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handoutMasterIdLst>
    <p:handoutMasterId r:id="rId75"/>
  </p:handout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51" r:id="rId67"/>
    <p:sldId id="452" r:id="rId68"/>
    <p:sldId id="453" r:id="rId69"/>
    <p:sldId id="454" r:id="rId70"/>
    <p:sldId id="455" r:id="rId71"/>
    <p:sldId id="456" r:id="rId72"/>
    <p:sldId id="385" r:id="rId7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DB"/>
    <a:srgbClr val="D8D424"/>
    <a:srgbClr val="B59E49"/>
    <a:srgbClr val="6E4E82"/>
    <a:srgbClr val="CAC92D"/>
    <a:srgbClr val="FFE600"/>
    <a:srgbClr val="CADB2A"/>
    <a:srgbClr val="FAA61A"/>
    <a:srgbClr val="39C2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69053" autoAdjust="0"/>
  </p:normalViewPr>
  <p:slideViewPr>
    <p:cSldViewPr>
      <p:cViewPr>
        <p:scale>
          <a:sx n="100" d="100"/>
          <a:sy n="100" d="100"/>
        </p:scale>
        <p:origin x="-3400" y="-128"/>
      </p:cViewPr>
      <p:guideLst>
        <p:guide orient="horz" pos="3704"/>
        <p:guide orient="horz" pos="1979"/>
        <p:guide orient="horz" pos="1255"/>
        <p:guide orient="horz" pos="221"/>
        <p:guide pos="5553"/>
        <p:guide pos="1992"/>
        <p:guide pos="262"/>
      </p:guideLst>
    </p:cSldViewPr>
  </p:slideViewPr>
  <p:outlineViewPr>
    <p:cViewPr>
      <p:scale>
        <a:sx n="33" d="100"/>
        <a:sy n="33" d="100"/>
      </p:scale>
      <p:origin x="0" y="442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B1B35F-F63B-B341-85E5-1AD712EB2699}" type="datetime1">
              <a:rPr lang="en-US"/>
              <a:pPr>
                <a:defRPr/>
              </a:pPr>
              <a:t>25/04/18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D9C665-58D8-1941-936F-36EFF8B76EA2}" type="slidenum">
              <a:rPr lang="en-US"/>
              <a:pPr>
                <a:defRPr/>
              </a:pPr>
              <a:t>‹#›</a:t>
            </a:fld>
            <a:endParaRPr lang="en-US"/>
          </a:p>
        </p:txBody>
      </p:sp>
    </p:spTree>
    <p:extLst>
      <p:ext uri="{BB962C8B-B14F-4D97-AF65-F5344CB8AC3E}">
        <p14:creationId xmlns:p14="http://schemas.microsoft.com/office/powerpoint/2010/main" val="187121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8BEFB05-D26D-9240-A48B-67B1845B3325}" type="datetime1">
              <a:rPr lang="en-US"/>
              <a:pPr>
                <a:defRPr/>
              </a:pPr>
              <a:t>25/04/18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231CD3-BB07-F347-BE48-F31C19235498}" type="slidenum">
              <a:rPr lang="en-US"/>
              <a:pPr>
                <a:defRPr/>
              </a:pPr>
              <a:t>‹#›</a:t>
            </a:fld>
            <a:endParaRPr lang="en-US"/>
          </a:p>
        </p:txBody>
      </p:sp>
    </p:spTree>
    <p:extLst>
      <p:ext uri="{BB962C8B-B14F-4D97-AF65-F5344CB8AC3E}">
        <p14:creationId xmlns:p14="http://schemas.microsoft.com/office/powerpoint/2010/main" val="1948497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D30B1F9-6FEF-AA45-9AED-1CB43A01C165}" type="slidenum">
              <a:rPr lang="en-US">
                <a:latin typeface="Arial" charset="0"/>
              </a:rPr>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crude divorce rate from 1860 to 2015 (Statistical Abstracts; National Vital Statistics of the United States; Jacobson 1959).</a:t>
            </a:r>
          </a:p>
          <a:p>
            <a:pPr marL="171450" indent="-171450">
              <a:buFontTx/>
              <a:buChar char="•"/>
            </a:pPr>
            <a:r>
              <a:rPr lang="en-US">
                <a:latin typeface="Calibri" charset="0"/>
                <a:ea typeface="MS PGothic" charset="0"/>
                <a:cs typeface="MS PGothic" charset="0"/>
              </a:rPr>
              <a:t>There has been a consistent increase in the crude divorce rate from 1860 to 1981, with the exception of a few notable events that disrupted the overall trend (e.g., the Great Depression, World War II). </a:t>
            </a:r>
          </a:p>
          <a:p>
            <a:pPr marL="171450" indent="-171450">
              <a:buFontTx/>
              <a:buChar char="•"/>
            </a:pPr>
            <a:r>
              <a:rPr lang="en-US">
                <a:latin typeface="Calibri" charset="0"/>
                <a:ea typeface="MS PGothic" charset="0"/>
                <a:cs typeface="MS PGothic" charset="0"/>
              </a:rPr>
              <a:t>It is often useful to look at sociohistorical events and analyze how they influenced the overall rate of divorce.</a:t>
            </a:r>
          </a:p>
          <a:p>
            <a:pPr marL="171450" indent="-171450">
              <a:buFontTx/>
              <a:buChar char="•"/>
            </a:pPr>
            <a:r>
              <a:rPr lang="en-US">
                <a:latin typeface="Calibri" charset="0"/>
                <a:ea typeface="MS PGothic" charset="0"/>
                <a:cs typeface="MS PGothic" charset="0"/>
              </a:rPr>
              <a:t>For example, it is noted that during the Great Depression, many individuals postponed divorce because they could no</a:t>
            </a:r>
            <a:r>
              <a:rPr lang="en-US" altLang="ja-JP">
                <a:latin typeface="Calibri" charset="0"/>
                <a:ea typeface="MS PGothic" charset="0"/>
                <a:cs typeface="MS PGothic" charset="0"/>
              </a:rPr>
              <a:t>t afford to live on their own.</a:t>
            </a:r>
          </a:p>
          <a:p>
            <a:pPr marL="171450" indent="-171450">
              <a:buFontTx/>
              <a:buChar char="•"/>
            </a:pPr>
            <a:r>
              <a:rPr lang="en-US">
                <a:latin typeface="Calibri" charset="0"/>
                <a:ea typeface="MS PGothic" charset="0"/>
                <a:cs typeface="MS PGothic" charset="0"/>
              </a:rPr>
              <a:t>Similarly, after World War II, there was a significant spike in the divorce rate when many couples who had quickly married before the war divorced now the war was over.</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1E9EFFD-8709-4D4F-825F-DA66D8DF9BD2}" type="slidenum">
              <a:rPr lang="en-US">
                <a:latin typeface="Arial" charset="0"/>
              </a:rPr>
              <a:pPr/>
              <a:t>10</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refined divorce rate tells us how many divorces there are for every 1,000 married couples in the country.</a:t>
            </a:r>
          </a:p>
          <a:p>
            <a:pPr marL="171450" indent="-171450">
              <a:buFontTx/>
              <a:buChar char="•"/>
            </a:pPr>
            <a:r>
              <a:rPr lang="en-US">
                <a:latin typeface="Calibri" charset="0"/>
                <a:ea typeface="MS PGothic" charset="0"/>
                <a:cs typeface="MS PGothic" charset="0"/>
              </a:rPr>
              <a:t>This rate tells us how common divorce is among married couples specifically, not just in the entire population.</a:t>
            </a:r>
          </a:p>
          <a:p>
            <a:pPr marL="171450" indent="-171450">
              <a:buFontTx/>
              <a:buChar char="•"/>
            </a:pPr>
            <a:r>
              <a:rPr lang="en-US">
                <a:latin typeface="Calibri" charset="0"/>
                <a:ea typeface="MS PGothic" charset="0"/>
                <a:cs typeface="MS PGothic" charset="0"/>
              </a:rPr>
              <a:t>This figure can be further broken down by education, race, ethnicity, and so on.</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AF78240-CFB9-D24D-A248-5A0AC23729E3}" type="slidenum">
              <a:rPr lang="en-US">
                <a:latin typeface="Arial" charset="0"/>
              </a:rPr>
              <a:pPr/>
              <a:t>11</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A3D5666A-0E52-479B-9414-38D68A5F95F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t>This number is what many people refer to as </a:t>
            </a:r>
            <a:r>
              <a:rPr lang="en-US" altLang="ja-JP" dirty="0"/>
              <a:t>the </a:t>
            </a:r>
            <a:r>
              <a:rPr lang="en-US" altLang="ja-JP" i="1" dirty="0"/>
              <a:t>divorce rate</a:t>
            </a:r>
            <a:r>
              <a:rPr lang="en-US" altLang="ja-JP" dirty="0"/>
              <a:t>.</a:t>
            </a:r>
            <a:endParaRPr lang="en-US" altLang="ja-JP" i="1" dirty="0"/>
          </a:p>
          <a:p>
            <a:pPr marL="171450" indent="-171450">
              <a:buFontTx/>
              <a:buChar char="•"/>
              <a:defRPr/>
            </a:pPr>
            <a:r>
              <a:rPr lang="en-US" altLang="en-US" dirty="0"/>
              <a:t>It is the probability or odds of a married couple getting divorced in the future.</a:t>
            </a:r>
          </a:p>
          <a:p>
            <a:pPr marL="171450" indent="-171450">
              <a:buFontTx/>
              <a:buChar char="•"/>
              <a:defRPr/>
            </a:pPr>
            <a:r>
              <a:rPr lang="en-US" altLang="en-US" dirty="0"/>
              <a:t>Although it is impossible to predict the future, there are two measures that can help provide a good generalization:</a:t>
            </a:r>
          </a:p>
          <a:p>
            <a:pPr marL="274320" indent="-171450">
              <a:buFont typeface="Calibri" panose="020F0502020204030204" pitchFamily="34" charset="0"/>
              <a:buAutoNum type="arabicPeriod"/>
              <a:defRPr/>
            </a:pPr>
            <a:r>
              <a:rPr lang="en-US" altLang="en-US" dirty="0"/>
              <a:t>Look at the marriage and divorce history of older people today.</a:t>
            </a:r>
          </a:p>
          <a:p>
            <a:pPr marL="274320" indent="-171450">
              <a:buFont typeface="Calibri" panose="020F0502020204030204" pitchFamily="34" charset="0"/>
              <a:buAutoNum type="arabicPeriod"/>
              <a:defRPr/>
            </a:pPr>
            <a:r>
              <a:rPr lang="en-US" altLang="en-US" dirty="0"/>
              <a:t>Calculate what would happen if a recent year happened over and over again.</a:t>
            </a:r>
          </a:p>
          <a:p>
            <a:pPr marL="171450" indent="-171450">
              <a:buFontTx/>
              <a:buChar char="•"/>
              <a:defRPr/>
            </a:pPr>
            <a:r>
              <a:rPr lang="en-US" altLang="en-US" dirty="0"/>
              <a:t>Regardless of how </a:t>
            </a:r>
            <a:r>
              <a:rPr lang="en-US" altLang="ja-JP" dirty="0"/>
              <a:t>divorce is calculated or counted, its occurrence is still much higher than it was for the past 150 years.</a:t>
            </a: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FC716B0-AC11-5B47-956A-2898554FA22C}" type="slidenum">
              <a:rPr lang="en-US">
                <a:latin typeface="Arial" charset="0"/>
              </a:rPr>
              <a:pPr/>
              <a:t>12</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During the period from 1960 to 1980, there was a dramatic increase in divorce that was termed </a:t>
            </a:r>
            <a:r>
              <a:rPr lang="en-US" altLang="ja-JP">
                <a:latin typeface="Calibri" charset="0"/>
                <a:ea typeface="MS PGothic" charset="0"/>
                <a:cs typeface="MS PGothic" charset="0"/>
              </a:rPr>
              <a:t>the</a:t>
            </a:r>
            <a:r>
              <a:rPr lang="en-US" altLang="ja-JP" i="1">
                <a:latin typeface="Calibri" charset="0"/>
                <a:ea typeface="MS PGothic" charset="0"/>
                <a:cs typeface="MS PGothic" charset="0"/>
              </a:rPr>
              <a:t> divorce revolution</a:t>
            </a:r>
            <a:r>
              <a:rPr lang="en-US" altLang="ja-JP">
                <a:latin typeface="Calibri" charset="0"/>
                <a:ea typeface="MS PGothic" charset="0"/>
                <a:cs typeface="MS PGothic" charset="0"/>
              </a:rPr>
              <a:t> (Weitzman 1985).</a:t>
            </a:r>
          </a:p>
          <a:p>
            <a:pPr marL="171450" indent="-171450">
              <a:buFontTx/>
              <a:buChar char="•"/>
            </a:pPr>
            <a:r>
              <a:rPr lang="en-US">
                <a:latin typeface="Calibri" charset="0"/>
                <a:ea typeface="MS PGothic" charset="0"/>
                <a:cs typeface="MS PGothic" charset="0"/>
              </a:rPr>
              <a:t>Divorce reform</a:t>
            </a:r>
          </a:p>
          <a:p>
            <a:pPr marL="171450" indent="-171450">
              <a:buFontTx/>
              <a:buChar char="•"/>
            </a:pPr>
            <a:r>
              <a:rPr lang="en-US">
                <a:latin typeface="Calibri" charset="0"/>
                <a:ea typeface="MS PGothic" charset="0"/>
                <a:cs typeface="MS PGothic" charset="0"/>
              </a:rPr>
              <a:t>The liberalization of family law and the rise of </a:t>
            </a:r>
            <a:r>
              <a:rPr lang="en-US" altLang="ja-JP">
                <a:latin typeface="Calibri" charset="0"/>
                <a:ea typeface="MS PGothic" charset="0"/>
                <a:cs typeface="MS PGothic" charset="0"/>
              </a:rPr>
              <a:t>no-fault divorces</a:t>
            </a:r>
          </a:p>
          <a:p>
            <a:pPr marL="171450" indent="-171450">
              <a:buFontTx/>
              <a:buChar char="•"/>
            </a:pPr>
            <a:r>
              <a:rPr lang="en-US">
                <a:latin typeface="Calibri" charset="0"/>
                <a:ea typeface="MS PGothic" charset="0"/>
                <a:cs typeface="MS PGothic" charset="0"/>
              </a:rPr>
              <a:t>Spread during the 1970s</a:t>
            </a:r>
          </a:p>
          <a:p>
            <a:pPr marL="171450" indent="-171450">
              <a:buFontTx/>
              <a:buChar char="•"/>
            </a:pPr>
            <a:r>
              <a:rPr lang="en-US">
                <a:latin typeface="Calibri" charset="0"/>
                <a:ea typeface="MS PGothic" charset="0"/>
                <a:cs typeface="MS PGothic" charset="0"/>
              </a:rPr>
              <a:t>Went from legal control to the voluntary arrangement between individuals </a:t>
            </a:r>
          </a:p>
          <a:p>
            <a:pPr marL="171450" indent="-171450">
              <a:buFontTx/>
              <a:buChar char="•"/>
            </a:pPr>
            <a:r>
              <a:rPr lang="en-US">
                <a:latin typeface="Calibri" charset="0"/>
                <a:ea typeface="MS PGothic" charset="0"/>
                <a:cs typeface="MS PGothic" charset="0"/>
              </a:rPr>
              <a:t>Marriage was legally recognized as a voluntary contract between two individuals.</a:t>
            </a:r>
          </a:p>
          <a:p>
            <a:pPr marL="171450" indent="-171450">
              <a:buFontTx/>
              <a:buChar char="•"/>
            </a:pPr>
            <a:r>
              <a:rPr lang="en-US">
                <a:latin typeface="Calibri" charset="0"/>
                <a:ea typeface="MS PGothic" charset="0"/>
                <a:cs typeface="MS PGothic" charset="0"/>
              </a:rPr>
              <a:t>New laws, voluntary arrangement</a:t>
            </a:r>
          </a:p>
          <a:p>
            <a:pPr marL="171450" indent="-171450">
              <a:buFontTx/>
              <a:buChar char="•"/>
            </a:pPr>
            <a:r>
              <a:rPr lang="en-US">
                <a:latin typeface="Calibri" charset="0"/>
                <a:ea typeface="MS PGothic" charset="0"/>
                <a:cs typeface="MS PGothic" charset="0"/>
              </a:rPr>
              <a:t>Reforms to the legal system were influenced by the feminist movement and geared toward emancipating women from traditions and laws that reinforced gender inequality.</a:t>
            </a:r>
          </a:p>
          <a:p>
            <a:pPr marL="171450" indent="-171450">
              <a:buFontTx/>
              <a:buChar char="•"/>
            </a:pPr>
            <a:r>
              <a:rPr lang="en-US">
                <a:latin typeface="Calibri" charset="0"/>
                <a:ea typeface="MS PGothic" charset="0"/>
                <a:cs typeface="MS PGothic" charset="0"/>
              </a:rPr>
              <a:t>Legal to get a divorce for personal reasons rather than making an accusation or charge against the other party</a:t>
            </a:r>
          </a:p>
          <a:p>
            <a:pPr marL="171450" indent="-171450">
              <a:buFontTx/>
              <a:buChar char="•"/>
            </a:pPr>
            <a:r>
              <a:rPr lang="en-US">
                <a:latin typeface="Calibri" charset="0"/>
                <a:ea typeface="MS PGothic" charset="0"/>
                <a:cs typeface="MS PGothic" charset="0"/>
              </a:rPr>
              <a:t>Either spouse could demand a divorce and did not need a specific reason </a:t>
            </a: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AE983E2-5C4B-5A4C-9F36-572928A8540E}" type="slidenum">
              <a:rPr lang="en-US">
                <a:latin typeface="Arial" charset="0"/>
              </a:rPr>
              <a:pPr/>
              <a:t>13</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9147E83F-F233-4239-8394-8B1D1D3193C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marriages that ended in divorce in 2015, broken down by level of education.</a:t>
            </a:r>
          </a:p>
          <a:p>
            <a:pPr marL="171450" indent="-171450"/>
            <a:r>
              <a:rPr lang="en-US">
                <a:latin typeface="Calibri" charset="0"/>
                <a:ea typeface="MS PGothic" charset="0"/>
                <a:cs typeface="MS PGothic" charset="0"/>
              </a:rPr>
              <a:t>Source: Cohen’</a:t>
            </a:r>
            <a:r>
              <a:rPr lang="en-US" altLang="ja-JP">
                <a:latin typeface="Calibri" charset="0"/>
                <a:ea typeface="MS PGothic" charset="0"/>
                <a:cs typeface="MS PGothic" charset="0"/>
              </a:rPr>
              <a:t>s tabulation of data from the 2015 American Community Survey (Ruggles et al. 2016).</a:t>
            </a:r>
          </a:p>
          <a:p>
            <a:pPr marL="171450" indent="-171450">
              <a:buFontTx/>
              <a:buChar char="•"/>
            </a:pPr>
            <a:r>
              <a:rPr lang="en-US">
                <a:latin typeface="Calibri" charset="0"/>
                <a:ea typeface="MS PGothic" charset="0"/>
                <a:cs typeface="MS PGothic" charset="0"/>
              </a:rPr>
              <a:t>Use this slide before or after the next slide for peer instruction.</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DC72A05-08FB-2442-9D12-2247387CB7B9}" type="slidenum">
              <a:rPr lang="en-US">
                <a:latin typeface="Arial" charset="0"/>
              </a:rPr>
              <a:pPr/>
              <a:t>14</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C </a:t>
            </a:r>
          </a:p>
          <a:p>
            <a:pPr marL="171450" indent="-171450">
              <a:spcBef>
                <a:spcPts val="450"/>
              </a:spcBef>
              <a:buFontTx/>
              <a:buChar char="•"/>
            </a:pPr>
            <a:r>
              <a:rPr lang="en-US">
                <a:latin typeface="Calibri" charset="0"/>
                <a:ea typeface="MS PGothic" charset="0"/>
                <a:cs typeface="MS PGothic" charset="0"/>
              </a:rPr>
              <a:t>Discussion: Divorces are less common among college graduates than among those with other levels of education. Perhaps this is, in part, due to them being older when they get married. The longer people have been married, the less likely they are to divorce. </a:t>
            </a:r>
          </a:p>
          <a:p>
            <a:pPr marL="171450" indent="-171450">
              <a:spcBef>
                <a:spcPts val="450"/>
              </a:spcBef>
              <a:buFontTx/>
              <a:buChar char="•"/>
            </a:pPr>
            <a:r>
              <a:rPr lang="en-US">
                <a:latin typeface="Calibri" charset="0"/>
                <a:ea typeface="MS PGothic" charset="0"/>
                <a:cs typeface="MS PGothic" charset="0"/>
              </a:rPr>
              <a:t>In class discussion, small group sessions, or as an individual-response exercise, have students respond to each of the following questions.</a:t>
            </a:r>
          </a:p>
          <a:p>
            <a:pPr marL="171450" indent="-171450">
              <a:spcBef>
                <a:spcPts val="450"/>
              </a:spcBef>
              <a:buFontTx/>
              <a:buChar char="•"/>
            </a:pPr>
            <a:r>
              <a:rPr lang="en-US">
                <a:latin typeface="Calibri" charset="0"/>
                <a:ea typeface="MS PGothic" charset="0"/>
                <a:cs typeface="MS PGothic" charset="0"/>
              </a:rPr>
              <a:t>Note: there are four questions or categories in all.</a:t>
            </a:r>
          </a:p>
          <a:p>
            <a:pPr marL="171450" indent="-171450">
              <a:spcBef>
                <a:spcPts val="450"/>
              </a:spcBef>
              <a:buFontTx/>
              <a:buChar char="•"/>
            </a:pPr>
            <a:r>
              <a:rPr lang="en-US">
                <a:latin typeface="Calibri" charset="0"/>
                <a:ea typeface="MS PGothic" charset="0"/>
                <a:cs typeface="MS PGothic" charset="0"/>
              </a:rPr>
              <a:t>Instructors may choose any number of slides for this particular “Story behind the Numbers” exercise.</a:t>
            </a:r>
          </a:p>
          <a:p>
            <a:pPr marL="171450" indent="-171450">
              <a:spcBef>
                <a:spcPts val="450"/>
              </a:spcBef>
              <a:buFontTx/>
              <a:buChar char="•"/>
            </a:pPr>
            <a:r>
              <a:rPr lang="en-US">
                <a:latin typeface="Calibri" charset="0"/>
                <a:ea typeface="MS PGothic" charset="0"/>
                <a:cs typeface="MS PGothic" charset="0"/>
              </a:rPr>
              <a:t>Have students use clickers or colored cards to answer each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simply display the aggregate responses with no discussion (and leave the reflection to the students).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A33BB3D-58BB-C348-9EAE-F14F59C9659F}" type="slidenum">
              <a:rPr lang="en-US">
                <a:latin typeface="Arial" charset="0"/>
              </a:rPr>
              <a:pPr/>
              <a:t>15</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A0471F69-1DED-4EBF-AF80-DCE8AF6D299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marriages that ended in divorce in 2015, broken down by race or ethnicity.</a:t>
            </a:r>
          </a:p>
          <a:p>
            <a:pPr marL="171450" indent="-171450"/>
            <a:r>
              <a:rPr lang="en-US">
                <a:latin typeface="Calibri" charset="0"/>
                <a:ea typeface="MS PGothic" charset="0"/>
                <a:cs typeface="MS PGothic" charset="0"/>
              </a:rPr>
              <a:t>Source: Cohen’</a:t>
            </a:r>
            <a:r>
              <a:rPr lang="en-US" altLang="ja-JP">
                <a:latin typeface="Calibri" charset="0"/>
                <a:ea typeface="MS PGothic" charset="0"/>
                <a:cs typeface="MS PGothic" charset="0"/>
              </a:rPr>
              <a:t>s tabulation of data from the 2015 American Community Survey (Ruggles et al. 2016).</a:t>
            </a:r>
          </a:p>
          <a:p>
            <a:pPr marL="171450" indent="-171450">
              <a:buFontTx/>
              <a:buChar char="•"/>
            </a:pPr>
            <a:r>
              <a:rPr lang="en-US">
                <a:latin typeface="Calibri" charset="0"/>
                <a:ea typeface="MS PGothic" charset="0"/>
                <a:cs typeface="MS PGothic" charset="0"/>
              </a:rPr>
              <a:t>Use this slide before or after the next slide for peer instruction.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E3E43A4-7A67-4A4F-916C-5726B08003AD}" type="slidenum">
              <a:rPr lang="en-US">
                <a:latin typeface="Arial" charset="0"/>
              </a:rPr>
              <a:pPr/>
              <a:t>16</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D</a:t>
            </a:r>
          </a:p>
          <a:p>
            <a:pPr marL="171450" indent="-171450">
              <a:spcBef>
                <a:spcPts val="450"/>
              </a:spcBef>
              <a:buFontTx/>
              <a:buChar char="•"/>
            </a:pPr>
            <a:r>
              <a:rPr lang="en-US">
                <a:latin typeface="Calibri" charset="0"/>
                <a:ea typeface="MS PGothic" charset="0"/>
                <a:cs typeface="MS PGothic" charset="0"/>
              </a:rPr>
              <a:t>In class discussion or small-group sessions, or as an individual-response exercise, have students respond to each of the following questions.</a:t>
            </a:r>
          </a:p>
          <a:p>
            <a:pPr marL="171450" indent="-171450">
              <a:spcBef>
                <a:spcPts val="450"/>
              </a:spcBef>
              <a:buFontTx/>
              <a:buChar char="•"/>
            </a:pPr>
            <a:r>
              <a:rPr lang="en-US">
                <a:latin typeface="Calibri" charset="0"/>
                <a:ea typeface="MS PGothic" charset="0"/>
                <a:cs typeface="MS PGothic" charset="0"/>
              </a:rPr>
              <a:t>Note: there are four questions or categories in all.</a:t>
            </a:r>
          </a:p>
          <a:p>
            <a:pPr marL="171450" indent="-171450">
              <a:spcBef>
                <a:spcPts val="450"/>
              </a:spcBef>
              <a:buFontTx/>
              <a:buChar char="•"/>
            </a:pPr>
            <a:r>
              <a:rPr lang="en-US">
                <a:latin typeface="Calibri" charset="0"/>
                <a:ea typeface="MS PGothic" charset="0"/>
                <a:cs typeface="MS PGothic" charset="0"/>
              </a:rPr>
              <a:t>Instructors may choose any number of slides for this particular “Story behind the Numbers” exercise.</a:t>
            </a:r>
          </a:p>
          <a:p>
            <a:pPr marL="171450" indent="-171450">
              <a:spcBef>
                <a:spcPts val="450"/>
              </a:spcBef>
              <a:buFontTx/>
              <a:buChar char="•"/>
            </a:pPr>
            <a:r>
              <a:rPr lang="en-US">
                <a:latin typeface="Calibri" charset="0"/>
                <a:ea typeface="MS PGothic" charset="0"/>
                <a:cs typeface="MS PGothic" charset="0"/>
              </a:rPr>
              <a:t>Have students use clickers or colored cards to answer each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56AC343-54E1-F245-979A-A43E73F63D6A}" type="slidenum">
              <a:rPr lang="en-US">
                <a:latin typeface="Arial" charset="0"/>
              </a:rPr>
              <a:pPr/>
              <a:t>17</a:t>
            </a:fld>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313A02C8-0A74-4C8B-87ED-A57232ACDAE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marriages that ended in divorce in 2015, broken down by the number of times survey responders were married.</a:t>
            </a:r>
          </a:p>
          <a:p>
            <a:pPr marL="171450" indent="-171450"/>
            <a:r>
              <a:rPr lang="en-US">
                <a:latin typeface="Calibri" charset="0"/>
                <a:ea typeface="MS PGothic" charset="0"/>
                <a:cs typeface="MS PGothic" charset="0"/>
              </a:rPr>
              <a:t>Source: Cohen’</a:t>
            </a:r>
            <a:r>
              <a:rPr lang="en-US" altLang="ja-JP">
                <a:latin typeface="Calibri" charset="0"/>
                <a:ea typeface="MS PGothic" charset="0"/>
                <a:cs typeface="MS PGothic" charset="0"/>
              </a:rPr>
              <a:t>s tabulation of data from the 2015 American Community Survey (Ruggles et al. 2016).</a:t>
            </a:r>
          </a:p>
          <a:p>
            <a:pPr marL="171450" indent="-171450">
              <a:buFontTx/>
              <a:buChar char="•"/>
            </a:pPr>
            <a:r>
              <a:rPr lang="en-US">
                <a:latin typeface="Calibri" charset="0"/>
                <a:ea typeface="MS PGothic" charset="0"/>
                <a:cs typeface="MS PGothic" charset="0"/>
              </a:rPr>
              <a:t>Use this slide before or after the next question (slide) for peer instruction (PI).</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55DC233-BBB0-4E43-A935-22B8A6488A1C}" type="slidenum">
              <a:rPr lang="en-US">
                <a:latin typeface="Arial" charset="0"/>
              </a:rPr>
              <a:pPr/>
              <a:t>18</a:t>
            </a:fld>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A</a:t>
            </a:r>
          </a:p>
          <a:p>
            <a:pPr marL="171450" indent="-171450">
              <a:spcBef>
                <a:spcPts val="450"/>
              </a:spcBef>
              <a:buFontTx/>
              <a:buChar char="•"/>
            </a:pPr>
            <a:r>
              <a:rPr lang="en-US">
                <a:latin typeface="Calibri" charset="0"/>
                <a:ea typeface="MS PGothic" charset="0"/>
                <a:cs typeface="MS PGothic" charset="0"/>
              </a:rPr>
              <a:t>In class discussion or small-group sessions, or as an individual-response exercise, have students respond to each of the following questions.</a:t>
            </a:r>
          </a:p>
          <a:p>
            <a:pPr marL="171450" indent="-171450">
              <a:spcBef>
                <a:spcPts val="450"/>
              </a:spcBef>
              <a:buFontTx/>
              <a:buChar char="•"/>
            </a:pPr>
            <a:r>
              <a:rPr lang="en-US">
                <a:latin typeface="Calibri" charset="0"/>
                <a:ea typeface="MS PGothic" charset="0"/>
                <a:cs typeface="MS PGothic" charset="0"/>
              </a:rPr>
              <a:t>Note: there are four questions or categories in all.</a:t>
            </a:r>
          </a:p>
          <a:p>
            <a:pPr marL="171450" indent="-171450">
              <a:spcBef>
                <a:spcPts val="450"/>
              </a:spcBef>
              <a:buFontTx/>
              <a:buChar char="•"/>
            </a:pPr>
            <a:r>
              <a:rPr lang="en-US">
                <a:latin typeface="Calibri" charset="0"/>
                <a:ea typeface="MS PGothic" charset="0"/>
                <a:cs typeface="MS PGothic" charset="0"/>
              </a:rPr>
              <a:t>Instructors may choose any number of slides for this particular “Story behind the Numbers” exercise.</a:t>
            </a:r>
          </a:p>
          <a:p>
            <a:pPr marL="171450" indent="-171450">
              <a:spcBef>
                <a:spcPts val="450"/>
              </a:spcBef>
              <a:buFontTx/>
              <a:buChar char="•"/>
            </a:pPr>
            <a:r>
              <a:rPr lang="en-US">
                <a:latin typeface="Calibri" charset="0"/>
                <a:ea typeface="MS PGothic" charset="0"/>
                <a:cs typeface="MS PGothic" charset="0"/>
              </a:rPr>
              <a:t>Have students use clickers or colored cards to answer each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032D821-D5FE-F64E-BC95-15693B9CCFCB}" type="slidenum">
              <a:rPr lang="en-US">
                <a:latin typeface="Arial" charset="0"/>
              </a:rPr>
              <a:pPr/>
              <a:t>19</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Divorce has become an increasingly normal part of the relationship process for many individuals.</a:t>
            </a:r>
          </a:p>
          <a:p>
            <a:pPr marL="171450" indent="-171450">
              <a:buFontTx/>
              <a:buChar char="•"/>
            </a:pPr>
            <a:r>
              <a:rPr lang="en-US">
                <a:latin typeface="Calibri" charset="0"/>
                <a:ea typeface="MS PGothic" charset="0"/>
                <a:cs typeface="MS PGothic" charset="0"/>
              </a:rPr>
              <a:t>This is partly a result of the rise of individualism in modern society.</a:t>
            </a:r>
          </a:p>
          <a:p>
            <a:pPr marL="171450" indent="-171450">
              <a:buFontTx/>
              <a:buChar char="•"/>
            </a:pPr>
            <a:r>
              <a:rPr lang="en-US">
                <a:latin typeface="Calibri" charset="0"/>
                <a:ea typeface="MS PGothic" charset="0"/>
                <a:cs typeface="MS PGothic" charset="0"/>
              </a:rPr>
              <a:t>Marriage is now viewed more as an expression of personal fulfillment than a social obligation.</a:t>
            </a:r>
          </a:p>
          <a:p>
            <a:pPr marL="171450" indent="-171450">
              <a:buFontTx/>
              <a:buChar char="•"/>
            </a:pPr>
            <a:r>
              <a:rPr lang="en-US">
                <a:latin typeface="Calibri" charset="0"/>
                <a:ea typeface="MS PGothic" charset="0"/>
                <a:cs typeface="MS PGothic" charset="0"/>
              </a:rPr>
              <a:t>And this view of marriage and divorce has become increasingly accepted in modern society.</a:t>
            </a:r>
          </a:p>
          <a:p>
            <a:pPr marL="171450" indent="-171450">
              <a:buFontTx/>
              <a:buChar char="•"/>
            </a:pPr>
            <a:r>
              <a:rPr lang="en-US">
                <a:latin typeface="Calibri" charset="0"/>
                <a:ea typeface="MS PGothic" charset="0"/>
                <a:cs typeface="MS PGothic" charset="0"/>
              </a:rPr>
              <a:t>But how do we reconcile the personal freedoms of the individual with the social constraints of the institution of marriage?</a:t>
            </a:r>
          </a:p>
          <a:p>
            <a:pPr marL="171450" indent="-171450">
              <a:buFontTx/>
              <a:buChar char="•"/>
            </a:pPr>
            <a:r>
              <a:rPr lang="en-US">
                <a:latin typeface="Calibri" charset="0"/>
                <a:ea typeface="MS PGothic" charset="0"/>
                <a:cs typeface="MS PGothic" charset="0"/>
              </a:rPr>
              <a:t>Many critics of divorce are concerned about the unstableness of modern marriage and divorce and the </a:t>
            </a:r>
            <a:r>
              <a:rPr lang="en-US" altLang="ja-JP">
                <a:latin typeface="Calibri" charset="0"/>
                <a:ea typeface="MS PGothic" charset="0"/>
                <a:cs typeface="MS PGothic" charset="0"/>
              </a:rPr>
              <a:t>uncertainty it creates.</a:t>
            </a:r>
          </a:p>
          <a:p>
            <a:pPr marL="171450" indent="-171450">
              <a:buFontTx/>
              <a:buChar char="•"/>
            </a:pPr>
            <a:r>
              <a:rPr lang="en-US">
                <a:latin typeface="Calibri" charset="0"/>
                <a:ea typeface="MS PGothic" charset="0"/>
                <a:cs typeface="MS PGothic" charset="0"/>
              </a:rPr>
              <a:t>As with any aspect of social change and transition, there are risks and consequences.</a:t>
            </a:r>
          </a:p>
          <a:p>
            <a:pPr marL="171450" indent="-171450">
              <a:buFontTx/>
              <a:buChar char="•"/>
            </a:pPr>
            <a:r>
              <a:rPr lang="en-US">
                <a:latin typeface="Calibri" charset="0"/>
                <a:ea typeface="MS PGothic" charset="0"/>
                <a:cs typeface="MS PGothic" charset="0"/>
              </a:rPr>
              <a:t>This may be especially so for children in families affected by divorce.</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F3596A4-1C1B-C541-8C6D-07FD239F0CF4}" type="slidenum">
              <a:rPr lang="en-US">
                <a:latin typeface="Arial" charset="0"/>
              </a:rPr>
              <a:pPr/>
              <a:t>2</a:t>
            </a:fld>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48A10ACE-7059-4509-A795-214B9AA9CFE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marriages that ended in divorce in 2015, broken down by the number of years married.</a:t>
            </a:r>
          </a:p>
          <a:p>
            <a:pPr marL="171450" indent="-171450"/>
            <a:r>
              <a:rPr lang="en-US">
                <a:latin typeface="Calibri" charset="0"/>
                <a:ea typeface="MS PGothic" charset="0"/>
                <a:cs typeface="MS PGothic" charset="0"/>
              </a:rPr>
              <a:t>Source: Cohen’</a:t>
            </a:r>
            <a:r>
              <a:rPr lang="en-US" altLang="ja-JP">
                <a:latin typeface="Calibri" charset="0"/>
                <a:ea typeface="MS PGothic" charset="0"/>
                <a:cs typeface="MS PGothic" charset="0"/>
              </a:rPr>
              <a:t>s tabulation of data from the 2015 American Community Survey (Ruggles et al. 2016).</a:t>
            </a:r>
            <a:endParaRPr lang="en-US">
              <a:latin typeface="Calibri" charset="0"/>
              <a:ea typeface="MS PGothic" charset="0"/>
              <a:cs typeface="MS PGothic"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249B2CA-DF0F-E64B-89A6-E9CABD13C720}" type="slidenum">
              <a:rPr lang="en-US">
                <a:latin typeface="Arial" charset="0"/>
              </a:rPr>
              <a:pPr/>
              <a:t>20</a:t>
            </a:fld>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D</a:t>
            </a:r>
          </a:p>
          <a:p>
            <a:pPr marL="171450" indent="-171450">
              <a:spcBef>
                <a:spcPts val="450"/>
              </a:spcBef>
              <a:buFontTx/>
              <a:buChar char="•"/>
            </a:pPr>
            <a:r>
              <a:rPr lang="en-US">
                <a:latin typeface="Calibri" charset="0"/>
                <a:ea typeface="MS PGothic" charset="0"/>
                <a:cs typeface="MS PGothic" charset="0"/>
              </a:rPr>
              <a:t>In class discussion, small-group sessions, or as an individual-response exercise, have students respond to each of the following questions.</a:t>
            </a:r>
          </a:p>
          <a:p>
            <a:pPr marL="171450" indent="-171450">
              <a:spcBef>
                <a:spcPts val="450"/>
              </a:spcBef>
              <a:buFontTx/>
              <a:buChar char="•"/>
            </a:pPr>
            <a:r>
              <a:rPr lang="en-US">
                <a:latin typeface="Calibri" charset="0"/>
                <a:ea typeface="MS PGothic" charset="0"/>
                <a:cs typeface="MS PGothic" charset="0"/>
              </a:rPr>
              <a:t>Note: there are four questions or categories in all.</a:t>
            </a:r>
          </a:p>
          <a:p>
            <a:pPr marL="171450" indent="-171450">
              <a:spcBef>
                <a:spcPts val="450"/>
              </a:spcBef>
              <a:buFontTx/>
              <a:buChar char="•"/>
            </a:pPr>
            <a:r>
              <a:rPr lang="en-US">
                <a:latin typeface="Calibri" charset="0"/>
                <a:ea typeface="MS PGothic" charset="0"/>
                <a:cs typeface="MS PGothic" charset="0"/>
              </a:rPr>
              <a:t>Instructors may choose any number of slides for this particular “Story behind the Numbers” exercise.</a:t>
            </a:r>
          </a:p>
          <a:p>
            <a:pPr marL="171450" indent="-171450">
              <a:spcBef>
                <a:spcPts val="450"/>
              </a:spcBef>
              <a:buFontTx/>
              <a:buChar char="•"/>
            </a:pPr>
            <a:r>
              <a:rPr lang="en-US">
                <a:latin typeface="Calibri" charset="0"/>
                <a:ea typeface="MS PGothic" charset="0"/>
                <a:cs typeface="MS PGothic" charset="0"/>
              </a:rPr>
              <a:t>Have students use clickers or colored cards to answer each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5849342-1132-9848-B3D4-EEAAB06F6FE6}" type="slidenum">
              <a:rPr lang="en-US">
                <a:latin typeface="Arial" charset="0"/>
              </a:rPr>
              <a:pPr/>
              <a:t>21</a:t>
            </a:fld>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Although there are many causes of divorce, a sociological perspective can be useful for organizing them into categories for understanding.</a:t>
            </a:r>
          </a:p>
          <a:p>
            <a:pPr marL="171450" indent="-171450">
              <a:buFontTx/>
              <a:buChar char="•"/>
            </a:pPr>
            <a:r>
              <a:rPr lang="en-US">
                <a:latin typeface="Calibri" charset="0"/>
                <a:ea typeface="MS PGothic" charset="0"/>
                <a:cs typeface="MS PGothic" charset="0"/>
              </a:rPr>
              <a:t>Divorce can be very private and personal, but the process is also shaped by larger social forces.</a:t>
            </a:r>
          </a:p>
          <a:p>
            <a:pPr marL="171450" indent="-171450">
              <a:buFontTx/>
              <a:buChar char="•"/>
            </a:pPr>
            <a:r>
              <a:rPr lang="en-US">
                <a:latin typeface="Calibri" charset="0"/>
                <a:ea typeface="MS PGothic" charset="0"/>
                <a:cs typeface="MS PGothic" charset="0"/>
              </a:rPr>
              <a:t>There are patterns of divorce that can be studied.</a:t>
            </a:r>
          </a:p>
          <a:p>
            <a:pPr marL="171450" indent="-171450">
              <a:buFontTx/>
              <a:buChar char="•"/>
            </a:pPr>
            <a:r>
              <a:rPr lang="en-US">
                <a:latin typeface="Calibri" charset="0"/>
                <a:ea typeface="MS PGothic" charset="0"/>
                <a:cs typeface="MS PGothic" charset="0"/>
              </a:rPr>
              <a:t>For example, divorce is more common among people with less education, those who have been married previously, African Americans, and Native Americans.</a:t>
            </a:r>
          </a:p>
          <a:p>
            <a:pPr marL="171450" indent="-171450">
              <a:buFontTx/>
              <a:buChar char="•"/>
            </a:pPr>
            <a:r>
              <a:rPr lang="en-US">
                <a:latin typeface="Calibri" charset="0"/>
                <a:ea typeface="MS PGothic" charset="0"/>
                <a:cs typeface="MS PGothic" charset="0"/>
              </a:rPr>
              <a:t>However, different aspects of marriage also affect divorce.</a:t>
            </a:r>
          </a:p>
          <a:p>
            <a:pPr marL="171450" indent="-171450">
              <a:buFontTx/>
              <a:buChar char="•"/>
            </a:pPr>
            <a:r>
              <a:rPr lang="en-US">
                <a:latin typeface="Calibri" charset="0"/>
                <a:ea typeface="MS PGothic" charset="0"/>
                <a:cs typeface="MS PGothic" charset="0"/>
              </a:rPr>
              <a:t>The nature of marriage is affected by the ways in which individuals come together and form couples.</a:t>
            </a:r>
          </a:p>
          <a:p>
            <a:pPr marL="171450" indent="-171450">
              <a:buFontTx/>
              <a:buChar char="•"/>
            </a:pPr>
            <a:r>
              <a:rPr lang="en-US">
                <a:latin typeface="Calibri" charset="0"/>
                <a:ea typeface="MS PGothic" charset="0"/>
                <a:cs typeface="MS PGothic" charset="0"/>
              </a:rPr>
              <a:t>Cohabitation is an important consideration for many researchers.</a:t>
            </a:r>
          </a:p>
          <a:p>
            <a:pPr marL="171450" indent="-171450">
              <a:buFontTx/>
              <a:buChar char="•"/>
            </a:pPr>
            <a:r>
              <a:rPr lang="en-US">
                <a:latin typeface="Calibri" charset="0"/>
                <a:ea typeface="MS PGothic" charset="0"/>
                <a:cs typeface="MS PGothic" charset="0"/>
              </a:rPr>
              <a:t>The age of the individuals when they first get married is also an important consideration.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0B6815F-49AF-9D4C-AB4F-D66DC07C933C}" type="slidenum">
              <a:rPr lang="en-US">
                <a:latin typeface="Arial" charset="0"/>
              </a:rPr>
              <a:pPr/>
              <a:t>22</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a:extLst>
              <a:ext uri="{FF2B5EF4-FFF2-40B4-BE49-F238E27FC236}">
                <a16:creationId xmlns="" xmlns:a16="http://schemas.microsoft.com/office/drawing/2014/main" id="{E2AC6C8C-B26C-43A0-B0CE-6472B487BD4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chance of divorce within the first 10 years, by wife’s age at marriage.</a:t>
            </a:r>
          </a:p>
          <a:p>
            <a:pPr marL="171450" indent="-171450">
              <a:buFontTx/>
              <a:buChar char="•"/>
            </a:pPr>
            <a:r>
              <a:rPr lang="en-US">
                <a:latin typeface="Calibri" charset="0"/>
                <a:ea typeface="MS PGothic" charset="0"/>
                <a:cs typeface="MS PGothic" charset="0"/>
              </a:rPr>
              <a:t>Almost 40 percent of marriages in which the wife is younger than 20 years when they marry end in divorce within 10 years.</a:t>
            </a:r>
          </a:p>
          <a:p>
            <a:pPr marL="171450" indent="-171450">
              <a:buFontTx/>
              <a:buChar char="•"/>
            </a:pPr>
            <a:r>
              <a:rPr lang="en-US">
                <a:latin typeface="Calibri" charset="0"/>
                <a:ea typeface="MS PGothic" charset="0"/>
                <a:cs typeface="MS PGothic" charset="0"/>
              </a:rPr>
              <a:t>This is about twice the rate of those who are older than 25 years when they first marry.</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 calculations from the 2015 American Community Survey.</a:t>
            </a:r>
            <a:endParaRPr lang="en-US" altLang="ja-JP">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869B258-0990-E644-9D14-49F1B8BE5374}" type="slidenum">
              <a:rPr lang="en-US">
                <a:latin typeface="Arial" charset="0"/>
              </a:rPr>
              <a:pPr/>
              <a:t>23</a:t>
            </a:fld>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Conflict and unhappiness are common elements in marriages that end in divorce.</a:t>
            </a:r>
          </a:p>
          <a:p>
            <a:pPr marL="171450" indent="-171450">
              <a:buFontTx/>
              <a:buChar char="•"/>
            </a:pPr>
            <a:r>
              <a:rPr lang="en-US">
                <a:latin typeface="Calibri" charset="0"/>
                <a:ea typeface="MS PGothic" charset="0"/>
                <a:cs typeface="MS PGothic" charset="0"/>
              </a:rPr>
              <a:t>However, there are other elements of marriage relationship dynamics that can be identified as risk factors.</a:t>
            </a:r>
          </a:p>
          <a:p>
            <a:pPr marL="171450" indent="-171450">
              <a:buFontTx/>
              <a:buChar char="•"/>
            </a:pPr>
            <a:r>
              <a:rPr lang="en-US">
                <a:latin typeface="Calibri" charset="0"/>
                <a:ea typeface="MS PGothic" charset="0"/>
                <a:cs typeface="MS PGothic" charset="0"/>
              </a:rPr>
              <a:t>When studying relationship dynamics, there are key factors for divorce (Bulanda and Brown 2007).</a:t>
            </a:r>
          </a:p>
          <a:p>
            <a:pPr marL="171450" indent="-171450">
              <a:buFontTx/>
              <a:buChar char="•"/>
            </a:pPr>
            <a:r>
              <a:rPr lang="en-US">
                <a:latin typeface="Calibri" charset="0"/>
                <a:ea typeface="MS PGothic" charset="0"/>
                <a:cs typeface="MS PGothic" charset="0"/>
              </a:rPr>
              <a:t>Marriage dynamics risk factors</a:t>
            </a:r>
          </a:p>
          <a:p>
            <a:pPr marL="171450" indent="-171450">
              <a:buFontTx/>
              <a:buChar char="•"/>
            </a:pPr>
            <a:endParaRPr lang="en-US">
              <a:latin typeface="Calibri" charset="0"/>
              <a:ea typeface="MS PGothic" charset="0"/>
              <a:cs typeface="MS PGothic"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02EED5C-60D1-9249-9F02-C1D07CC02E9F}" type="slidenum">
              <a:rPr lang="en-US">
                <a:latin typeface="Arial" charset="0"/>
              </a:rPr>
              <a:pPr/>
              <a:t>24</a:t>
            </a:fld>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However, all these marriage dynamics risk factors have many sources.</a:t>
            </a:r>
          </a:p>
          <a:p>
            <a:pPr marL="171450" indent="-171450">
              <a:buFontTx/>
              <a:buChar char="•"/>
            </a:pPr>
            <a:r>
              <a:rPr lang="en-US">
                <a:latin typeface="Calibri" charset="0"/>
                <a:ea typeface="MS PGothic" charset="0"/>
                <a:cs typeface="MS PGothic" charset="0"/>
              </a:rPr>
              <a:t>And each of the risk factors may also have other factors working to counterbalance them (Kamp, Dush, and Taylor 2012).</a:t>
            </a:r>
          </a:p>
          <a:p>
            <a:pPr marL="171450" indent="-171450">
              <a:buFontTx/>
              <a:buChar char="•"/>
            </a:pPr>
            <a:r>
              <a:rPr lang="en-US">
                <a:latin typeface="Calibri" charset="0"/>
                <a:ea typeface="MS PGothic" charset="0"/>
                <a:cs typeface="MS PGothic" charset="0"/>
              </a:rPr>
              <a:t>There may be additional sources of stability, such as religion and children (although what may be a source of stability for one couple may be a risk factor for another).</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1A97C2A-EC30-F14A-B7B5-6C9FCBF01AEF}" type="slidenum">
              <a:rPr lang="en-US">
                <a:latin typeface="Arial" charset="0"/>
              </a:rPr>
              <a:pPr/>
              <a:t>25</a:t>
            </a:fld>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Divorce was already increasing and becoming a concern to some people by the end of the nineteenth century.</a:t>
            </a:r>
          </a:p>
          <a:p>
            <a:pPr marL="171450" indent="-171450">
              <a:buFontTx/>
              <a:buChar char="•"/>
            </a:pPr>
            <a:r>
              <a:rPr lang="en-US">
                <a:latin typeface="Calibri" charset="0"/>
                <a:ea typeface="MS PGothic" charset="0"/>
                <a:cs typeface="MS PGothic" charset="0"/>
              </a:rPr>
              <a:t>At first, social critics were concerned that women’</a:t>
            </a:r>
            <a:r>
              <a:rPr lang="en-US" altLang="ja-JP">
                <a:latin typeface="Calibri" charset="0"/>
                <a:ea typeface="MS PGothic" charset="0"/>
                <a:cs typeface="MS PGothic" charset="0"/>
              </a:rPr>
              <a:t>s suffrage was contributing to higher rates of divorce.</a:t>
            </a:r>
          </a:p>
          <a:p>
            <a:pPr marL="171450" indent="-171450">
              <a:buFontTx/>
              <a:buChar char="•"/>
            </a:pPr>
            <a:r>
              <a:rPr lang="en-US">
                <a:latin typeface="Calibri" charset="0"/>
                <a:ea typeface="MS PGothic" charset="0"/>
                <a:cs typeface="MS PGothic" charset="0"/>
              </a:rPr>
              <a:t>After the “</a:t>
            </a:r>
            <a:r>
              <a:rPr lang="en-US" altLang="ja-JP">
                <a:latin typeface="Calibri" charset="0"/>
                <a:ea typeface="MS PGothic" charset="0"/>
                <a:cs typeface="MS PGothic" charset="0"/>
              </a:rPr>
              <a:t>divorce revolution” of the 1970s, social critics were concerned that it was having women in the workforce that was contributing to rising divorce rates.</a:t>
            </a:r>
          </a:p>
          <a:p>
            <a:pPr marL="171450" indent="-171450">
              <a:buFontTx/>
              <a:buChar char="•"/>
            </a:pPr>
            <a:r>
              <a:rPr lang="en-US">
                <a:latin typeface="Calibri" charset="0"/>
                <a:ea typeface="MS PGothic" charset="0"/>
                <a:cs typeface="MS PGothic" charset="0"/>
              </a:rPr>
              <a:t>Thus, women’</a:t>
            </a:r>
            <a:r>
              <a:rPr lang="en-US" altLang="ja-JP">
                <a:latin typeface="Calibri" charset="0"/>
                <a:ea typeface="MS PGothic" charset="0"/>
                <a:cs typeface="MS PGothic" charset="0"/>
              </a:rPr>
              <a:t>s independence was thought by some to be a contributing factor to divorce.</a:t>
            </a:r>
          </a:p>
          <a:p>
            <a:pPr marL="171450" indent="-171450">
              <a:buFontTx/>
              <a:buChar char="•"/>
            </a:pPr>
            <a:r>
              <a:rPr lang="en-US">
                <a:latin typeface="Calibri" charset="0"/>
                <a:ea typeface="MS PGothic" charset="0"/>
                <a:cs typeface="MS PGothic" charset="0"/>
              </a:rPr>
              <a:t>However, research shows that the role of women’</a:t>
            </a:r>
            <a:r>
              <a:rPr lang="en-US" altLang="ja-JP">
                <a:latin typeface="Calibri" charset="0"/>
                <a:ea typeface="MS PGothic" charset="0"/>
                <a:cs typeface="MS PGothic" charset="0"/>
              </a:rPr>
              <a:t>s independence had two types of effects. </a:t>
            </a:r>
          </a:p>
          <a:p>
            <a:pPr marL="171450" indent="-171450">
              <a:buFontTx/>
              <a:buChar char="•"/>
            </a:pPr>
            <a:r>
              <a:rPr lang="en-US">
                <a:latin typeface="Calibri" charset="0"/>
                <a:ea typeface="MS PGothic" charset="0"/>
                <a:cs typeface="MS PGothic" charset="0"/>
              </a:rPr>
              <a:t>Independence can work to both strengthen and weaken marriage.</a:t>
            </a:r>
          </a:p>
          <a:p>
            <a:pPr marL="171450" indent="-171450">
              <a:buFontTx/>
              <a:buChar char="•"/>
            </a:pPr>
            <a:r>
              <a:rPr lang="en-US">
                <a:latin typeface="Calibri" charset="0"/>
                <a:ea typeface="MS PGothic" charset="0"/>
                <a:cs typeface="MS PGothic" charset="0"/>
              </a:rPr>
              <a:t>These effects are called the </a:t>
            </a:r>
            <a:r>
              <a:rPr lang="en-US" altLang="ja-JP" i="1">
                <a:latin typeface="Calibri" charset="0"/>
                <a:ea typeface="MS PGothic" charset="0"/>
                <a:cs typeface="MS PGothic" charset="0"/>
              </a:rPr>
              <a:t>independence effect</a:t>
            </a:r>
            <a:r>
              <a:rPr lang="en-US" altLang="ja-JP">
                <a:latin typeface="Calibri" charset="0"/>
                <a:ea typeface="MS PGothic" charset="0"/>
                <a:cs typeface="MS PGothic" charset="0"/>
              </a:rPr>
              <a:t> and the </a:t>
            </a:r>
            <a:r>
              <a:rPr lang="en-US" altLang="ja-JP" i="1">
                <a:latin typeface="Calibri" charset="0"/>
                <a:ea typeface="MS PGothic" charset="0"/>
                <a:cs typeface="MS PGothic" charset="0"/>
              </a:rPr>
              <a:t>income effect</a:t>
            </a:r>
            <a:r>
              <a:rPr lang="en-US" altLang="ja-JP">
                <a:latin typeface="Calibri" charset="0"/>
                <a:ea typeface="MS PGothic" charset="0"/>
                <a:cs typeface="MS PGothic" charset="0"/>
              </a:rPr>
              <a:t> (next two slides).</a:t>
            </a:r>
            <a:endParaRPr lang="en-US">
              <a:latin typeface="Calibri" charset="0"/>
              <a:ea typeface="MS PGothic" charset="0"/>
              <a:cs typeface="MS PGothic"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8940B1F-8E7D-C144-A4BE-E65F9143993D}" type="slidenum">
              <a:rPr lang="en-US">
                <a:latin typeface="Arial" charset="0"/>
              </a:rPr>
              <a:pPr/>
              <a:t>26</a:t>
            </a:fld>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When women and men are economically independent and have the means to survive on their own, they are more likely to leave unhappy relationships.</a:t>
            </a:r>
          </a:p>
          <a:p>
            <a:pPr marL="171450" indent="-171450">
              <a:buFontTx/>
              <a:buChar char="•"/>
            </a:pPr>
            <a:r>
              <a:rPr lang="en-US">
                <a:latin typeface="Calibri" charset="0"/>
                <a:ea typeface="MS PGothic" charset="0"/>
                <a:cs typeface="MS PGothic" charset="0"/>
              </a:rPr>
              <a:t>For women, this means if they have employment outside of the home and it can give them self-sufficiency, they are more likely to leave unhappy marriages.</a:t>
            </a:r>
          </a:p>
          <a:p>
            <a:pPr marL="171450" indent="-171450">
              <a:buFontTx/>
              <a:buChar char="•"/>
            </a:pPr>
            <a:r>
              <a:rPr lang="en-US">
                <a:latin typeface="Calibri" charset="0"/>
                <a:ea typeface="MS PGothic" charset="0"/>
                <a:cs typeface="MS PGothic" charset="0"/>
              </a:rPr>
              <a:t>This has been called the </a:t>
            </a:r>
            <a:r>
              <a:rPr lang="en-US" altLang="ja-JP" i="1">
                <a:latin typeface="Calibri" charset="0"/>
                <a:ea typeface="MS PGothic" charset="0"/>
                <a:cs typeface="MS PGothic" charset="0"/>
              </a:rPr>
              <a:t>independence effect</a:t>
            </a:r>
            <a:r>
              <a:rPr lang="en-US" altLang="ja-JP">
                <a:latin typeface="Calibri" charset="0"/>
                <a:ea typeface="MS PGothic" charset="0"/>
                <a:cs typeface="MS PGothic" charset="0"/>
              </a:rPr>
              <a:t> of women’s employment (Teachman 2010).</a:t>
            </a:r>
          </a:p>
          <a:p>
            <a:pPr marL="171450" indent="-171450">
              <a:buFontTx/>
              <a:buChar char="•"/>
            </a:pPr>
            <a:r>
              <a:rPr lang="en-US">
                <a:latin typeface="Calibri" charset="0"/>
                <a:ea typeface="MS PGothic" charset="0"/>
                <a:cs typeface="MS PGothic" charset="0"/>
              </a:rPr>
              <a:t>But a woman’</a:t>
            </a:r>
            <a:r>
              <a:rPr lang="en-US" altLang="ja-JP">
                <a:latin typeface="Calibri" charset="0"/>
                <a:ea typeface="MS PGothic" charset="0"/>
                <a:cs typeface="MS PGothic" charset="0"/>
              </a:rPr>
              <a:t>s independence or self-sufficiency alone does not cause her to seek a divorce.</a:t>
            </a:r>
          </a:p>
          <a:p>
            <a:pPr marL="171450" indent="-171450">
              <a:buFontTx/>
              <a:buChar char="•"/>
            </a:pPr>
            <a:r>
              <a:rPr lang="en-US">
                <a:latin typeface="Calibri" charset="0"/>
                <a:ea typeface="MS PGothic" charset="0"/>
                <a:cs typeface="MS PGothic" charset="0"/>
              </a:rPr>
              <a:t>An employed woman is only more likely to divorce if she is unhappy in her marriage. </a:t>
            </a:r>
          </a:p>
          <a:p>
            <a:pPr marL="171450" indent="-171450">
              <a:buFontTx/>
              <a:buChar char="•"/>
            </a:pPr>
            <a:r>
              <a:rPr lang="en-US">
                <a:latin typeface="Calibri" charset="0"/>
                <a:ea typeface="MS PGothic" charset="0"/>
                <a:cs typeface="MS PGothic" charset="0"/>
              </a:rPr>
              <a:t>Thus, there is not evidence to suggest that a woman’</a:t>
            </a:r>
            <a:r>
              <a:rPr lang="en-US" altLang="ja-JP">
                <a:latin typeface="Calibri" charset="0"/>
                <a:ea typeface="MS PGothic" charset="0"/>
                <a:cs typeface="MS PGothic" charset="0"/>
              </a:rPr>
              <a:t>s employment causes divorce (Sayer et al. 2011).</a:t>
            </a:r>
            <a:endParaRPr lang="en-US">
              <a:latin typeface="Calibri" charset="0"/>
              <a:ea typeface="MS PGothic" charset="0"/>
              <a:cs typeface="MS PGothic"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051386E-66D4-E64B-9F00-FBF8376258E7}" type="slidenum">
              <a:rPr lang="en-US">
                <a:latin typeface="Arial" charset="0"/>
              </a:rPr>
              <a:pPr/>
              <a:t>27</a:t>
            </a:fld>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On the other hand, independence can work to strengthen marriage, as well.</a:t>
            </a:r>
          </a:p>
          <a:p>
            <a:pPr marL="171450" indent="-171450">
              <a:buFontTx/>
              <a:buChar char="•"/>
            </a:pPr>
            <a:r>
              <a:rPr lang="en-US">
                <a:latin typeface="Calibri" charset="0"/>
                <a:ea typeface="MS PGothic" charset="0"/>
                <a:cs typeface="MS PGothic" charset="0"/>
              </a:rPr>
              <a:t>Couples with high levels of education and high incomes are less likely to get divorced (Martin 2006).</a:t>
            </a:r>
          </a:p>
          <a:p>
            <a:pPr marL="171450" indent="-171450">
              <a:buFontTx/>
              <a:buChar char="•"/>
            </a:pPr>
            <a:r>
              <a:rPr lang="en-US">
                <a:latin typeface="Calibri" charset="0"/>
                <a:ea typeface="MS PGothic" charset="0"/>
                <a:cs typeface="MS PGothic" charset="0"/>
              </a:rPr>
              <a:t>This is called </a:t>
            </a:r>
            <a:r>
              <a:rPr lang="en-US" altLang="ja-JP">
                <a:latin typeface="Calibri" charset="0"/>
                <a:ea typeface="MS PGothic" charset="0"/>
                <a:cs typeface="MS PGothic" charset="0"/>
              </a:rPr>
              <a:t>the </a:t>
            </a:r>
            <a:r>
              <a:rPr lang="en-US" altLang="ja-JP" i="1">
                <a:latin typeface="Calibri" charset="0"/>
                <a:ea typeface="MS PGothic" charset="0"/>
                <a:cs typeface="MS PGothic" charset="0"/>
              </a:rPr>
              <a:t>income effect</a:t>
            </a:r>
            <a:r>
              <a:rPr lang="en-US" altLang="ja-JP">
                <a:latin typeface="Calibri" charset="0"/>
                <a:ea typeface="MS PGothic" charset="0"/>
                <a:cs typeface="MS PGothic" charset="0"/>
              </a:rPr>
              <a:t> of employment.</a:t>
            </a:r>
          </a:p>
          <a:p>
            <a:pPr marL="171450" indent="-171450">
              <a:buFontTx/>
              <a:buChar char="•"/>
            </a:pPr>
            <a:r>
              <a:rPr lang="en-US">
                <a:latin typeface="Calibri" charset="0"/>
                <a:ea typeface="MS PGothic" charset="0"/>
                <a:cs typeface="MS PGothic" charset="0"/>
              </a:rPr>
              <a:t>Researchers have linked having a higher income with increased stability and happiness and reduced stress.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4F2CC7D-6D4F-4646-AA7C-A40570CA9DAA}" type="slidenum">
              <a:rPr lang="en-US">
                <a:latin typeface="Arial" charset="0"/>
              </a:rPr>
              <a:pPr/>
              <a:t>28</a:t>
            </a:fld>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a:extLst>
              <a:ext uri="{FF2B5EF4-FFF2-40B4-BE49-F238E27FC236}">
                <a16:creationId xmlns="" xmlns:a16="http://schemas.microsoft.com/office/drawing/2014/main" id="{1DB65C13-7128-4404-9B05-E34062784FB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When asked how they would describe their marriage, more than half of all married people answered “</a:t>
            </a:r>
            <a:r>
              <a:rPr lang="en-US" altLang="ja-JP">
                <a:latin typeface="Calibri" charset="0"/>
                <a:ea typeface="MS PGothic" charset="0"/>
                <a:cs typeface="MS PGothic" charset="0"/>
              </a:rPr>
              <a:t>very happy.”</a:t>
            </a:r>
          </a:p>
          <a:p>
            <a:pPr marL="171450" indent="-171450">
              <a:buFontTx/>
              <a:buChar char="•"/>
            </a:pPr>
            <a:r>
              <a:rPr lang="en-US">
                <a:latin typeface="Calibri" charset="0"/>
                <a:ea typeface="MS PGothic" charset="0"/>
                <a:cs typeface="MS PGothic" charset="0"/>
              </a:rPr>
              <a:t>But those with higher family incomes are even more likely to answer “</a:t>
            </a:r>
            <a:r>
              <a:rPr lang="en-US" altLang="ja-JP">
                <a:latin typeface="Calibri" charset="0"/>
                <a:ea typeface="MS PGothic" charset="0"/>
                <a:cs typeface="MS PGothic" charset="0"/>
              </a:rPr>
              <a:t>very happy.”</a:t>
            </a:r>
          </a:p>
          <a:p>
            <a:pPr marL="171450" indent="-171450">
              <a:buFontTx/>
              <a:buChar char="•"/>
            </a:pPr>
            <a:r>
              <a:rPr lang="en-US">
                <a:latin typeface="Calibri" charset="0"/>
                <a:ea typeface="MS PGothic" charset="0"/>
                <a:cs typeface="MS PGothic" charset="0"/>
              </a:rPr>
              <a:t>These figures can be partly explained by the independence and income effects of employment.</a:t>
            </a:r>
          </a:p>
          <a:p>
            <a:pPr marL="171450" indent="-171450"/>
            <a:r>
              <a:rPr lang="en-US">
                <a:latin typeface="Calibri" charset="0"/>
                <a:ea typeface="MS PGothic" charset="0"/>
                <a:cs typeface="MS PGothic" charset="0"/>
              </a:rPr>
              <a:t>Source: Cohen’s calculations from the General Social Surveys, 2016 (Smith et al. 2017).</a:t>
            </a:r>
            <a:endParaRPr lang="en-US" altLang="ja-JP">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7DADBDD-E4A1-B446-A0D0-F17F9E942CBE}" type="slidenum">
              <a:rPr lang="en-US">
                <a:latin typeface="Arial" charset="0"/>
              </a:rPr>
              <a:pPr/>
              <a:t>29</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811800F1-2BAF-4C46-8581-8FE8A835852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One of the central concerns of divorce is the stress it may place on individuals, especially children.</a:t>
            </a:r>
          </a:p>
          <a:p>
            <a:pPr marL="171450" indent="-171450">
              <a:buFontTx/>
              <a:buChar char="•"/>
            </a:pPr>
            <a:r>
              <a:rPr lang="en-US">
                <a:latin typeface="Calibri" charset="0"/>
                <a:ea typeface="MS PGothic" charset="0"/>
                <a:cs typeface="MS PGothic" charset="0"/>
              </a:rPr>
              <a:t>Some parents try to delay or prevent divorce </a:t>
            </a:r>
            <a:r>
              <a:rPr lang="en-US" altLang="ja-JP">
                <a:latin typeface="Calibri" charset="0"/>
                <a:ea typeface="MS PGothic" charset="0"/>
                <a:cs typeface="MS PGothic" charset="0"/>
              </a:rPr>
              <a:t>for the children’s sake; other parents want a divorce for the children’s sake.</a:t>
            </a:r>
          </a:p>
          <a:p>
            <a:pPr marL="171450" indent="-171450">
              <a:buFontTx/>
              <a:buChar char="•"/>
            </a:pPr>
            <a:r>
              <a:rPr lang="en-US">
                <a:latin typeface="Calibri" charset="0"/>
                <a:ea typeface="MS PGothic" charset="0"/>
                <a:cs typeface="MS PGothic" charset="0"/>
              </a:rPr>
              <a:t>There are several ways to view the social phenomenon of divorce.</a:t>
            </a:r>
          </a:p>
          <a:p>
            <a:pPr marL="171450" indent="-171450">
              <a:buFontTx/>
              <a:buChar char="•"/>
            </a:pPr>
            <a:r>
              <a:rPr lang="en-US">
                <a:latin typeface="Calibri" charset="0"/>
                <a:ea typeface="MS PGothic" charset="0"/>
                <a:cs typeface="MS PGothic" charset="0"/>
              </a:rPr>
              <a:t>Some individuals view divorce as liberation; others view divorce as the collapse of the institution of marriage.</a:t>
            </a:r>
          </a:p>
          <a:p>
            <a:pPr marL="171450" indent="-171450">
              <a:buFontTx/>
              <a:buChar char="•"/>
            </a:pPr>
            <a:r>
              <a:rPr lang="en-US">
                <a:latin typeface="Calibri" charset="0"/>
                <a:ea typeface="MS PGothic" charset="0"/>
                <a:cs typeface="MS PGothic" charset="0"/>
              </a:rPr>
              <a:t>The increase of divorce and remarriage in modern society can be connected to the three themes of the textbook: family diversity, social class inequality, and social change.</a:t>
            </a:r>
          </a:p>
          <a:p>
            <a:pPr marL="171450" indent="-171450">
              <a:buFontTx/>
              <a:buChar char="•"/>
            </a:pPr>
            <a:r>
              <a:rPr lang="en-US">
                <a:latin typeface="Calibri" charset="0"/>
                <a:ea typeface="MS PGothic" charset="0"/>
                <a:cs typeface="MS PGothic" charset="0"/>
              </a:rPr>
              <a:t>The increase in divorce and the increasing acceptance of divorce have changed the institution of marriage for everyone, whether or not they are personally involved with divorce.</a:t>
            </a:r>
          </a:p>
          <a:p>
            <a:pPr marL="171450" indent="-171450">
              <a:buFontTx/>
              <a:buChar char="•"/>
            </a:pPr>
            <a:r>
              <a:rPr lang="en-US">
                <a:latin typeface="Calibri" charset="0"/>
                <a:ea typeface="MS PGothic" charset="0"/>
                <a:cs typeface="MS PGothic" charset="0"/>
              </a:rPr>
              <a:t>In this chapter, Cohen discusses three areas of divorce: </a:t>
            </a:r>
          </a:p>
          <a:p>
            <a:pPr marL="171450" indent="-171450">
              <a:buFont typeface="Calibri" charset="0"/>
              <a:buAutoNum type="arabicPeriod"/>
            </a:pPr>
            <a:r>
              <a:rPr lang="en-US">
                <a:latin typeface="Calibri" charset="0"/>
                <a:ea typeface="MS PGothic" charset="0"/>
                <a:cs typeface="MS PGothic" charset="0"/>
              </a:rPr>
              <a:t>The history and recent trends of divorce </a:t>
            </a:r>
          </a:p>
          <a:p>
            <a:pPr marL="171450" indent="-171450">
              <a:buFont typeface="Calibri" charset="0"/>
              <a:buAutoNum type="arabicPeriod"/>
            </a:pPr>
            <a:r>
              <a:rPr lang="en-US">
                <a:latin typeface="Calibri" charset="0"/>
                <a:ea typeface="MS PGothic" charset="0"/>
                <a:cs typeface="MS PGothic" charset="0"/>
              </a:rPr>
              <a:t>The causes and consequences of divorce </a:t>
            </a:r>
          </a:p>
          <a:p>
            <a:pPr marL="171450" indent="-171450">
              <a:buFont typeface="Calibri" charset="0"/>
              <a:buAutoNum type="arabicPeriod"/>
            </a:pPr>
            <a:r>
              <a:rPr lang="en-US">
                <a:latin typeface="Calibri" charset="0"/>
                <a:ea typeface="MS PGothic" charset="0"/>
                <a:cs typeface="MS PGothic" charset="0"/>
              </a:rPr>
              <a:t>The topics of remarriage and blended family arrangements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8AD21C1-F19E-4E4F-B550-1692BBCC2B8E}" type="slidenum">
              <a:rPr lang="en-US">
                <a:latin typeface="Arial" charset="0"/>
              </a:rPr>
              <a:pPr/>
              <a:t>3</a:t>
            </a:fld>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Divorce is not us</a:t>
            </a:r>
            <a:r>
              <a:rPr lang="en-US" altLang="ja-JP">
                <a:latin typeface="Calibri" charset="0"/>
                <a:ea typeface="MS PGothic" charset="0"/>
                <a:cs typeface="MS PGothic" charset="0"/>
              </a:rPr>
              <a:t>ually an intended outcome of marriage and is generally seen as a negative event.</a:t>
            </a:r>
          </a:p>
          <a:p>
            <a:pPr marL="171450" indent="-171450">
              <a:buFontTx/>
              <a:buChar char="•"/>
            </a:pPr>
            <a:r>
              <a:rPr lang="en-US">
                <a:latin typeface="Calibri" charset="0"/>
                <a:ea typeface="MS PGothic" charset="0"/>
                <a:cs typeface="MS PGothic" charset="0"/>
              </a:rPr>
              <a:t>But divorce may be a better alternative to unhappy marriage situations, especially ones that involve violence, abuse, or neglect.</a:t>
            </a:r>
          </a:p>
          <a:p>
            <a:pPr marL="171450" indent="-171450">
              <a:buFontTx/>
              <a:buChar char="•"/>
            </a:pPr>
            <a:r>
              <a:rPr lang="en-US">
                <a:latin typeface="Calibri" charset="0"/>
                <a:ea typeface="MS PGothic" charset="0"/>
                <a:cs typeface="MS PGothic" charset="0"/>
              </a:rPr>
              <a:t>Researchers examine negative and positive outcomes and consequences of divorce.</a:t>
            </a:r>
          </a:p>
          <a:p>
            <a:pPr marL="171450" indent="-171450"/>
            <a:endParaRPr lang="en-US">
              <a:latin typeface="Calibri" charset="0"/>
              <a:ea typeface="MS PGothic" charset="0"/>
              <a:cs typeface="MS PGothic"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A719429-6041-BD4D-82BF-6FB02BD1AB5D}" type="slidenum">
              <a:rPr lang="en-US">
                <a:latin typeface="Arial" charset="0"/>
              </a:rPr>
              <a:pPr/>
              <a:t>30</a:t>
            </a:fld>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Source: Adapted from Gardner and Oswald (2006).</a:t>
            </a:r>
          </a:p>
          <a:p>
            <a:pPr marL="171450" indent="-171450">
              <a:buFontTx/>
              <a:buChar char="•"/>
            </a:pPr>
            <a:r>
              <a:rPr lang="en-US">
                <a:latin typeface="Calibri" charset="0"/>
                <a:ea typeface="MS PGothic" charset="0"/>
                <a:cs typeface="MS PGothic" charset="0"/>
              </a:rPr>
              <a:t>Stress levels rise and are higher before divorce or separation.</a:t>
            </a:r>
          </a:p>
          <a:p>
            <a:pPr marL="171450" indent="-171450">
              <a:buFontTx/>
              <a:buChar char="•"/>
            </a:pPr>
            <a:r>
              <a:rPr lang="en-US">
                <a:latin typeface="Calibri" charset="0"/>
                <a:ea typeface="MS PGothic" charset="0"/>
                <a:cs typeface="MS PGothic" charset="0"/>
              </a:rPr>
              <a:t>After divorce or separation, stress levels fall back to a level near that of stably married adults.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20E3BD4-2A56-FD4F-9FB5-853B8AD63D40}" type="slidenum">
              <a:rPr lang="en-US">
                <a:latin typeface="Arial" charset="0"/>
              </a:rPr>
              <a:pPr/>
              <a:t>31</a:t>
            </a:fld>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Consider the divorce scenario outlined in the figure on the following slide. Even when men pay child support, divorce almost always lowers a woman’s household income.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F755237-A5E9-0641-B568-30BA65B62B0F}" type="slidenum">
              <a:rPr lang="en-US">
                <a:latin typeface="Arial" charset="0"/>
              </a:rPr>
              <a:pPr/>
              <a:t>32</a:t>
            </a:fld>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a:extLst>
              <a:ext uri="{FF2B5EF4-FFF2-40B4-BE49-F238E27FC236}">
                <a16:creationId xmlns="" xmlns:a16="http://schemas.microsoft.com/office/drawing/2014/main" id="{D3892375-5FE0-483C-A26E-412F69F7F85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Compares “</a:t>
            </a:r>
            <a:r>
              <a:rPr lang="en-US" altLang="ja-JP">
                <a:latin typeface="Calibri" charset="0"/>
                <a:ea typeface="MS PGothic" charset="0"/>
                <a:cs typeface="MS PGothic" charset="0"/>
              </a:rPr>
              <a:t>typical” incomes for married men and women with full-time jobs before and after a divorce</a:t>
            </a:r>
          </a:p>
          <a:p>
            <a:pPr marL="171450" indent="-171450">
              <a:buFontTx/>
              <a:buChar char="•"/>
            </a:pPr>
            <a:r>
              <a:rPr lang="en-US">
                <a:latin typeface="Calibri" charset="0"/>
                <a:ea typeface="MS PGothic" charset="0"/>
                <a:cs typeface="MS PGothic" charset="0"/>
              </a:rPr>
              <a:t>This shows the increase in available income for men and the decrease in the available income for women and children if the children live with the mother and the spouses’</a:t>
            </a:r>
            <a:r>
              <a:rPr lang="en-US" altLang="ja-JP">
                <a:latin typeface="Calibri" charset="0"/>
                <a:ea typeface="MS PGothic" charset="0"/>
                <a:cs typeface="MS PGothic" charset="0"/>
              </a:rPr>
              <a:t> incomes remain the same.</a:t>
            </a:r>
          </a:p>
          <a:p>
            <a:pPr marL="171450" indent="-171450"/>
            <a:r>
              <a:rPr lang="en-US">
                <a:latin typeface="Calibri" charset="0"/>
                <a:ea typeface="MS PGothic" charset="0"/>
                <a:cs typeface="MS PGothic" charset="0"/>
              </a:rPr>
              <a:t>Source: Cohen</a:t>
            </a:r>
            <a:r>
              <a:rPr lang="ja-JP" altLang="en-US">
                <a:latin typeface="Calibri" charset="0"/>
                <a:ea typeface="MS PGothic" charset="0"/>
                <a:cs typeface="MS PGothic" charset="0"/>
              </a:rPr>
              <a:t>’</a:t>
            </a:r>
            <a:r>
              <a:rPr lang="en-US">
                <a:latin typeface="Calibri" charset="0"/>
                <a:ea typeface="MS PGothic" charset="0"/>
                <a:cs typeface="MS PGothic" charset="0"/>
              </a:rPr>
              <a:t>s analysis of data from the March 2016 Current Population Survey.</a:t>
            </a:r>
            <a:endParaRPr lang="en-US" altLang="ja-JP">
              <a:latin typeface="Calibri" charset="0"/>
              <a:ea typeface="MS PGothic" charset="0"/>
              <a:cs typeface="MS PGothic"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741A66A-9D93-FA4B-809B-51E745760C7E}" type="slidenum">
              <a:rPr lang="en-US">
                <a:latin typeface="Arial" charset="0"/>
              </a:rPr>
              <a:pPr/>
              <a:t>33</a:t>
            </a:fld>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a:extLst>
              <a:ext uri="{FF2B5EF4-FFF2-40B4-BE49-F238E27FC236}">
                <a16:creationId xmlns="" xmlns:a16="http://schemas.microsoft.com/office/drawing/2014/main" id="{BCDA2CA3-38E0-414D-8B3F-2DDD05EC76B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Overall, mothers are about 7 percent more likely to be in poverty than fathers. </a:t>
            </a:r>
          </a:p>
          <a:p>
            <a:pPr marL="171450" indent="-171450">
              <a:buFontTx/>
              <a:buChar char="•"/>
            </a:pPr>
            <a:r>
              <a:rPr lang="en-US">
                <a:latin typeface="Calibri" charset="0"/>
                <a:ea typeface="MS PGothic" charset="0"/>
                <a:cs typeface="MS PGothic" charset="0"/>
              </a:rPr>
              <a:t>But among those who divorced in the last year, women are more than twice as likely to be poor.</a:t>
            </a:r>
          </a:p>
          <a:p>
            <a:pPr marL="171450" indent="-171450">
              <a:buFontTx/>
              <a:buChar char="•"/>
            </a:pPr>
            <a:r>
              <a:rPr lang="en-US">
                <a:latin typeface="Calibri" charset="0"/>
                <a:ea typeface="MS PGothic" charset="0"/>
                <a:cs typeface="MS PGothic" charset="0"/>
              </a:rPr>
              <a:t>This gender difference in poverty rates is a crucial feature of the consequences of divorce, especially for children.</a:t>
            </a:r>
          </a:p>
          <a:p>
            <a:pPr marL="171450" indent="-171450"/>
            <a:r>
              <a:rPr lang="en-US">
                <a:latin typeface="Calibri" charset="0"/>
                <a:ea typeface="MS PGothic" charset="0"/>
                <a:cs typeface="MS PGothic" charset="0"/>
              </a:rPr>
              <a:t>S</a:t>
            </a:r>
            <a:r>
              <a:rPr lang="en-US" sz="1100">
                <a:latin typeface="Calibri" charset="0"/>
                <a:ea typeface="MS PGothic" charset="0"/>
                <a:cs typeface="MS PGothic" charset="0"/>
              </a:rPr>
              <a:t>ource</a:t>
            </a:r>
            <a:r>
              <a:rPr lang="en-US">
                <a:latin typeface="Calibri" charset="0"/>
                <a:ea typeface="MS PGothic" charset="0"/>
                <a:cs typeface="MS PGothic" charset="0"/>
              </a:rPr>
              <a:t>: Author</a:t>
            </a:r>
            <a:r>
              <a:rPr lang="ja-JP" altLang="en-US">
                <a:latin typeface="Calibri" charset="0"/>
                <a:ea typeface="MS PGothic" charset="0"/>
                <a:cs typeface="MS PGothic" charset="0"/>
              </a:rPr>
              <a:t>’</a:t>
            </a:r>
            <a:r>
              <a:rPr lang="en-US">
                <a:latin typeface="Calibri" charset="0"/>
                <a:ea typeface="MS PGothic" charset="0"/>
                <a:cs typeface="MS PGothic" charset="0"/>
              </a:rPr>
              <a:t>s calculations from the 2015 American Community Survey (Ruggles et al. 2016).</a:t>
            </a:r>
            <a:endParaRPr lang="en-US" altLang="ja-JP">
              <a:latin typeface="Calibri" charset="0"/>
              <a:ea typeface="MS PGothic" charset="0"/>
              <a:cs typeface="MS PGothic"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531AC71-CB33-E540-829C-ABBAF9667E60}" type="slidenum">
              <a:rPr lang="en-US">
                <a:latin typeface="Arial" charset="0"/>
              </a:rPr>
              <a:pPr/>
              <a:t>34</a:t>
            </a:fld>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Divorce has many effects on children.</a:t>
            </a:r>
          </a:p>
          <a:p>
            <a:pPr marL="171450" indent="-171450">
              <a:buFontTx/>
              <a:buChar char="•"/>
            </a:pPr>
            <a:r>
              <a:rPr lang="en-US">
                <a:latin typeface="Calibri" charset="0"/>
                <a:ea typeface="MS PGothic" charset="0"/>
                <a:cs typeface="MS PGothic" charset="0"/>
              </a:rPr>
              <a:t>These effects can be both direct and indirect and may be both negative and positive.</a:t>
            </a:r>
          </a:p>
          <a:p>
            <a:pPr marL="171450" indent="-171450">
              <a:buFontTx/>
              <a:buChar char="•"/>
            </a:pPr>
            <a:r>
              <a:rPr lang="en-US">
                <a:latin typeface="Calibri" charset="0"/>
                <a:ea typeface="MS PGothic" charset="0"/>
                <a:cs typeface="MS PGothic" charset="0"/>
              </a:rPr>
              <a:t>There is no simple way to generalize the experiences of divorce for children because divorce is more of a process than a single event.</a:t>
            </a:r>
          </a:p>
          <a:p>
            <a:pPr marL="171450" indent="-171450">
              <a:buFontTx/>
              <a:buChar char="•"/>
            </a:pPr>
            <a:endParaRPr lang="en-US">
              <a:latin typeface="Calibri" charset="0"/>
              <a:ea typeface="MS PGothic" charset="0"/>
              <a:cs typeface="MS PGothic"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3068AB9-3DE8-0E42-BABC-84887897CBAF}" type="slidenum">
              <a:rPr lang="en-US">
                <a:latin typeface="Arial" charset="0"/>
              </a:rPr>
              <a:pPr/>
              <a:t>35</a:t>
            </a:fld>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a:extLst>
              <a:ext uri="{FF2B5EF4-FFF2-40B4-BE49-F238E27FC236}">
                <a16:creationId xmlns="" xmlns:a16="http://schemas.microsoft.com/office/drawing/2014/main" id="{87275CC0-BE88-4E22-AF7C-80534604889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t>Sociologist Paul Amato (2010) divides potential divorce stressors for children into three categories:</a:t>
            </a:r>
          </a:p>
          <a:p>
            <a:pPr marL="274320" indent="-171450">
              <a:buFont typeface="Calibri" panose="020F0502020204030204" pitchFamily="34" charset="0"/>
              <a:buAutoNum type="arabicPeriod"/>
              <a:defRPr/>
            </a:pPr>
            <a:r>
              <a:rPr lang="en-US" altLang="en-US" dirty="0"/>
              <a:t>Stressful aspects of the divorce process</a:t>
            </a:r>
          </a:p>
          <a:p>
            <a:pPr marL="274320" indent="-171450">
              <a:buFont typeface="Calibri" panose="020F0502020204030204" pitchFamily="34" charset="0"/>
              <a:buAutoNum type="arabicPeriod"/>
              <a:defRPr/>
            </a:pPr>
            <a:r>
              <a:rPr lang="en-US" altLang="en-US" dirty="0"/>
              <a:t>Protective factors to help prevent negative effects </a:t>
            </a:r>
          </a:p>
          <a:p>
            <a:pPr marL="274320" indent="-171450">
              <a:buFont typeface="Calibri" panose="020F0502020204030204" pitchFamily="34" charset="0"/>
              <a:buAutoNum type="arabicPeriod"/>
              <a:defRPr/>
            </a:pPr>
            <a:r>
              <a:rPr lang="en-US" altLang="en-US" dirty="0"/>
              <a:t>Post-divorce outcomes</a:t>
            </a:r>
          </a:p>
          <a:p>
            <a:pPr marL="171450" indent="-171450">
              <a:buFontTx/>
              <a:buChar char="•"/>
              <a:defRPr/>
            </a:pPr>
            <a:r>
              <a:rPr lang="en-US" altLang="en-US" dirty="0"/>
              <a:t>The following four slides outline divorce stressors for children.</a:t>
            </a:r>
          </a:p>
          <a:p>
            <a:pPr marL="171450" indent="-171450">
              <a:buFontTx/>
              <a:buChar char="•"/>
              <a:defRPr/>
            </a:pPr>
            <a:r>
              <a:rPr lang="en-US" altLang="en-US" dirty="0"/>
              <a:t>Children often experience less parental time, less parental energy, and less parental patience for the normal aspects of parenting.</a:t>
            </a:r>
          </a:p>
          <a:p>
            <a:pPr marL="171450" indent="-171450">
              <a:buFontTx/>
              <a:buChar char="•"/>
              <a:defRPr/>
            </a:pPr>
            <a:r>
              <a:rPr lang="en-US" altLang="en-US" dirty="0"/>
              <a:t>There is sometimes less time with parents altogether (Cooper et al. 2009).</a:t>
            </a:r>
          </a:p>
          <a:p>
            <a:pPr marL="171450" indent="-171450">
              <a:buFontTx/>
              <a:buChar char="•"/>
              <a:defRPr/>
            </a:pPr>
            <a:r>
              <a:rPr lang="en-US" altLang="en-US" dirty="0"/>
              <a:t>Children may also lose contact with one parent for potentially long periods of time.</a:t>
            </a:r>
          </a:p>
          <a:p>
            <a:pPr marL="171450" indent="-171450">
              <a:buFontTx/>
              <a:buChar char="•"/>
              <a:defRPr/>
            </a:pPr>
            <a:r>
              <a:rPr lang="en-US" altLang="en-US" dirty="0"/>
              <a:t>Children may also be witnesses or a part of conflicts, including arguing or shouting.</a:t>
            </a:r>
          </a:p>
          <a:p>
            <a:pPr marL="171450" indent="-171450">
              <a:buFontTx/>
              <a:buChar char="•"/>
              <a:defRPr/>
            </a:pPr>
            <a:r>
              <a:rPr lang="en-US" altLang="en-US" dirty="0"/>
              <a:t>These conflicts may occur for a long time, even after the divorce.</a:t>
            </a:r>
          </a:p>
          <a:p>
            <a:pPr marL="171450" indent="-171450">
              <a:buFontTx/>
              <a:buChar char="•"/>
              <a:defRPr/>
            </a:pPr>
            <a:r>
              <a:rPr lang="en-US" altLang="en-US" dirty="0"/>
              <a:t>Children may be required or forced to move homes and or schools.</a:t>
            </a:r>
          </a:p>
          <a:p>
            <a:pPr marL="171450" indent="-171450">
              <a:buFontTx/>
              <a:buChar char="•"/>
              <a:defRPr/>
            </a:pPr>
            <a:r>
              <a:rPr lang="en-US" altLang="en-US" dirty="0"/>
              <a:t>They may also witness similar upheaval with adults.</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15EA070-0E3A-904B-9D1D-229739634C8B}" type="slidenum">
              <a:rPr lang="en-US">
                <a:latin typeface="Arial" charset="0"/>
              </a:rPr>
              <a:pPr/>
              <a:t>36</a:t>
            </a:fld>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Protective factors for children</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964552C-FE5A-E442-8979-574D42D1A3D2}" type="slidenum">
              <a:rPr lang="en-US">
                <a:latin typeface="Arial" charset="0"/>
              </a:rPr>
              <a:pPr/>
              <a:t>37</a:t>
            </a:fld>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Common outcomes for children</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F7AF2C8-A6B3-6841-B265-1D3D195D4A94}" type="slidenum">
              <a:rPr lang="en-US">
                <a:latin typeface="Arial" charset="0"/>
              </a:rPr>
              <a:pPr/>
              <a:t>38</a:t>
            </a:fld>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For many U.S. individuals and families, remarriage is a part of the modern family arrangement.</a:t>
            </a:r>
          </a:p>
          <a:p>
            <a:pPr marL="171450" indent="-171450">
              <a:buFontTx/>
              <a:buChar char="•"/>
            </a:pPr>
            <a:r>
              <a:rPr lang="en-US">
                <a:latin typeface="Calibri" charset="0"/>
                <a:ea typeface="MS PGothic" charset="0"/>
                <a:cs typeface="MS PGothic" charset="0"/>
              </a:rPr>
              <a:t>Cohen has found that most people who divorce eventually remarry, and most new marriages involve at least one partner who was previously married.</a:t>
            </a:r>
          </a:p>
          <a:p>
            <a:pPr marL="171450" indent="-171450">
              <a:buFontTx/>
              <a:buChar char="•"/>
            </a:pPr>
            <a:r>
              <a:rPr lang="en-US">
                <a:latin typeface="Calibri" charset="0"/>
                <a:ea typeface="MS PGothic" charset="0"/>
                <a:cs typeface="MS PGothic" charset="0"/>
              </a:rPr>
              <a:t>Thus, the combination of children and spouses from previous marriages form a wide variety of new family types.</a:t>
            </a:r>
          </a:p>
          <a:p>
            <a:pPr marL="171450" indent="-171450">
              <a:buFontTx/>
              <a:buChar char="•"/>
            </a:pPr>
            <a:r>
              <a:rPr lang="en-US">
                <a:latin typeface="Calibri" charset="0"/>
                <a:ea typeface="MS PGothic" charset="0"/>
                <a:cs typeface="MS PGothic" charset="0"/>
              </a:rPr>
              <a:t>And there can be confusion about what to call these new family members.</a:t>
            </a:r>
          </a:p>
          <a:p>
            <a:pPr marL="171450" indent="-171450">
              <a:buFontTx/>
              <a:buChar char="•"/>
            </a:pPr>
            <a:r>
              <a:rPr lang="en-US">
                <a:latin typeface="Calibri" charset="0"/>
                <a:ea typeface="MS PGothic" charset="0"/>
                <a:cs typeface="MS PGothic" charset="0"/>
              </a:rPr>
              <a:t>Traditionally, the word </a:t>
            </a:r>
            <a:r>
              <a:rPr lang="en-US" altLang="ja-JP" i="1">
                <a:latin typeface="Calibri" charset="0"/>
                <a:ea typeface="MS PGothic" charset="0"/>
                <a:cs typeface="MS PGothic" charset="0"/>
              </a:rPr>
              <a:t>step</a:t>
            </a:r>
            <a:r>
              <a:rPr lang="en-US" altLang="ja-JP">
                <a:latin typeface="Calibri" charset="0"/>
                <a:ea typeface="MS PGothic" charset="0"/>
                <a:cs typeface="MS PGothic" charset="0"/>
              </a:rPr>
              <a:t> was added to a kin label to indicate that a family member was related by marriage and not by blood (i.e., genetically).</a:t>
            </a:r>
          </a:p>
          <a:p>
            <a:pPr marL="171450" indent="-171450">
              <a:buFontTx/>
              <a:buChar char="•"/>
            </a:pPr>
            <a:r>
              <a:rPr lang="en-US">
                <a:latin typeface="Calibri" charset="0"/>
                <a:ea typeface="MS PGothic" charset="0"/>
                <a:cs typeface="MS PGothic" charset="0"/>
              </a:rPr>
              <a:t>Today, the word </a:t>
            </a:r>
            <a:r>
              <a:rPr lang="en-US" i="1">
                <a:latin typeface="Calibri" charset="0"/>
                <a:ea typeface="MS PGothic" charset="0"/>
                <a:cs typeface="MS PGothic" charset="0"/>
              </a:rPr>
              <a:t>step</a:t>
            </a:r>
            <a:r>
              <a:rPr lang="en-US">
                <a:latin typeface="Calibri" charset="0"/>
                <a:ea typeface="MS PGothic" charset="0"/>
                <a:cs typeface="MS PGothic" charset="0"/>
              </a:rPr>
              <a:t> is also used even in relationships that do not involve formal marriage.</a:t>
            </a:r>
          </a:p>
          <a:p>
            <a:pPr marL="171450" indent="-171450">
              <a:buFontTx/>
              <a:buChar char="•"/>
            </a:pPr>
            <a:r>
              <a:rPr lang="en-US">
                <a:latin typeface="Calibri" charset="0"/>
                <a:ea typeface="MS PGothic" charset="0"/>
                <a:cs typeface="MS PGothic" charset="0"/>
              </a:rPr>
              <a:t>It can become even more complicated when the state becomes involved or unrelated</a:t>
            </a:r>
            <a:r>
              <a:rPr lang="en-US" altLang="ja-JP">
                <a:latin typeface="Calibri" charset="0"/>
                <a:ea typeface="MS PGothic" charset="0"/>
                <a:cs typeface="MS PGothic" charset="0"/>
              </a:rPr>
              <a:t> family members adopt children.</a:t>
            </a:r>
          </a:p>
          <a:p>
            <a:pPr marL="171450" indent="-171450">
              <a:buFontTx/>
              <a:buChar char="•"/>
            </a:pPr>
            <a:r>
              <a:rPr lang="en-US">
                <a:latin typeface="Calibri" charset="0"/>
                <a:ea typeface="MS PGothic" charset="0"/>
                <a:cs typeface="MS PGothic" charset="0"/>
              </a:rPr>
              <a:t>Some states have even created legal definitions for new types of family members and arrangements with accompanying rights and responsibilities (Pollet 2010).</a:t>
            </a:r>
          </a:p>
          <a:p>
            <a:pPr marL="171450" indent="-171450">
              <a:buFontTx/>
              <a:buChar char="•"/>
            </a:pPr>
            <a:r>
              <a:rPr lang="en-US">
                <a:latin typeface="Calibri" charset="0"/>
                <a:ea typeface="MS PGothic" charset="0"/>
                <a:cs typeface="MS PGothic" charset="0"/>
              </a:rPr>
              <a:t>The following are definitions Cohen uses in the text.</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07E1219-6EE0-6D46-BE02-DA29282D387C}" type="slidenum">
              <a:rPr lang="en-US">
                <a:latin typeface="Arial" charset="0"/>
              </a:rPr>
              <a:pPr/>
              <a:t>39</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In modern society, the state as an institutional arena has taken more and more authority and control away from the church, especially where divorce is concerned.</a:t>
            </a:r>
          </a:p>
          <a:p>
            <a:pPr marL="171450" indent="-171450">
              <a:buFontTx/>
              <a:buChar char="•"/>
            </a:pPr>
            <a:r>
              <a:rPr lang="en-US">
                <a:latin typeface="Calibri" charset="0"/>
                <a:ea typeface="MS PGothic" charset="0"/>
                <a:cs typeface="MS PGothic" charset="0"/>
              </a:rPr>
              <a:t>Church authority, in general, has become increasingly less powerful with the rise of the nation state.</a:t>
            </a:r>
          </a:p>
          <a:p>
            <a:pPr marL="171450" indent="-171450">
              <a:buFontTx/>
              <a:buChar char="•"/>
            </a:pPr>
            <a:r>
              <a:rPr lang="en-US">
                <a:latin typeface="Calibri" charset="0"/>
                <a:ea typeface="MS PGothic" charset="0"/>
                <a:cs typeface="MS PGothic" charset="0"/>
              </a:rPr>
              <a:t>The modern family is much more under the control of state authority than it is under the control of religious authority.</a:t>
            </a:r>
          </a:p>
          <a:p>
            <a:pPr marL="171450" indent="-171450">
              <a:buFontTx/>
              <a:buChar char="•"/>
            </a:pPr>
            <a:r>
              <a:rPr lang="en-US">
                <a:latin typeface="Calibri" charset="0"/>
                <a:ea typeface="MS PGothic" charset="0"/>
                <a:cs typeface="MS PGothic" charset="0"/>
              </a:rPr>
              <a:t>In modern society, religion is more of a matter of personal choice, and not a social requirement.</a:t>
            </a:r>
          </a:p>
          <a:p>
            <a:pPr marL="171450" indent="-171450">
              <a:buFontTx/>
              <a:buChar char="•"/>
            </a:pPr>
            <a:r>
              <a:rPr lang="en-US">
                <a:latin typeface="Calibri" charset="0"/>
                <a:ea typeface="MS PGothic" charset="0"/>
                <a:cs typeface="MS PGothic" charset="0"/>
              </a:rPr>
              <a:t>To discuss the history of divorce, Cohen defines several sociological terms related to divorce.</a:t>
            </a:r>
          </a:p>
          <a:p>
            <a:pPr marL="171450" indent="-171450">
              <a:buFontTx/>
              <a:buChar char="•"/>
            </a:pPr>
            <a:r>
              <a:rPr lang="en-US">
                <a:latin typeface="Calibri" charset="0"/>
                <a:ea typeface="MS PGothic" charset="0"/>
                <a:cs typeface="MS PGothic" charset="0"/>
              </a:rPr>
              <a:t>Divorce as a legal procedure is not the only phenomenon of interest to sociologists.</a:t>
            </a:r>
          </a:p>
          <a:p>
            <a:pPr marL="171450" indent="-171450">
              <a:buFontTx/>
              <a:buChar char="•"/>
            </a:pPr>
            <a:r>
              <a:rPr lang="en-US">
                <a:latin typeface="Calibri" charset="0"/>
                <a:ea typeface="MS PGothic" charset="0"/>
                <a:cs typeface="MS PGothic" charset="0"/>
              </a:rPr>
              <a:t>Sociologists are also concerned with all manner of marriage dissolutions.</a:t>
            </a:r>
          </a:p>
          <a:p>
            <a:pPr marL="171450" indent="-171450">
              <a:buFontTx/>
              <a:buChar char="•"/>
            </a:pPr>
            <a:r>
              <a:rPr lang="en-US">
                <a:latin typeface="Calibri" charset="0"/>
                <a:ea typeface="MS PGothic" charset="0"/>
                <a:cs typeface="MS PGothic" charset="0"/>
              </a:rPr>
              <a:t>Marital dissolution is the end of a marriage through permanent separation or divorce. </a:t>
            </a:r>
          </a:p>
          <a:p>
            <a:pPr marL="171450" indent="-171450">
              <a:buFontTx/>
              <a:buChar char="•"/>
            </a:pPr>
            <a:r>
              <a:rPr lang="en-US">
                <a:latin typeface="Calibri" charset="0"/>
                <a:ea typeface="MS PGothic" charset="0"/>
                <a:cs typeface="MS PGothic" charset="0"/>
              </a:rPr>
              <a:t>This term is used in lieu of divorce at times because some couples who separate do not follow through and get a legal divorce.</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F76D12F-C31D-2442-AAC4-7990EF1332E6}" type="slidenum">
              <a:rPr lang="en-US">
                <a:latin typeface="Arial" charset="0"/>
              </a:rPr>
              <a:pPr/>
              <a:t>4</a:t>
            </a:fld>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In terms of the new family arrangements, the words </a:t>
            </a:r>
            <a:r>
              <a:rPr lang="en-US" altLang="ja-JP" i="1">
                <a:latin typeface="Calibri" charset="0"/>
                <a:ea typeface="MS PGothic" charset="0"/>
                <a:cs typeface="MS PGothic" charset="0"/>
              </a:rPr>
              <a:t>stepparent</a:t>
            </a:r>
            <a:r>
              <a:rPr lang="en-US" altLang="ja-JP">
                <a:latin typeface="Calibri" charset="0"/>
                <a:ea typeface="MS PGothic" charset="0"/>
                <a:cs typeface="MS PGothic" charset="0"/>
              </a:rPr>
              <a:t> and </a:t>
            </a:r>
            <a:r>
              <a:rPr lang="en-US" altLang="ja-JP" i="1">
                <a:latin typeface="Calibri" charset="0"/>
                <a:ea typeface="MS PGothic" charset="0"/>
                <a:cs typeface="MS PGothic" charset="0"/>
              </a:rPr>
              <a:t>stepchild</a:t>
            </a:r>
            <a:r>
              <a:rPr lang="en-US" altLang="ja-JP">
                <a:latin typeface="Calibri" charset="0"/>
                <a:ea typeface="MS PGothic" charset="0"/>
                <a:cs typeface="MS PGothic" charset="0"/>
              </a:rPr>
              <a:t> are used for parents in relation to children.</a:t>
            </a:r>
          </a:p>
          <a:p>
            <a:pPr marL="171450" indent="-171450">
              <a:buFontTx/>
              <a:buChar char="•"/>
            </a:pPr>
            <a:r>
              <a:rPr lang="en-US">
                <a:latin typeface="Calibri" charset="0"/>
                <a:ea typeface="MS PGothic" charset="0"/>
                <a:cs typeface="MS PGothic" charset="0"/>
              </a:rPr>
              <a:t>Steprelations do not have a biological relationship but are related through marriage or a similar level of commitment. </a:t>
            </a:r>
          </a:p>
          <a:p>
            <a:pPr marL="171450" indent="-171450">
              <a:buFontTx/>
              <a:buChar char="•"/>
            </a:pPr>
            <a:r>
              <a:rPr lang="en-US">
                <a:latin typeface="Calibri" charset="0"/>
                <a:ea typeface="MS PGothic" charset="0"/>
                <a:cs typeface="MS PGothic" charset="0"/>
              </a:rPr>
              <a:t>A stepparent is the “</a:t>
            </a:r>
            <a:r>
              <a:rPr lang="en-US" altLang="ja-JP">
                <a:latin typeface="Calibri" charset="0"/>
                <a:ea typeface="MS PGothic" charset="0"/>
                <a:cs typeface="MS PGothic" charset="0"/>
              </a:rPr>
              <a:t>spouse or committed partner of one’s biological or adoptive parent.”</a:t>
            </a:r>
          </a:p>
          <a:p>
            <a:pPr marL="171450" indent="-171450">
              <a:buFontTx/>
              <a:buChar char="•"/>
            </a:pPr>
            <a:r>
              <a:rPr lang="en-US">
                <a:latin typeface="Calibri" charset="0"/>
                <a:ea typeface="MS PGothic" charset="0"/>
                <a:cs typeface="MS PGothic" charset="0"/>
              </a:rPr>
              <a:t>A stepchild is “</a:t>
            </a:r>
            <a:r>
              <a:rPr lang="en-US" altLang="ja-JP">
                <a:latin typeface="Calibri" charset="0"/>
                <a:ea typeface="MS PGothic" charset="0"/>
                <a:cs typeface="MS PGothic" charset="0"/>
              </a:rPr>
              <a:t>the child of one’s spouse or committed partner.”</a:t>
            </a:r>
            <a:endParaRPr lang="en-US">
              <a:latin typeface="Calibri" charset="0"/>
              <a:ea typeface="MS PGothic" charset="0"/>
              <a:cs typeface="MS PGothic" charset="0"/>
            </a:endParaRPr>
          </a:p>
          <a:p>
            <a:pPr marL="171450" indent="-171450">
              <a:buFontTx/>
              <a:buChar char="•"/>
            </a:pPr>
            <a:endParaRPr lang="en-US">
              <a:latin typeface="Calibri" charset="0"/>
              <a:ea typeface="MS PGothic" charset="0"/>
              <a:cs typeface="MS PGothic"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6FFCE84-D8C6-8F43-8363-56603212BE4A}" type="slidenum">
              <a:rPr lang="en-US">
                <a:latin typeface="Arial" charset="0"/>
              </a:rPr>
              <a:pPr/>
              <a:t>40</a:t>
            </a:fld>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For the brother and sister relationships, siblings follow the same type of pattern as stepparent and stepchild.</a:t>
            </a:r>
          </a:p>
          <a:p>
            <a:pPr marL="171450" indent="-171450">
              <a:buFontTx/>
              <a:buChar char="•"/>
            </a:pPr>
            <a:r>
              <a:rPr lang="en-US">
                <a:latin typeface="Calibri" charset="0"/>
                <a:ea typeface="MS PGothic" charset="0"/>
                <a:cs typeface="MS PGothic" charset="0"/>
              </a:rPr>
              <a:t>A stepsibling is “the child (either son or daughter) of one’</a:t>
            </a:r>
            <a:r>
              <a:rPr lang="en-US" altLang="ja-JP">
                <a:latin typeface="Calibri" charset="0"/>
                <a:ea typeface="MS PGothic" charset="0"/>
                <a:cs typeface="MS PGothic" charset="0"/>
              </a:rPr>
              <a:t>s stepparent who is not related biologically.”</a:t>
            </a:r>
          </a:p>
          <a:p>
            <a:pPr marL="171450" indent="-171450">
              <a:buFontTx/>
              <a:buChar char="•"/>
            </a:pPr>
            <a:r>
              <a:rPr lang="en-US">
                <a:latin typeface="Calibri" charset="0"/>
                <a:ea typeface="MS PGothic" charset="0"/>
                <a:cs typeface="MS PGothic" charset="0"/>
              </a:rPr>
              <a:t>A stepsibling is different from a half-sibling.</a:t>
            </a:r>
          </a:p>
          <a:p>
            <a:pPr marL="171450" indent="-171450">
              <a:buFontTx/>
              <a:buChar char="•"/>
            </a:pPr>
            <a:r>
              <a:rPr lang="en-US">
                <a:latin typeface="Calibri" charset="0"/>
                <a:ea typeface="MS PGothic" charset="0"/>
                <a:cs typeface="MS PGothic" charset="0"/>
              </a:rPr>
              <a:t>A half-sibling is the “</a:t>
            </a:r>
            <a:r>
              <a:rPr lang="en-US" altLang="ja-JP">
                <a:latin typeface="Calibri" charset="0"/>
                <a:ea typeface="MS PGothic" charset="0"/>
                <a:cs typeface="MS PGothic" charset="0"/>
              </a:rPr>
              <a:t>biological child of one’s parent and another person.”</a:t>
            </a:r>
          </a:p>
          <a:p>
            <a:pPr marL="171450" indent="-171450">
              <a:buFontTx/>
              <a:buChar char="•"/>
            </a:pPr>
            <a:r>
              <a:rPr lang="en-US">
                <a:latin typeface="Calibri" charset="0"/>
                <a:ea typeface="MS PGothic" charset="0"/>
                <a:cs typeface="MS PGothic" charset="0"/>
              </a:rPr>
              <a:t>Half-siblings share only one biological parent.</a:t>
            </a:r>
          </a:p>
          <a:p>
            <a:pPr marL="171450" indent="-171450">
              <a:buFontTx/>
              <a:buChar char="•"/>
            </a:pPr>
            <a:endParaRPr lang="en-US">
              <a:latin typeface="Calibri" charset="0"/>
              <a:ea typeface="MS PGothic" charset="0"/>
              <a:cs typeface="MS PGothic"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0AD5853-4772-2246-8B03-F913B2043294}" type="slidenum">
              <a:rPr lang="en-US">
                <a:latin typeface="Arial" charset="0"/>
              </a:rPr>
              <a:pPr/>
              <a:t>41</a:t>
            </a:fld>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Cohabiting, nonmarried families add to the ambiguity.</a:t>
            </a:r>
          </a:p>
          <a:p>
            <a:pPr marL="171450" indent="-171450">
              <a:buFontTx/>
              <a:buChar char="•"/>
            </a:pPr>
            <a:r>
              <a:rPr lang="en-US">
                <a:latin typeface="Calibri" charset="0"/>
                <a:ea typeface="MS PGothic" charset="0"/>
                <a:cs typeface="MS PGothic" charset="0"/>
              </a:rPr>
              <a:t>Some families may recognize the connection between cohabitating partners and children; others may not.</a:t>
            </a:r>
          </a:p>
          <a:p>
            <a:pPr marL="171450" indent="-171450">
              <a:buFontTx/>
              <a:buChar char="•"/>
            </a:pPr>
            <a:r>
              <a:rPr lang="en-US">
                <a:latin typeface="Calibri" charset="0"/>
                <a:ea typeface="MS PGothic" charset="0"/>
                <a:cs typeface="MS PGothic" charset="0"/>
              </a:rPr>
              <a:t>This text includes cohabitating and married family arrangements for the purposes of establishing definitions.</a:t>
            </a:r>
          </a:p>
          <a:p>
            <a:pPr marL="171450" indent="-171450">
              <a:buFontTx/>
              <a:buChar char="•"/>
            </a:pPr>
            <a:r>
              <a:rPr lang="en-US">
                <a:latin typeface="Calibri" charset="0"/>
                <a:ea typeface="MS PGothic" charset="0"/>
                <a:cs typeface="MS PGothic" charset="0"/>
              </a:rPr>
              <a:t>Thus, for Cohen, a blended family is “</a:t>
            </a:r>
            <a:r>
              <a:rPr lang="en-US" altLang="ja-JP">
                <a:latin typeface="Calibri" charset="0"/>
                <a:ea typeface="MS PGothic" charset="0"/>
                <a:cs typeface="MS PGothic" charset="0"/>
              </a:rPr>
              <a:t>any family that includes stepparents, stepsiblings, or half-siblings.”</a:t>
            </a:r>
          </a:p>
          <a:p>
            <a:pPr marL="171450" indent="-171450">
              <a:buFontTx/>
              <a:buChar char="•"/>
            </a:pPr>
            <a:r>
              <a:rPr lang="en-US">
                <a:latin typeface="Calibri" charset="0"/>
                <a:ea typeface="MS PGothic" charset="0"/>
                <a:cs typeface="MS PGothic" charset="0"/>
              </a:rPr>
              <a:t>The word </a:t>
            </a:r>
            <a:r>
              <a:rPr lang="en-US" altLang="ja-JP" i="1">
                <a:latin typeface="Calibri" charset="0"/>
                <a:ea typeface="MS PGothic" charset="0"/>
                <a:cs typeface="MS PGothic" charset="0"/>
              </a:rPr>
              <a:t>blended</a:t>
            </a:r>
            <a:r>
              <a:rPr lang="en-US" altLang="ja-JP">
                <a:latin typeface="Calibri" charset="0"/>
                <a:ea typeface="MS PGothic" charset="0"/>
                <a:cs typeface="MS PGothic" charset="0"/>
              </a:rPr>
              <a:t> indicates that a family is made up of several family types and implies that more than one family is combined (and it involves at least one “outside” member of the family who is not related to everyone).</a:t>
            </a:r>
            <a:endParaRPr lang="en-US">
              <a:latin typeface="Calibri" charset="0"/>
              <a:ea typeface="MS PGothic" charset="0"/>
              <a:cs typeface="MS PGothic"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2571F6D-CAA4-0949-B75C-CD6E6764442C}" type="slidenum">
              <a:rPr lang="en-US">
                <a:latin typeface="Arial" charset="0"/>
              </a:rPr>
              <a:pPr/>
              <a:t>42</a:t>
            </a:fld>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Furthermore, knowing exactly who is and is not included in one’</a:t>
            </a:r>
            <a:r>
              <a:rPr lang="en-US" altLang="ja-JP">
                <a:latin typeface="Calibri" charset="0"/>
                <a:ea typeface="MS PGothic" charset="0"/>
                <a:cs typeface="MS PGothic" charset="0"/>
              </a:rPr>
              <a:t>s family is important, especially for children.</a:t>
            </a:r>
          </a:p>
          <a:p>
            <a:pPr marL="171450" indent="-171450">
              <a:buFontTx/>
              <a:buChar char="•"/>
            </a:pPr>
            <a:r>
              <a:rPr lang="en-US">
                <a:latin typeface="Calibri" charset="0"/>
                <a:ea typeface="MS PGothic" charset="0"/>
                <a:cs typeface="MS PGothic" charset="0"/>
              </a:rPr>
              <a:t>For children, the establishment of trust and boundaries is an important part of a healthy childhood development.</a:t>
            </a:r>
          </a:p>
          <a:p>
            <a:pPr marL="171450" indent="-171450">
              <a:buFontTx/>
              <a:buChar char="•"/>
            </a:pPr>
            <a:r>
              <a:rPr lang="en-US">
                <a:latin typeface="Calibri" charset="0"/>
                <a:ea typeface="MS PGothic" charset="0"/>
                <a:cs typeface="MS PGothic" charset="0"/>
              </a:rPr>
              <a:t>It is also important for everyone involved in the family to agree on these boundaries.</a:t>
            </a:r>
          </a:p>
          <a:p>
            <a:pPr marL="171450" indent="-171450">
              <a:buFontTx/>
              <a:buChar char="•"/>
            </a:pPr>
            <a:r>
              <a:rPr lang="en-US">
                <a:latin typeface="Calibri" charset="0"/>
                <a:ea typeface="MS PGothic" charset="0"/>
                <a:cs typeface="MS PGothic" charset="0"/>
              </a:rPr>
              <a:t>When these family boundaries are confused or burred, it creates a situation of </a:t>
            </a:r>
            <a:r>
              <a:rPr lang="en-US" altLang="ja-JP" i="1">
                <a:latin typeface="Calibri" charset="0"/>
                <a:ea typeface="MS PGothic" charset="0"/>
                <a:cs typeface="MS PGothic" charset="0"/>
              </a:rPr>
              <a:t>boundary ambiguity</a:t>
            </a:r>
            <a:r>
              <a:rPr lang="en-US" altLang="ja-JP">
                <a:latin typeface="Calibri" charset="0"/>
                <a:ea typeface="MS PGothic" charset="0"/>
                <a:cs typeface="MS PGothic" charset="0"/>
              </a:rPr>
              <a:t>.</a:t>
            </a:r>
          </a:p>
          <a:p>
            <a:pPr marL="171450" indent="-171450">
              <a:buFontTx/>
              <a:buChar char="•"/>
            </a:pPr>
            <a:r>
              <a:rPr lang="en-US">
                <a:latin typeface="Calibri" charset="0"/>
                <a:ea typeface="MS PGothic" charset="0"/>
                <a:cs typeface="MS PGothic" charset="0"/>
              </a:rPr>
              <a:t>Boundary ambiguity occurs when “</a:t>
            </a:r>
            <a:r>
              <a:rPr lang="en-US" altLang="ja-JP">
                <a:latin typeface="Calibri" charset="0"/>
                <a:ea typeface="MS PGothic" charset="0"/>
                <a:cs typeface="MS PGothic" charset="0"/>
              </a:rPr>
              <a:t>family members do not know or do not agree on who is in the family and what role each person plays (Carroll, Olson, and Buckmiller 2007).</a:t>
            </a:r>
          </a:p>
          <a:p>
            <a:pPr marL="171450" indent="-171450">
              <a:buFontTx/>
              <a:buChar char="•"/>
            </a:pPr>
            <a:r>
              <a:rPr lang="en-US">
                <a:latin typeface="Calibri" charset="0"/>
                <a:ea typeface="MS PGothic" charset="0"/>
                <a:cs typeface="MS PGothic" charset="0"/>
              </a:rPr>
              <a:t>These boundaries can become increasingly more complicated with more family members and with changing family arrangements and living situations.</a:t>
            </a:r>
          </a:p>
          <a:p>
            <a:pPr marL="171450" indent="-171450">
              <a:buFontTx/>
              <a:buChar char="•"/>
            </a:pPr>
            <a:r>
              <a:rPr lang="en-US">
                <a:latin typeface="Calibri" charset="0"/>
                <a:ea typeface="MS PGothic" charset="0"/>
                <a:cs typeface="MS PGothic" charset="0"/>
              </a:rPr>
              <a:t>Boundary ambiguity can be a problem with some same-sex couples (and their blended families) who are not allowed to legally marry.</a:t>
            </a:r>
          </a:p>
          <a:p>
            <a:pPr marL="171450" indent="-171450">
              <a:buFontTx/>
              <a:buChar char="•"/>
            </a:pPr>
            <a:r>
              <a:rPr lang="en-US">
                <a:latin typeface="Calibri" charset="0"/>
                <a:ea typeface="MS PGothic" charset="0"/>
                <a:cs typeface="MS PGothic" charset="0"/>
              </a:rPr>
              <a:t>These boundary ambiguities can exist inside and outside the family.</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A50DF86-318B-D542-A812-8889DAD417CF}" type="slidenum">
              <a:rPr lang="en-US">
                <a:latin typeface="Arial" charset="0"/>
              </a:rPr>
              <a:pPr/>
              <a:t>43</a:t>
            </a:fld>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As noted by Cohen earlier in the chapter, most people remarry.</a:t>
            </a:r>
          </a:p>
          <a:p>
            <a:pPr marL="171450" indent="-171450">
              <a:buFontTx/>
              <a:buChar char="•"/>
            </a:pPr>
            <a:r>
              <a:rPr lang="en-US">
                <a:latin typeface="Calibri" charset="0"/>
                <a:ea typeface="MS PGothic" charset="0"/>
                <a:cs typeface="MS PGothic" charset="0"/>
              </a:rPr>
              <a:t>The United States has a high divorce rate, but it also has a high rate of remarriage.</a:t>
            </a:r>
          </a:p>
          <a:p>
            <a:pPr marL="171450" indent="-171450">
              <a:buFontTx/>
              <a:buChar char="•"/>
            </a:pPr>
            <a:r>
              <a:rPr lang="en-US">
                <a:latin typeface="Calibri" charset="0"/>
                <a:ea typeface="MS PGothic" charset="0"/>
                <a:cs typeface="MS PGothic" charset="0"/>
              </a:rPr>
              <a:t>There is also a changing pattern of remarriage as attitudes about remarriage change and demographic shifts occur.</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148245D-E5FB-7F44-A855-592B2760C19F}" type="slidenum">
              <a:rPr lang="en-US">
                <a:latin typeface="Arial" charset="0"/>
              </a:rPr>
              <a:pPr/>
              <a:t>44</a:t>
            </a:fld>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8483" name="Notes Placeholder 2">
            <a:extLst>
              <a:ext uri="{FF2B5EF4-FFF2-40B4-BE49-F238E27FC236}">
                <a16:creationId xmlns="" xmlns:a16="http://schemas.microsoft.com/office/drawing/2014/main" id="{262C1B54-D8AF-4493-BCD4-1B47FE6531D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Multiple marriages are most common for individuals ages 55 to 64 years.</a:t>
            </a:r>
          </a:p>
          <a:p>
            <a:pPr marL="171450" indent="-171450">
              <a:buFontTx/>
              <a:buChar char="•"/>
            </a:pPr>
            <a:r>
              <a:rPr lang="en-US">
                <a:latin typeface="Calibri" charset="0"/>
                <a:ea typeface="MS PGothic" charset="0"/>
                <a:cs typeface="MS PGothic" charset="0"/>
              </a:rPr>
              <a:t>Of individuals ages 55 to 65 years, one-third have been married more than once.</a:t>
            </a:r>
          </a:p>
          <a:p>
            <a:pPr marL="171450" indent="-171450">
              <a:buFontTx/>
              <a:buChar char="•"/>
            </a:pPr>
            <a:r>
              <a:rPr lang="en-US">
                <a:latin typeface="Calibri" charset="0"/>
                <a:ea typeface="MS PGothic" charset="0"/>
                <a:cs typeface="MS PGothic" charset="0"/>
              </a:rPr>
              <a:t>Most of these individuals were married for the first time in the 1970s and their marriages were the most likely to end in divorce.</a:t>
            </a:r>
          </a:p>
          <a:p>
            <a:pPr marL="171450" indent="-171450">
              <a:buFontTx/>
              <a:buChar char="•"/>
            </a:pPr>
            <a:r>
              <a:rPr lang="en-US">
                <a:latin typeface="Calibri" charset="0"/>
                <a:ea typeface="MS PGothic" charset="0"/>
                <a:cs typeface="MS PGothic" charset="0"/>
              </a:rPr>
              <a:t>In addition to having a high rate of remarriage and divorce, this generation also had the highest rate of cohabitation.</a:t>
            </a:r>
          </a:p>
          <a:p>
            <a:pPr marL="171450" indent="-171450">
              <a:buFontTx/>
              <a:buChar char="•"/>
            </a:pPr>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a:t>
            </a:r>
            <a:r>
              <a:rPr lang="ja-JP" altLang="en-US">
                <a:latin typeface="Calibri" charset="0"/>
                <a:ea typeface="MS PGothic" charset="0"/>
                <a:cs typeface="MS PGothic" charset="0"/>
              </a:rPr>
              <a:t>’</a:t>
            </a:r>
            <a:r>
              <a:rPr lang="en-US">
                <a:latin typeface="Calibri" charset="0"/>
                <a:ea typeface="MS PGothic" charset="0"/>
                <a:cs typeface="MS PGothic" charset="0"/>
              </a:rPr>
              <a:t>s calculations from the 2015 American Community Survey (Ruggles et al. 2017).</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330654E-0B10-A34A-A278-634F430CABD6}" type="slidenum">
              <a:rPr lang="en-US">
                <a:latin typeface="Arial" charset="0"/>
              </a:rPr>
              <a:pPr/>
              <a:t>45</a:t>
            </a:fld>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1" name="Notes Placeholder 2">
            <a:extLst>
              <a:ext uri="{FF2B5EF4-FFF2-40B4-BE49-F238E27FC236}">
                <a16:creationId xmlns="" xmlns:a16="http://schemas.microsoft.com/office/drawing/2014/main" id="{E339A68E-B9D2-4503-B21E-64A3E3ED2CE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Even though divorce is often viewed as a negative event, the stigma of divorce does not seem to deter remarriage very much.</a:t>
            </a:r>
          </a:p>
          <a:p>
            <a:pPr marL="171450" indent="-171450">
              <a:buFontTx/>
              <a:buChar char="•"/>
            </a:pPr>
            <a:r>
              <a:rPr lang="en-US">
                <a:latin typeface="Calibri" charset="0"/>
                <a:ea typeface="MS PGothic" charset="0"/>
                <a:cs typeface="MS PGothic" charset="0"/>
              </a:rPr>
              <a:t>Overall, 2.9 percent of divorced or widowed adults got remarried in 2015.</a:t>
            </a:r>
          </a:p>
          <a:p>
            <a:pPr marL="171450" indent="-171450">
              <a:buFontTx/>
              <a:buChar char="•"/>
            </a:pPr>
            <a:r>
              <a:rPr lang="en-US">
                <a:latin typeface="Calibri" charset="0"/>
                <a:ea typeface="MS PGothic" charset="0"/>
                <a:cs typeface="MS PGothic" charset="0"/>
              </a:rPr>
              <a:t>The differences between racial and ethnic groups are relatively small.</a:t>
            </a:r>
          </a:p>
          <a:p>
            <a:pPr marL="171450" indent="-171450">
              <a:buFontTx/>
              <a:buChar char="•"/>
            </a:pPr>
            <a:r>
              <a:rPr lang="en-US">
                <a:latin typeface="Calibri" charset="0"/>
                <a:ea typeface="MS PGothic" charset="0"/>
                <a:cs typeface="MS PGothic" charset="0"/>
              </a:rPr>
              <a:t>However, there is a large difference by gender, education, and, especially, age. </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a:t>
            </a:r>
            <a:r>
              <a:rPr lang="ja-JP" altLang="en-US">
                <a:latin typeface="Calibri" charset="0"/>
                <a:ea typeface="MS PGothic" charset="0"/>
                <a:cs typeface="MS PGothic" charset="0"/>
              </a:rPr>
              <a:t>’</a:t>
            </a:r>
            <a:r>
              <a:rPr lang="en-US">
                <a:latin typeface="Calibri" charset="0"/>
                <a:ea typeface="MS PGothic" charset="0"/>
                <a:cs typeface="MS PGothic" charset="0"/>
              </a:rPr>
              <a:t>s calculations from the 2015 American Community Survey (Ruggles et al. 2017).</a:t>
            </a:r>
            <a:endParaRPr lang="en-US" altLang="ja-JP">
              <a:latin typeface="Calibri" charset="0"/>
              <a:ea typeface="MS PGothic" charset="0"/>
              <a:cs typeface="MS PGothic"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4216AAC-FF96-4D4C-BC1D-1D26EA67CF60}" type="slidenum">
              <a:rPr lang="en-US">
                <a:latin typeface="Arial" charset="0"/>
              </a:rPr>
              <a:pPr/>
              <a:t>46</a:t>
            </a:fld>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More children today are living in blended families than at any point in the past.</a:t>
            </a:r>
          </a:p>
          <a:p>
            <a:pPr marL="171450" indent="-171450">
              <a:buFontTx/>
              <a:buChar char="•"/>
            </a:pPr>
            <a:r>
              <a:rPr lang="en-US">
                <a:latin typeface="Calibri" charset="0"/>
                <a:ea typeface="MS PGothic" charset="0"/>
                <a:cs typeface="MS PGothic" charset="0"/>
              </a:rPr>
              <a:t>As the prevalence of blended families has increased, so have the problems of boundary ambiguity and defining the terms and roles for new family members.</a:t>
            </a:r>
          </a:p>
          <a:p>
            <a:pPr marL="171450" indent="-171450">
              <a:buFontTx/>
              <a:buChar char="•"/>
            </a:pPr>
            <a:r>
              <a:rPr lang="en-US">
                <a:latin typeface="Calibri" charset="0"/>
                <a:ea typeface="MS PGothic" charset="0"/>
                <a:cs typeface="MS PGothic" charset="0"/>
              </a:rPr>
              <a:t>Growing diversity of family forms has also created challenges of identity for individuals.</a:t>
            </a:r>
          </a:p>
          <a:p>
            <a:pPr marL="171450" indent="-171450">
              <a:buFontTx/>
              <a:buChar char="•"/>
            </a:pPr>
            <a:r>
              <a:rPr lang="en-US">
                <a:latin typeface="Calibri" charset="0"/>
                <a:ea typeface="MS PGothic" charset="0"/>
                <a:cs typeface="MS PGothic" charset="0"/>
              </a:rPr>
              <a:t>There are also benefits, including increased personal freedom for some individuals, especially women.</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5BE6A55-82B8-C84F-9A05-EEF1CCC81F47}" type="slidenum">
              <a:rPr lang="en-US">
                <a:latin typeface="Arial" charset="0"/>
              </a:rPr>
              <a:pPr/>
              <a:t>47</a:t>
            </a:fld>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7" name="Notes Placeholder 2">
            <a:extLst>
              <a:ext uri="{FF2B5EF4-FFF2-40B4-BE49-F238E27FC236}">
                <a16:creationId xmlns="" xmlns:a16="http://schemas.microsoft.com/office/drawing/2014/main" id="{4B149A45-4905-4B75-8DAF-4EA27D2FDA5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children living in blended families.</a:t>
            </a:r>
          </a:p>
          <a:p>
            <a:pPr marL="171450" indent="-171450">
              <a:buFontTx/>
              <a:buChar char="•"/>
            </a:pPr>
            <a:r>
              <a:rPr lang="en-US">
                <a:latin typeface="Calibri" charset="0"/>
                <a:ea typeface="MS PGothic" charset="0"/>
                <a:cs typeface="MS PGothic" charset="0"/>
              </a:rPr>
              <a:t>13 percent of children now live in blended families. </a:t>
            </a:r>
          </a:p>
          <a:p>
            <a:pPr marL="171450" indent="-171450">
              <a:buFontTx/>
              <a:buChar char="•"/>
            </a:pPr>
            <a:r>
              <a:rPr lang="en-US">
                <a:latin typeface="Calibri" charset="0"/>
                <a:ea typeface="MS PGothic" charset="0"/>
                <a:cs typeface="MS PGothic" charset="0"/>
              </a:rPr>
              <a:t>Hispanic children are more likely to experience blended families.</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 calculations from the 2016 Current Population Survey.</a:t>
            </a:r>
          </a:p>
          <a:p>
            <a:pPr marL="171450" indent="-171450"/>
            <a:endParaRPr lang="en-US">
              <a:latin typeface="Calibri" charset="0"/>
              <a:ea typeface="MS PGothic" charset="0"/>
              <a:cs typeface="MS PGothic"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F452E7C-FDAC-F94E-B7EE-7576FBA73CEA}" type="slidenum">
              <a:rPr lang="en-US">
                <a:latin typeface="Arial" charset="0"/>
              </a:rPr>
              <a:pPr/>
              <a:t>48</a:t>
            </a:fld>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Today’s divorce after age 50 years is likely to be ending a second or third marriage.</a:t>
            </a:r>
          </a:p>
          <a:p>
            <a:pPr marL="171450" indent="-171450">
              <a:buFontTx/>
              <a:buChar char="•"/>
            </a:pPr>
            <a:r>
              <a:rPr lang="en-US">
                <a:latin typeface="Calibri" charset="0"/>
                <a:ea typeface="MS PGothic" charset="0"/>
                <a:cs typeface="MS PGothic" charset="0"/>
              </a:rPr>
              <a:t>Half of those older than 50 years who divorced in 2015 were married two or more times, compared with just one in four of those younger than 50 years.</a:t>
            </a:r>
          </a:p>
          <a:p>
            <a:pPr marL="171450" indent="-171450">
              <a:buFontTx/>
              <a:buChar char="•"/>
            </a:pPr>
            <a:r>
              <a:rPr lang="en-US">
                <a:latin typeface="Calibri" charset="0"/>
                <a:ea typeface="MS PGothic" charset="0"/>
                <a:cs typeface="MS PGothic" charset="0"/>
              </a:rPr>
              <a:t>The question for the future is whether this generation (i.e., baby boomers) is unique, or whether divorce at older ages will become a more permanent or even increasing feature of the family landscape.</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fld id="{C5F5C9E5-3003-294D-A76F-858E73C7234E}" type="slidenum">
              <a:rPr lang="en-US" sz="1200"/>
              <a:pPr/>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 separation is the formal or informal separation of a married couple.</a:t>
            </a:r>
          </a:p>
          <a:p>
            <a:pPr marL="171450" indent="-171450">
              <a:buFontTx/>
              <a:buChar char="•"/>
            </a:pPr>
            <a:r>
              <a:rPr lang="en-US">
                <a:latin typeface="Calibri" charset="0"/>
                <a:ea typeface="MS PGothic" charset="0"/>
                <a:cs typeface="MS PGothic" charset="0"/>
              </a:rPr>
              <a:t>In some cases, a separation is a legal process; in other cases, it may be informal.</a:t>
            </a:r>
          </a:p>
          <a:p>
            <a:pPr marL="171450" indent="-171450">
              <a:buFontTx/>
              <a:buChar char="•"/>
            </a:pPr>
            <a:r>
              <a:rPr lang="en-US">
                <a:latin typeface="Calibri" charset="0"/>
                <a:ea typeface="MS PGothic" charset="0"/>
                <a:cs typeface="MS PGothic" charset="0"/>
              </a:rPr>
              <a:t>Some states require a legal separation before a divorce can be granted.</a:t>
            </a: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4E2477F-ACDC-E34C-8E9E-14650530B308}" type="slidenum">
              <a:rPr lang="en-US">
                <a:latin typeface="Arial" charset="0"/>
              </a:rPr>
              <a:pPr/>
              <a:t>5</a:t>
            </a:fld>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 xmlns:a16="http://schemas.microsoft.com/office/drawing/2014/main" id="{471B7B3A-94C2-40AA-80B0-2E4791DF24E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defRPr/>
            </a:pPr>
            <a:r>
              <a:rPr lang="en-US" altLang="en-US" dirty="0"/>
              <a:t>In class discussion or small-group sessions, or as an individual-response exercise, have students respond to each of the following questions.</a:t>
            </a:r>
          </a:p>
          <a:p>
            <a:pPr marL="171450" indent="-171450">
              <a:spcBef>
                <a:spcPts val="450"/>
              </a:spcBef>
              <a:buFontTx/>
              <a:buChar char="•"/>
              <a:defRPr/>
            </a:pPr>
            <a:r>
              <a:rPr lang="en-US" altLang="en-US" dirty="0"/>
              <a:t>Note: there are 15 questions and one blank slide to be filled out by the instructor. Instructors may choose any number of slides for this particular workshop.</a:t>
            </a:r>
          </a:p>
          <a:p>
            <a:pPr marL="171450" indent="-171450">
              <a:spcBef>
                <a:spcPts val="450"/>
              </a:spcBef>
              <a:buFontTx/>
              <a:buChar char="•"/>
              <a:defRPr/>
            </a:pPr>
            <a:r>
              <a:rPr lang="en-US" altLang="en-US" dirty="0"/>
              <a:t>Have students use clickers or colored cards to answer the question.</a:t>
            </a:r>
          </a:p>
          <a:p>
            <a:pPr marL="171450" indent="-171450">
              <a:spcBef>
                <a:spcPts val="450"/>
              </a:spcBef>
              <a:buFontTx/>
              <a:buChar char="•"/>
              <a:defRPr/>
            </a:pPr>
            <a:r>
              <a:rPr lang="en-US" altLang="en-US" dirty="0"/>
              <a:t>Alternately, have students respond to each other in small groups and compare answers.</a:t>
            </a:r>
          </a:p>
          <a:p>
            <a:pPr marL="171450" indent="-171450">
              <a:spcBef>
                <a:spcPts val="450"/>
              </a:spcBef>
              <a:buFontTx/>
              <a:buChar char="•"/>
              <a:defRPr/>
            </a:pPr>
            <a:r>
              <a:rPr lang="en-US" altLang="en-US" dirty="0"/>
              <a:t>The questions may be used all together or individually (time permitting).</a:t>
            </a:r>
          </a:p>
          <a:p>
            <a:pPr marL="171450" indent="-171450">
              <a:spcBef>
                <a:spcPts val="450"/>
              </a:spcBef>
              <a:buFontTx/>
              <a:buChar char="•"/>
              <a:defRPr/>
            </a:pPr>
            <a:r>
              <a:rPr lang="en-US" altLang="en-US" dirty="0"/>
              <a:t>The instructor may choose to display the aggregate responses either before or after discussion.</a:t>
            </a:r>
          </a:p>
          <a:p>
            <a:pPr marL="171450" indent="-171450">
              <a:spcBef>
                <a:spcPts val="450"/>
              </a:spcBef>
              <a:buFontTx/>
              <a:buChar char="•"/>
              <a:defRPr/>
            </a:pPr>
            <a:r>
              <a:rPr lang="en-US" altLang="en-US" dirty="0"/>
              <a:t>Or the instructor may choose to just display the aggregate responses with no discussion (and leave the reflection to the students).</a:t>
            </a:r>
          </a:p>
          <a:p>
            <a:pPr marL="171450" indent="-171450">
              <a:spcBef>
                <a:spcPts val="450"/>
              </a:spcBef>
              <a:buFontTx/>
              <a:buChar char="•"/>
              <a:defRPr/>
            </a:pPr>
            <a:r>
              <a:rPr lang="en-US" altLang="en-US" dirty="0"/>
              <a:t>Other questions for the class (or individuals) to consider: </a:t>
            </a:r>
          </a:p>
          <a:p>
            <a:pPr marL="274320" indent="-171450">
              <a:spcBef>
                <a:spcPts val="450"/>
              </a:spcBef>
              <a:buFont typeface="Calibri" panose="020F0502020204030204" pitchFamily="34" charset="0"/>
              <a:buAutoNum type="arabicPeriod"/>
              <a:defRPr/>
            </a:pPr>
            <a:r>
              <a:rPr lang="en-US" altLang="en-US" dirty="0"/>
              <a:t>What is the range of differences within the class or group?</a:t>
            </a:r>
          </a:p>
          <a:p>
            <a:pPr marL="274320" indent="-171450">
              <a:spcBef>
                <a:spcPts val="450"/>
              </a:spcBef>
              <a:buFont typeface="Calibri" panose="020F0502020204030204" pitchFamily="34" charset="0"/>
              <a:buAutoNum type="arabicPeriod"/>
              <a:defRPr/>
            </a:pPr>
            <a:r>
              <a:rPr lang="en-US" altLang="en-US" dirty="0"/>
              <a:t>What do you think is the source of the differences of opinion?</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042E700-B6AA-054E-B5AF-D1684B2C24D3}" type="slidenum">
              <a:rPr lang="en-US">
                <a:latin typeface="Arial" charset="0"/>
              </a:rPr>
              <a:pPr/>
              <a:t>50</a:t>
            </a:fld>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2BE2C23-2038-C44E-B2E6-2DDB627C106E}" type="slidenum">
              <a:rPr lang="en-US">
                <a:latin typeface="Arial" charset="0"/>
              </a:rPr>
              <a:pPr/>
              <a:t>51</a:t>
            </a:fld>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6F8D446-22FB-C74F-910D-2D0271097DD0}" type="slidenum">
              <a:rPr lang="en-US">
                <a:latin typeface="Arial" charset="0"/>
              </a:rPr>
              <a:pPr/>
              <a:t>52</a:t>
            </a:fld>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D6FD1E4-67E2-9440-887D-626673515CA6}" type="slidenum">
              <a:rPr lang="en-US">
                <a:latin typeface="Arial" charset="0"/>
              </a:rPr>
              <a:pPr/>
              <a:t>53</a:t>
            </a:fld>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20F0E6A-BA2F-DC47-9F82-6BEEF1585DC5}" type="slidenum">
              <a:rPr lang="en-US">
                <a:latin typeface="Arial" charset="0"/>
              </a:rPr>
              <a:pPr/>
              <a:t>54</a:t>
            </a:fld>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6665C77-5B9E-B24A-8E4D-05ECC894DEF6}" type="slidenum">
              <a:rPr lang="en-US">
                <a:latin typeface="Arial" charset="0"/>
              </a:rPr>
              <a:pPr/>
              <a:t>55</a:t>
            </a:fld>
            <a:endParaRPr 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F8972AB-AC50-4349-B08C-E5AE72BA0727}" type="slidenum">
              <a:rPr lang="en-US">
                <a:latin typeface="Arial" charset="0"/>
              </a:rPr>
              <a:pPr/>
              <a:t>56</a:t>
            </a:fld>
            <a:endParaRPr 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0046F90-E31D-4B4C-A69D-C48A0612B7CA}" type="slidenum">
              <a:rPr lang="en-US">
                <a:latin typeface="Arial" charset="0"/>
              </a:rPr>
              <a:pPr/>
              <a:t>57</a:t>
            </a:fld>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A91DC67-4F38-B64D-ADF4-7091B1096940}" type="slidenum">
              <a:rPr lang="en-US">
                <a:latin typeface="Arial" charset="0"/>
              </a:rPr>
              <a:pPr/>
              <a:t>58</a:t>
            </a:fld>
            <a:endParaRPr lang="en-US">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CCD778F-547E-C74E-A935-5157434EC1CB}" type="slidenum">
              <a:rPr lang="en-US">
                <a:latin typeface="Arial" charset="0"/>
              </a:rPr>
              <a:pPr/>
              <a:t>59</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Divorce “</a:t>
            </a:r>
            <a:r>
              <a:rPr lang="en-US" altLang="ja-JP">
                <a:latin typeface="Calibri" charset="0"/>
                <a:ea typeface="MS PGothic" charset="0"/>
                <a:cs typeface="MS PGothic" charset="0"/>
              </a:rPr>
              <a:t>is the legal dissolution of marriage according to the laws of the state.”</a:t>
            </a:r>
          </a:p>
          <a:p>
            <a:pPr marL="171450" indent="-171450">
              <a:buFontTx/>
              <a:buChar char="•"/>
            </a:pPr>
            <a:r>
              <a:rPr lang="en-US">
                <a:latin typeface="Calibri" charset="0"/>
                <a:ea typeface="MS PGothic" charset="0"/>
                <a:cs typeface="MS PGothic" charset="0"/>
              </a:rPr>
              <a:t>Again, the word </a:t>
            </a:r>
            <a:r>
              <a:rPr lang="en-US" altLang="ja-JP" i="1">
                <a:latin typeface="Calibri" charset="0"/>
                <a:ea typeface="MS PGothic" charset="0"/>
                <a:cs typeface="MS PGothic" charset="0"/>
              </a:rPr>
              <a:t>state</a:t>
            </a:r>
            <a:r>
              <a:rPr lang="en-US" altLang="ja-JP">
                <a:latin typeface="Calibri" charset="0"/>
                <a:ea typeface="MS PGothic" charset="0"/>
                <a:cs typeface="MS PGothic" charset="0"/>
              </a:rPr>
              <a:t> is being used in the text to refer to the state as an institutional arena.</a:t>
            </a:r>
          </a:p>
          <a:p>
            <a:pPr marL="171450" indent="-171450">
              <a:buFontTx/>
              <a:buChar char="•"/>
            </a:pPr>
            <a:r>
              <a:rPr lang="en-US">
                <a:latin typeface="Calibri" charset="0"/>
                <a:ea typeface="MS PGothic" charset="0"/>
                <a:cs typeface="MS PGothic" charset="0"/>
              </a:rPr>
              <a:t>Some researchers also use the term </a:t>
            </a:r>
            <a:r>
              <a:rPr lang="en-US" altLang="ja-JP" i="1">
                <a:latin typeface="Calibri" charset="0"/>
                <a:ea typeface="MS PGothic" charset="0"/>
                <a:cs typeface="MS PGothic" charset="0"/>
              </a:rPr>
              <a:t>relationship dissolution</a:t>
            </a:r>
            <a:r>
              <a:rPr lang="en-US" altLang="ja-JP">
                <a:latin typeface="Calibri" charset="0"/>
                <a:ea typeface="MS PGothic" charset="0"/>
                <a:cs typeface="MS PGothic" charset="0"/>
              </a:rPr>
              <a:t> to apply to the separation of a couple in a committed relationship who has never been married (especially when those relationships include children), because the process is similar in many ways to divorce. </a:t>
            </a:r>
          </a:p>
          <a:p>
            <a:pPr marL="171450" indent="-171450">
              <a:buFontTx/>
              <a:buChar char="•"/>
            </a:pPr>
            <a:r>
              <a:rPr lang="en-US">
                <a:latin typeface="Calibri" charset="0"/>
                <a:ea typeface="MS PGothic" charset="0"/>
                <a:cs typeface="MS PGothic" charset="0"/>
              </a:rPr>
              <a:t>Divorce has a long history and is not limited to modern relationships or marriage.</a:t>
            </a:r>
          </a:p>
          <a:p>
            <a:pPr marL="171450" indent="-171450">
              <a:buFontTx/>
              <a:buChar char="•"/>
            </a:pPr>
            <a:r>
              <a:rPr lang="en-US">
                <a:latin typeface="Calibri" charset="0"/>
                <a:ea typeface="MS PGothic" charset="0"/>
                <a:cs typeface="MS PGothic" charset="0"/>
              </a:rPr>
              <a:t>There are many examples of divorce throughout history (e.g., upper-class couples in the Roman Empire, ancient Jewish laws permitting divorce).</a:t>
            </a:r>
          </a:p>
          <a:p>
            <a:pPr marL="171450" indent="-171450"/>
            <a:endParaRPr lang="en-US">
              <a:latin typeface="Calibri" charset="0"/>
              <a:ea typeface="MS PGothic" charset="0"/>
              <a:cs typeface="MS PGothic"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5ACCAC1-5045-094A-A9C6-675A6E546E97}" type="slidenum">
              <a:rPr lang="en-US">
                <a:latin typeface="Arial" charset="0"/>
              </a:rPr>
              <a:pPr/>
              <a:t>6</a:t>
            </a:fld>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AEFB886-66B4-6B47-AAF7-5FE8BE308FA9}" type="slidenum">
              <a:rPr lang="en-US">
                <a:latin typeface="Arial" charset="0"/>
              </a:rPr>
              <a:pPr/>
              <a:t>60</a:t>
            </a:fld>
            <a:endParaRPr lang="en-US">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07342F2-D770-BE42-9F5A-29013CEC0F52}" type="slidenum">
              <a:rPr lang="en-US">
                <a:latin typeface="Arial" charset="0"/>
              </a:rPr>
              <a:pPr/>
              <a:t>61</a:t>
            </a:fld>
            <a:endParaRPr 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5CCEB85-D55B-A942-A58F-A22ABD6009A6}" type="slidenum">
              <a:rPr lang="en-US">
                <a:latin typeface="Arial" charset="0"/>
              </a:rPr>
              <a:pPr/>
              <a:t>62</a:t>
            </a:fld>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Alternately, have students respond to each other in small groups and compare answers.</a:t>
            </a:r>
          </a:p>
          <a:p>
            <a:pPr marL="171450" indent="-171450">
              <a:spcBef>
                <a:spcPts val="450"/>
              </a:spcBef>
              <a:buFontTx/>
              <a:buChar char="•"/>
            </a:pPr>
            <a:r>
              <a:rPr lang="en-US">
                <a:latin typeface="Calibri" charset="0"/>
                <a:ea typeface="MS PGothic" charset="0"/>
                <a:cs typeface="MS PGothic" charset="0"/>
              </a:rPr>
              <a:t>The questions may be used all together or individually (time permitting).</a:t>
            </a:r>
          </a:p>
          <a:p>
            <a:pPr marL="171450" indent="-171450">
              <a:spcBef>
                <a:spcPts val="450"/>
              </a:spcBef>
              <a:buFontTx/>
              <a:buChar char="•"/>
            </a:pPr>
            <a:r>
              <a:rPr lang="en-US">
                <a:latin typeface="Calibri" charset="0"/>
                <a:ea typeface="MS PGothic" charset="0"/>
                <a:cs typeface="MS PGothic" charset="0"/>
              </a:rPr>
              <a:t>The instructor may choose to display the aggregate responses either before or after discussion.</a:t>
            </a:r>
          </a:p>
          <a:p>
            <a:pPr marL="171450" indent="-171450">
              <a:spcBef>
                <a:spcPts val="450"/>
              </a:spcBef>
              <a:buFontTx/>
              <a:buChar char="•"/>
            </a:pPr>
            <a:r>
              <a:rPr lang="en-US">
                <a:latin typeface="Calibri" charset="0"/>
                <a:ea typeface="MS PGothic" charset="0"/>
                <a:cs typeface="MS PGothic" charset="0"/>
              </a:rPr>
              <a:t>Or the instructor may choose to just display the aggregate responses with no discussion (and leave the reflection to the students).</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99762E5-3B34-444E-826B-1E0FFA45D26F}" type="slidenum">
              <a:rPr lang="en-US">
                <a:latin typeface="Arial" charset="0"/>
              </a:rPr>
              <a:pPr/>
              <a:t>63</a:t>
            </a:fld>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Instructors can use this slide to insert an issue of their own choosing or to have students create examples (optional).</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395F231-86DA-4746-A703-EA3B7B8A2E66}" type="slidenum">
              <a:rPr lang="en-US">
                <a:latin typeface="Arial" charset="0"/>
              </a:rPr>
              <a:pPr/>
              <a:t>64</a:t>
            </a:fld>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Divorce is the legal dissolution of marriage according to the laws of the state. Marital dissolution refers to the end of marriage through permanent separation or divorce but is not necessarily a legal dissolution of marriage. Separation refers to the formal or informal separation of married spouses into different households. </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61D6B9A-1446-804F-BFA1-71C3A183EA1D}" type="slidenum">
              <a:rPr lang="en-US">
                <a:latin typeface="Arial" charset="0"/>
              </a:rPr>
              <a:pPr/>
              <a:t>65</a:t>
            </a:fld>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C</a:t>
            </a:r>
          </a:p>
          <a:p>
            <a:pPr marL="171450" indent="-171450">
              <a:spcBef>
                <a:spcPts val="450"/>
              </a:spcBef>
              <a:buFontTx/>
              <a:buChar char="•"/>
            </a:pPr>
            <a:r>
              <a:rPr lang="en-US">
                <a:latin typeface="Calibri" charset="0"/>
                <a:ea typeface="MS PGothic" charset="0"/>
                <a:cs typeface="MS PGothic" charset="0"/>
              </a:rPr>
              <a:t>Discussion: An annulment of marriage is a legal or religious determination that the marriage was never valid; afterward, the marriage is treated as though it never occurred. This is different than a divorce because a divorce acknowledges that at one point, the marriage was valid. Annulment is an important issue for some religious groups, especially Catholics, because remarriage in the Catholic Church is only permitted if the first marriage was annulled by the Church. </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5259A07-0B85-A144-A507-EAC3449B1FBD}" type="slidenum">
              <a:rPr lang="en-US">
                <a:latin typeface="Arial" charset="0"/>
              </a:rPr>
              <a:pPr/>
              <a:t>66</a:t>
            </a:fld>
            <a:endParaRPr lang="en-US">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A</a:t>
            </a:r>
          </a:p>
          <a:p>
            <a:pPr marL="171450" indent="-171450">
              <a:spcBef>
                <a:spcPts val="450"/>
              </a:spcBef>
              <a:buFontTx/>
              <a:buChar char="•"/>
            </a:pPr>
            <a:r>
              <a:rPr lang="en-US">
                <a:latin typeface="Calibri" charset="0"/>
                <a:ea typeface="MS PGothic" charset="0"/>
                <a:cs typeface="MS PGothic" charset="0"/>
              </a:rPr>
              <a:t>Discussion: When taking into account complex factors involved with cohabitation, such as the length of the cohabitating relationship, we find that cohabitation does not create a higher probability for divorce as long as the couple eventually marries. Without taking these factors into account, the overall trends do show that cohabitating couples are more likely to see their relationship end than married couples.</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ECC3096-E8AF-DD45-A317-7312149F6D36}" type="slidenum">
              <a:rPr lang="en-US">
                <a:latin typeface="Arial" charset="0"/>
              </a:rPr>
              <a:pPr/>
              <a:t>67</a:t>
            </a:fld>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C</a:t>
            </a:r>
          </a:p>
          <a:p>
            <a:pPr marL="171450" indent="-171450">
              <a:spcBef>
                <a:spcPts val="450"/>
              </a:spcBef>
              <a:buFontTx/>
              <a:buChar char="•"/>
            </a:pPr>
            <a:r>
              <a:rPr lang="en-US">
                <a:latin typeface="Calibri" charset="0"/>
                <a:ea typeface="MS PGothic" charset="0"/>
                <a:cs typeface="MS PGothic" charset="0"/>
              </a:rPr>
              <a:t>Discussion: Any family that includes stepparents, stepsibling, or half-siblings can be considered a blended family. The word </a:t>
            </a:r>
            <a:r>
              <a:rPr lang="en-US" altLang="ja-JP" i="1">
                <a:latin typeface="Calibri" charset="0"/>
                <a:ea typeface="MS PGothic" charset="0"/>
                <a:cs typeface="MS PGothic" charset="0"/>
              </a:rPr>
              <a:t>blended</a:t>
            </a:r>
            <a:r>
              <a:rPr lang="en-US" altLang="ja-JP">
                <a:latin typeface="Calibri" charset="0"/>
                <a:ea typeface="MS PGothic" charset="0"/>
                <a:cs typeface="MS PGothic" charset="0"/>
              </a:rPr>
              <a:t> implies that more than one family is mixed together, with at least one outside family member whose relationship is not shared with everyone. </a:t>
            </a:r>
            <a:endParaRPr lang="en-US">
              <a:latin typeface="Calibri" charset="0"/>
              <a:ea typeface="MS PGothic" charset="0"/>
              <a:cs typeface="MS PGothic"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23541C3-2AA8-5A4B-A5D3-CB47F1A76518}" type="slidenum">
              <a:rPr lang="en-US">
                <a:latin typeface="Arial" charset="0"/>
              </a:rPr>
              <a:pPr/>
              <a:t>68</a:t>
            </a:fld>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Research on the independence effect of women’</a:t>
            </a:r>
            <a:r>
              <a:rPr lang="en-US" altLang="ja-JP">
                <a:latin typeface="Calibri" charset="0"/>
                <a:ea typeface="MS PGothic" charset="0"/>
                <a:cs typeface="MS PGothic" charset="0"/>
              </a:rPr>
              <a:t>s employment that tracks couples over time has found that women’s employment does increase the likelihood of divorce, but only for women who are unhappy in their marriage. There is no evidence that employment increases the tendency of women to leave happy marriages. </a:t>
            </a:r>
            <a:endParaRPr lang="en-US">
              <a:latin typeface="Calibri" charset="0"/>
              <a:ea typeface="MS PGothic" charset="0"/>
              <a:cs typeface="MS PGothic" charset="0"/>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D9602C1-0BE6-AD42-86E1-C3C041FC2B78}" type="slidenum">
              <a:rPr lang="en-US">
                <a:latin typeface="Arial" charset="0"/>
              </a:rPr>
              <a:pPr/>
              <a:t>69</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Annulment of marriage is a religious or legal determination that a marriage was never valid.</a:t>
            </a:r>
          </a:p>
          <a:p>
            <a:pPr marL="171450" indent="-171450">
              <a:buFontTx/>
              <a:buChar char="•"/>
            </a:pPr>
            <a:r>
              <a:rPr lang="en-US">
                <a:latin typeface="Calibri" charset="0"/>
                <a:ea typeface="MS PGothic" charset="0"/>
                <a:cs typeface="MS PGothic" charset="0"/>
              </a:rPr>
              <a:t>An annulment voids a marriage, and the marriage is then treated as if it never occurred at all.</a:t>
            </a:r>
          </a:p>
          <a:p>
            <a:pPr marL="171450" indent="-171450">
              <a:buFontTx/>
              <a:buChar char="•"/>
            </a:pPr>
            <a:r>
              <a:rPr lang="en-US">
                <a:latin typeface="Calibri" charset="0"/>
                <a:ea typeface="MS PGothic" charset="0"/>
                <a:cs typeface="MS PGothic" charset="0"/>
              </a:rPr>
              <a:t>Divorce was quite common among upper-class couples in the Roman Empire. But by the time of early Christianity, religious authorities introduced strong rules against divorce.</a:t>
            </a:r>
          </a:p>
          <a:p>
            <a:pPr marL="171450" indent="-171450">
              <a:buFontTx/>
              <a:buChar char="•"/>
            </a:pPr>
            <a:r>
              <a:rPr lang="en-US">
                <a:latin typeface="Calibri" charset="0"/>
                <a:ea typeface="MS PGothic" charset="0"/>
                <a:cs typeface="MS PGothic" charset="0"/>
              </a:rPr>
              <a:t>Separation by mutual agreement or desertion occurred, but individuals could not legitimately remarry unless they were granted an annulment by the Church.</a:t>
            </a:r>
          </a:p>
          <a:p>
            <a:pPr marL="171450" indent="-171450">
              <a:buFontTx/>
              <a:buChar char="•"/>
            </a:pPr>
            <a:r>
              <a:rPr lang="en-US">
                <a:latin typeface="Calibri" charset="0"/>
                <a:ea typeface="MS PGothic" charset="0"/>
                <a:cs typeface="MS PGothic" charset="0"/>
              </a:rPr>
              <a:t>Catholic doctrine allows an individual to remarry only if the first marriage has been annulled; divorce is not permitted.</a:t>
            </a:r>
          </a:p>
          <a:p>
            <a:pPr marL="171450" indent="-171450">
              <a:buFontTx/>
              <a:buChar char="•"/>
            </a:pPr>
            <a:r>
              <a:rPr lang="en-US">
                <a:latin typeface="Calibri" charset="0"/>
                <a:ea typeface="MS PGothic" charset="0"/>
                <a:cs typeface="MS PGothic" charset="0"/>
              </a:rPr>
              <a:t>That history is what makes annulment important to understand.</a:t>
            </a:r>
          </a:p>
          <a:p>
            <a:pPr marL="171450" indent="-171450">
              <a:buFontTx/>
              <a:buChar char="•"/>
            </a:pPr>
            <a:r>
              <a:rPr lang="en-US">
                <a:latin typeface="Calibri" charset="0"/>
                <a:ea typeface="MS PGothic" charset="0"/>
                <a:cs typeface="MS PGothic" charset="0"/>
              </a:rPr>
              <a:t>Annulments are very difficult to obtain and they are very uncommon, although they are still legally granted today in rare circumstances.</a:t>
            </a:r>
          </a:p>
          <a:p>
            <a:pPr marL="171450" indent="-171450">
              <a:buFontTx/>
              <a:buChar char="•"/>
            </a:pPr>
            <a:r>
              <a:rPr lang="en-US">
                <a:latin typeface="Calibri" charset="0"/>
                <a:ea typeface="MS PGothic" charset="0"/>
                <a:cs typeface="MS PGothic" charset="0"/>
              </a:rPr>
              <a:t>Annulments remain important for some Catholics, who may still have a very negative view of divorce.</a:t>
            </a:r>
          </a:p>
          <a:p>
            <a:pPr marL="171450" indent="-171450">
              <a:buFontTx/>
              <a:buChar char="•"/>
            </a:pPr>
            <a:r>
              <a:rPr lang="en-US">
                <a:latin typeface="Calibri" charset="0"/>
                <a:ea typeface="MS PGothic" charset="0"/>
                <a:cs typeface="MS PGothic" charset="0"/>
              </a:rPr>
              <a:t>Annulments are an important part of the history of marriage dissolution because they highlight the influence of religious institutions and the Church on the institution of marriage.</a:t>
            </a:r>
          </a:p>
          <a:p>
            <a:pPr marL="171450" indent="-171450">
              <a:buFontTx/>
              <a:buChar char="•"/>
            </a:pPr>
            <a:r>
              <a:rPr lang="en-US">
                <a:latin typeface="Calibri" charset="0"/>
                <a:ea typeface="MS PGothic" charset="0"/>
                <a:cs typeface="MS PGothic" charset="0"/>
              </a:rPr>
              <a:t>Although the church has less authority than it did in the past, vestiges of its authority and social influence still exist.</a:t>
            </a:r>
          </a:p>
          <a:p>
            <a:pPr marL="171450" indent="-171450">
              <a:buFontTx/>
              <a:buChar char="•"/>
            </a:pPr>
            <a:r>
              <a:rPr lang="en-US">
                <a:latin typeface="Calibri" charset="0"/>
                <a:ea typeface="MS PGothic" charset="0"/>
                <a:cs typeface="MS PGothic" charset="0"/>
              </a:rPr>
              <a:t>Today, the institutional arena of the state has much more power and authority over the institution of marriage than do religious institutions.</a:t>
            </a:r>
          </a:p>
          <a:p>
            <a:pPr marL="171450" indent="-171450">
              <a:buFontTx/>
              <a:buChar char="•"/>
            </a:pPr>
            <a:r>
              <a:rPr lang="en-US">
                <a:latin typeface="Calibri" charset="0"/>
                <a:ea typeface="MS PGothic" charset="0"/>
                <a:cs typeface="MS PGothic" charset="0"/>
              </a:rPr>
              <a:t>The shift from religious authority to state authority also corresponds to the shift from marriage as a social arrangement to one of individual expression and individualism.</a:t>
            </a:r>
          </a:p>
          <a:p>
            <a:pPr marL="171450" indent="-171450">
              <a:buFontTx/>
              <a:buChar char="•"/>
            </a:pPr>
            <a:endParaRPr lang="en-US">
              <a:latin typeface="Calibri" charset="0"/>
              <a:ea typeface="MS PGothic" charset="0"/>
              <a:cs typeface="MS PGothic" charset="0"/>
            </a:endParaRPr>
          </a:p>
          <a:p>
            <a:pPr marL="171450" indent="-171450">
              <a:buFontTx/>
              <a:buChar char="•"/>
            </a:pPr>
            <a:endParaRPr lang="en-US">
              <a:latin typeface="Calibri" charset="0"/>
              <a:ea typeface="MS PGothic" charset="0"/>
              <a:cs typeface="MS PGothic" charset="0"/>
            </a:endParaRP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5D61112-A787-964C-BA2B-6B27D370143C}" type="slidenum">
              <a:rPr lang="en-US">
                <a:latin typeface="Arial" charset="0"/>
              </a:rPr>
              <a:pPr/>
              <a:t>7</a:t>
            </a:fld>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A</a:t>
            </a:r>
          </a:p>
          <a:p>
            <a:pPr marL="171450" indent="-171450">
              <a:spcBef>
                <a:spcPts val="450"/>
              </a:spcBef>
              <a:buFontTx/>
              <a:buChar char="•"/>
            </a:pPr>
            <a:r>
              <a:rPr lang="en-US">
                <a:latin typeface="Calibri" charset="0"/>
                <a:ea typeface="MS PGothic" charset="0"/>
                <a:cs typeface="MS PGothic" charset="0"/>
              </a:rPr>
              <a:t>Discussion: As the “Story behind the Numbers” infographic suggests, when considering the divorce rate and education, college graduates are the least likely to be divorced when compared with all other education groups. Those who have completed some college but did not graduate have the highest divorce rate. </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47D6822-55D0-C34E-889E-29687CCF4744}" type="slidenum">
              <a:rPr lang="en-US">
                <a:latin typeface="Arial" charset="0"/>
              </a:rPr>
              <a:pPr/>
              <a:t>70</a:t>
            </a:fld>
            <a:endParaRPr lang="en-US">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As the “Story behind the Numbers” infographic suggests, when considering the divorce rate and racial or ethnic groups, the Asian or Pacific Islander group has the lowest divorce rates, whereas American Indians and African Americans have the highest divorce rates. Whites and Hispanics have higher divorce rates than Asians and Pacific Islanders and lower rates than the other groups. </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F263E73-4A98-FE49-97AB-1D1145FD994D}" type="slidenum">
              <a:rPr lang="en-US">
                <a:latin typeface="Arial" charset="0"/>
              </a:rPr>
              <a:pPr/>
              <a:t>71</a:t>
            </a:fld>
            <a:endParaRPr lang="en-US">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6040FB9-004C-F14B-895A-AA413D8FECFC}" type="slidenum">
              <a:rPr lang="en-US" sz="1200"/>
              <a:pPr eaLnBrk="1" hangingPunct="1"/>
              <a:t>72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Divorce rates are much higher than they were 150 years ago.</a:t>
            </a:r>
          </a:p>
          <a:p>
            <a:pPr marL="171450" indent="-171450">
              <a:buFontTx/>
              <a:buChar char="•"/>
            </a:pPr>
            <a:r>
              <a:rPr lang="en-US">
                <a:latin typeface="Calibri" charset="0"/>
                <a:ea typeface="MS PGothic" charset="0"/>
                <a:cs typeface="MS PGothic" charset="0"/>
              </a:rPr>
              <a:t>Divorce rates peaked around 1980 before beginning to decline.</a:t>
            </a:r>
          </a:p>
          <a:p>
            <a:pPr marL="171450" indent="-171450">
              <a:buFontTx/>
              <a:buChar char="•"/>
            </a:pPr>
            <a:r>
              <a:rPr lang="en-US">
                <a:latin typeface="Calibri" charset="0"/>
                <a:ea typeface="MS PGothic" charset="0"/>
                <a:cs typeface="MS PGothic" charset="0"/>
              </a:rPr>
              <a:t>The percentage of marriages that will end in divorce is calculated at between 40 to 50 percent (Schoen and Canudas-Romo 2006).</a:t>
            </a:r>
          </a:p>
          <a:p>
            <a:pPr marL="171450" indent="-171450">
              <a:buFontTx/>
              <a:buChar char="•"/>
            </a:pPr>
            <a:r>
              <a:rPr lang="en-US">
                <a:latin typeface="Calibri" charset="0"/>
                <a:ea typeface="MS PGothic" charset="0"/>
                <a:cs typeface="MS PGothic" charset="0"/>
              </a:rPr>
              <a:t>Many people would like to know the answer to the question, </a:t>
            </a:r>
            <a:r>
              <a:rPr lang="ja-JP" altLang="en-US">
                <a:latin typeface="Calibri" charset="0"/>
                <a:ea typeface="MS PGothic" charset="0"/>
                <a:cs typeface="MS PGothic" charset="0"/>
              </a:rPr>
              <a:t>“</a:t>
            </a:r>
            <a:r>
              <a:rPr lang="en-US" altLang="ja-JP">
                <a:latin typeface="Calibri" charset="0"/>
                <a:ea typeface="MS PGothic" charset="0"/>
                <a:cs typeface="MS PGothic" charset="0"/>
              </a:rPr>
              <a:t>What is the divorce rate?</a:t>
            </a:r>
            <a:r>
              <a:rPr lang="ja-JP" altLang="en-US">
                <a:latin typeface="Calibri" charset="0"/>
                <a:ea typeface="MS PGothic" charset="0"/>
                <a:cs typeface="MS PGothic" charset="0"/>
              </a:rPr>
              <a:t>”</a:t>
            </a:r>
            <a:endParaRPr lang="en-US" altLang="ja-JP">
              <a:latin typeface="Calibri" charset="0"/>
              <a:ea typeface="MS PGothic" charset="0"/>
              <a:cs typeface="MS PGothic" charset="0"/>
            </a:endParaRPr>
          </a:p>
          <a:p>
            <a:pPr marL="171450" indent="-171450">
              <a:buFontTx/>
              <a:buChar char="•"/>
            </a:pPr>
            <a:r>
              <a:rPr lang="en-US">
                <a:latin typeface="Calibri" charset="0"/>
                <a:ea typeface="MS PGothic" charset="0"/>
                <a:cs typeface="MS PGothic" charset="0"/>
              </a:rPr>
              <a:t>There are actually two questions inherent within that question.</a:t>
            </a:r>
          </a:p>
          <a:p>
            <a:pPr marL="628650" lvl="1" indent="-171450">
              <a:buFont typeface="Calibri" charset="0"/>
              <a:buAutoNum type="arabicPeriod"/>
            </a:pPr>
            <a:r>
              <a:rPr lang="en-US">
                <a:latin typeface="Calibri" charset="0"/>
                <a:ea typeface="MS PGothic" charset="0"/>
                <a:cs typeface="MS PGothic" charset="0"/>
              </a:rPr>
              <a:t>What does </a:t>
            </a:r>
            <a:r>
              <a:rPr lang="en-US" i="1">
                <a:latin typeface="Calibri" charset="0"/>
                <a:ea typeface="MS PGothic" charset="0"/>
                <a:cs typeface="MS PGothic" charset="0"/>
              </a:rPr>
              <a:t>divorce rate </a:t>
            </a:r>
            <a:r>
              <a:rPr lang="en-US">
                <a:latin typeface="Calibri" charset="0"/>
                <a:ea typeface="MS PGothic" charset="0"/>
                <a:cs typeface="MS PGothic" charset="0"/>
              </a:rPr>
              <a:t>actually</a:t>
            </a:r>
            <a:r>
              <a:rPr lang="en-US" i="1">
                <a:latin typeface="Calibri" charset="0"/>
                <a:ea typeface="MS PGothic" charset="0"/>
                <a:cs typeface="MS PGothic" charset="0"/>
              </a:rPr>
              <a:t> </a:t>
            </a:r>
            <a:r>
              <a:rPr lang="en-US" altLang="ja-JP">
                <a:latin typeface="Calibri" charset="0"/>
                <a:ea typeface="MS PGothic" charset="0"/>
                <a:cs typeface="MS PGothic" charset="0"/>
              </a:rPr>
              <a:t>mean?</a:t>
            </a:r>
          </a:p>
          <a:p>
            <a:pPr marL="628650" lvl="1" indent="-171450">
              <a:buFont typeface="Calibri" charset="0"/>
              <a:buAutoNum type="arabicPeriod"/>
            </a:pPr>
            <a:r>
              <a:rPr lang="en-US">
                <a:latin typeface="Calibri" charset="0"/>
                <a:ea typeface="MS PGothic" charset="0"/>
                <a:cs typeface="MS PGothic" charset="0"/>
              </a:rPr>
              <a:t>What is the divorce rate number?</a:t>
            </a:r>
          </a:p>
          <a:p>
            <a:pPr marL="171450" indent="-171450">
              <a:buFontTx/>
              <a:buChar char="•"/>
            </a:pPr>
            <a:r>
              <a:rPr lang="en-US">
                <a:latin typeface="Calibri" charset="0"/>
                <a:ea typeface="MS PGothic" charset="0"/>
                <a:cs typeface="MS PGothic" charset="0"/>
              </a:rPr>
              <a:t>However, there is no one simple answer to this question or one single definition of </a:t>
            </a:r>
            <a:r>
              <a:rPr lang="en-US" altLang="ja-JP" i="1">
                <a:latin typeface="Calibri" charset="0"/>
                <a:ea typeface="MS PGothic" charset="0"/>
                <a:cs typeface="MS PGothic" charset="0"/>
              </a:rPr>
              <a:t>divorce rate</a:t>
            </a:r>
            <a:r>
              <a:rPr lang="en-US" altLang="ja-JP">
                <a:latin typeface="Calibri" charset="0"/>
                <a:ea typeface="MS PGothic" charset="0"/>
                <a:cs typeface="MS PGothic" charset="0"/>
              </a:rPr>
              <a:t>.</a:t>
            </a:r>
          </a:p>
          <a:p>
            <a:pPr marL="171450" indent="-171450">
              <a:buFontTx/>
              <a:buChar char="•"/>
            </a:pPr>
            <a:r>
              <a:rPr lang="en-US">
                <a:latin typeface="Calibri" charset="0"/>
                <a:ea typeface="MS PGothic" charset="0"/>
                <a:cs typeface="MS PGothic" charset="0"/>
              </a:rPr>
              <a:t>There are no systematic divorce tabulations, and many numbers calculated by different groups are just estimations.</a:t>
            </a:r>
          </a:p>
          <a:p>
            <a:pPr marL="171450" indent="-171450">
              <a:buFontTx/>
              <a:buChar char="•"/>
            </a:pPr>
            <a:r>
              <a:rPr lang="en-US">
                <a:latin typeface="Calibri" charset="0"/>
                <a:ea typeface="MS PGothic" charset="0"/>
                <a:cs typeface="MS PGothic" charset="0"/>
              </a:rPr>
              <a:t>The best estimates are calculated from the American Community Survey.</a:t>
            </a:r>
          </a:p>
          <a:p>
            <a:pPr marL="171450" indent="-171450">
              <a:buFontTx/>
              <a:buChar char="•"/>
            </a:pPr>
            <a:r>
              <a:rPr lang="en-US">
                <a:latin typeface="Calibri" charset="0"/>
                <a:ea typeface="MS PGothic" charset="0"/>
                <a:cs typeface="MS PGothic" charset="0"/>
              </a:rPr>
              <a:t>There are also three different divorce rate numbers: the crude divorce rate, the refined divorce rate, and the divorce-marriage ratio.</a:t>
            </a: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23B7A0F-6588-A341-9313-5F088003BDBF}" type="slidenum">
              <a:rPr lang="en-US">
                <a:latin typeface="Arial" charset="0"/>
              </a:rPr>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crude divorce rate is simply the number of divorces that have occurred in one year in the entire population.</a:t>
            </a:r>
          </a:p>
          <a:p>
            <a:pPr marL="171450" indent="-171450">
              <a:buFontTx/>
              <a:buChar char="•"/>
            </a:pPr>
            <a:r>
              <a:rPr lang="en-US">
                <a:latin typeface="Calibri" charset="0"/>
                <a:ea typeface="MS PGothic" charset="0"/>
                <a:cs typeface="MS PGothic" charset="0"/>
              </a:rPr>
              <a:t>It is used to tell how common divorce is in the entire country.</a:t>
            </a:r>
          </a:p>
          <a:p>
            <a:pPr marL="171450" indent="-171450">
              <a:buFontTx/>
              <a:buChar char="•"/>
            </a:pPr>
            <a:r>
              <a:rPr lang="en-US">
                <a:latin typeface="Calibri" charset="0"/>
                <a:ea typeface="MS PGothic" charset="0"/>
                <a:cs typeface="MS PGothic" charset="0"/>
              </a:rPr>
              <a:t>It is also useful as a rough comparison to ascertain long-term historical trends even back when the data were not as plentiful.</a:t>
            </a:r>
          </a:p>
          <a:p>
            <a:pPr marL="171450" indent="-171450">
              <a:buFontTx/>
              <a:buChar char="•"/>
            </a:pPr>
            <a:r>
              <a:rPr lang="en-US">
                <a:latin typeface="Calibri" charset="0"/>
                <a:ea typeface="MS PGothic" charset="0"/>
                <a:cs typeface="MS PGothic" charset="0"/>
              </a:rPr>
              <a:t>Currently, the crude divorce rate in the United States is 3.9 divorces for every 1,000 people in the country.</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230F93C-0016-0442-AC6B-C7005F9931F0}" type="slidenum">
              <a:rPr lang="en-US">
                <a:latin typeface="Arial" charset="0"/>
              </a:rPr>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16" name="Picture 15" descr="Untitled-25.jpg"/>
          <p:cNvPicPr>
            <a:picLocks noChangeAspect="1"/>
          </p:cNvPicPr>
          <p:nvPr userDrawn="1"/>
        </p:nvPicPr>
        <p:blipFill>
          <a:blip r:embed="rId2"/>
          <a:stretch>
            <a:fillRect/>
          </a:stretch>
        </p:blipFill>
        <p:spPr>
          <a:xfrm>
            <a:off x="0" y="4495800"/>
            <a:ext cx="9144000" cy="2362619"/>
          </a:xfrm>
          <a:prstGeom prst="rect">
            <a:avLst/>
          </a:prstGeom>
        </p:spPr>
      </p:pic>
      <p:sp>
        <p:nvSpPr>
          <p:cNvPr id="5" name="Rectangle 53"/>
          <p:cNvSpPr>
            <a:spLocks noChangeArrowheads="1"/>
          </p:cNvSpPr>
          <p:nvPr userDrawn="1"/>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8"/>
          <p:cNvSpPr txBox="1">
            <a:spLocks noChangeArrowheads="1"/>
          </p:cNvSpPr>
          <p:nvPr userDrawn="1"/>
        </p:nvSpPr>
        <p:spPr bwMode="auto">
          <a:xfrm>
            <a:off x="258763" y="4684713"/>
            <a:ext cx="8539162" cy="1392237"/>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The Family</a:t>
            </a:r>
          </a:p>
          <a:p>
            <a:pPr eaLnBrk="1" hangingPunct="1">
              <a:lnSpc>
                <a:spcPct val="90000"/>
              </a:lnSpc>
              <a:spcBef>
                <a:spcPts val="100"/>
              </a:spcBef>
              <a:defRPr/>
            </a:pPr>
            <a:r>
              <a:rPr lang="en-US" sz="3000" dirty="0" smtClean="0">
                <a:latin typeface="Rockwell" charset="0"/>
              </a:rPr>
              <a:t>Diversity, Inequality, and Social Change</a:t>
            </a:r>
          </a:p>
          <a:p>
            <a:pPr eaLnBrk="1" hangingPunct="1">
              <a:lnSpc>
                <a:spcPct val="90000"/>
              </a:lnSpc>
              <a:spcBef>
                <a:spcPts val="700"/>
              </a:spcBef>
              <a:defRPr/>
            </a:pPr>
            <a:r>
              <a:rPr lang="en-US" b="1" dirty="0" smtClean="0">
                <a:solidFill>
                  <a:schemeClr val="bg1"/>
                </a:solidFill>
              </a:rPr>
              <a:t>2nd Edition</a:t>
            </a:r>
          </a:p>
        </p:txBody>
      </p:sp>
      <p:sp>
        <p:nvSpPr>
          <p:cNvPr id="8" name="Text Box 50"/>
          <p:cNvSpPr txBox="1">
            <a:spLocks noChangeArrowheads="1"/>
          </p:cNvSpPr>
          <p:nvPr userDrawn="1"/>
        </p:nvSpPr>
        <p:spPr bwMode="auto">
          <a:xfrm>
            <a:off x="4479925" y="1533525"/>
            <a:ext cx="2871788" cy="600075"/>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Chapter</a:t>
            </a:r>
          </a:p>
        </p:txBody>
      </p:sp>
      <p:sp>
        <p:nvSpPr>
          <p:cNvPr id="9" name="Rectangle 17"/>
          <p:cNvSpPr>
            <a:spLocks noChangeArrowheads="1"/>
          </p:cNvSpPr>
          <p:nvPr userDrawn="1"/>
        </p:nvSpPr>
        <p:spPr bwMode="auto">
          <a:xfrm>
            <a:off x="2984500" y="1016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12"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pic>
        <p:nvPicPr>
          <p:cNvPr id="13" name="Picture 15" descr="978039363932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075" y="914400"/>
            <a:ext cx="2601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328613" y="914400"/>
            <a:ext cx="2643187" cy="3276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dirty="0">
              <a:cs typeface="Arial" charset="0"/>
            </a:endParaRPr>
          </a:p>
        </p:txBody>
      </p:sp>
      <p:sp>
        <p:nvSpPr>
          <p:cNvPr id="5158" name="Rectangle 38"/>
          <p:cNvSpPr>
            <a:spLocks noGrp="1" noChangeArrowheads="1"/>
          </p:cNvSpPr>
          <p:nvPr>
            <p:ph type="subTitle" idx="1"/>
          </p:nvPr>
        </p:nvSpPr>
        <p:spPr>
          <a:xfrm>
            <a:off x="4476261" y="2495062"/>
            <a:ext cx="4333632" cy="1230921"/>
          </a:xfrm>
          <a:effectLst>
            <a:outerShdw blurRad="63500" dist="17961" dir="2700000" algn="ctr" rotWithShape="0">
              <a:schemeClr val="tx1">
                <a:alpha val="74998"/>
              </a:schemeClr>
            </a:outerShdw>
          </a:effectLst>
        </p:spPr>
        <p:txBody>
          <a:bodyPr/>
          <a:lstStyle>
            <a:lvl1pPr marL="0" indent="0">
              <a:buFontTx/>
              <a:buNone/>
              <a:defRPr lang="en-US" sz="3200" b="0" kern="1200" noProof="0" dirty="0">
                <a:solidFill>
                  <a:schemeClr val="tx1"/>
                </a:solidFill>
                <a:latin typeface="+mn-lt"/>
                <a:ea typeface="+mn-ea"/>
                <a:cs typeface="+mn-cs"/>
              </a:defRPr>
            </a:lvl1pPr>
          </a:lstStyle>
          <a:p>
            <a:r>
              <a:rPr lang="en-US" smtClean="0"/>
              <a:t>Click to edit Master subtitle style</a:t>
            </a:r>
            <a:endParaRPr lang="en-US" dirty="0"/>
          </a:p>
        </p:txBody>
      </p:sp>
      <p:sp>
        <p:nvSpPr>
          <p:cNvPr id="2" name="Title 1"/>
          <p:cNvSpPr>
            <a:spLocks noGrp="1"/>
          </p:cNvSpPr>
          <p:nvPr>
            <p:ph type="title"/>
          </p:nvPr>
        </p:nvSpPr>
        <p:spPr>
          <a:xfrm>
            <a:off x="6600093" y="1518179"/>
            <a:ext cx="1019907" cy="632224"/>
          </a:xfrm>
          <a:noFill/>
          <a:ln>
            <a:noFill/>
          </a:ln>
          <a:effectLst>
            <a:outerShdw blurRad="63500" dist="17907" dir="2700000" algn="tl" rotWithShape="0">
              <a:schemeClr val="tx1">
                <a:alpha val="75000"/>
              </a:schemeClr>
            </a:outerShdw>
          </a:effectLst>
        </p:spPr>
        <p:txBody>
          <a:bodyPr>
            <a:spAutoFit/>
          </a:bodyPr>
          <a:lstStyle>
            <a:lvl1pPr algn="l">
              <a:defRPr lang="en-US" sz="4800" kern="1200" dirty="0">
                <a:solidFill>
                  <a:srgbClr val="000000"/>
                </a:solidFill>
                <a:latin typeface="Arial Black" charset="0"/>
                <a:ea typeface="ＭＳ Ｐゴシック" charset="0"/>
                <a:cs typeface="Arial" charset="0"/>
              </a:defRPr>
            </a:lvl1pPr>
          </a:lstStyle>
          <a:p>
            <a:pPr lvl="0"/>
            <a:r>
              <a:rPr lang="en-US" smtClean="0"/>
              <a:t>Click to edit Master title style</a:t>
            </a:r>
            <a:endParaRPr lang="en-US" dirty="0"/>
          </a:p>
        </p:txBody>
      </p:sp>
      <p:sp>
        <p:nvSpPr>
          <p:cNvPr id="15" name="Text Placeholder 3"/>
          <p:cNvSpPr>
            <a:spLocks noGrp="1"/>
          </p:cNvSpPr>
          <p:nvPr>
            <p:ph type="body" sz="quarter" idx="10"/>
          </p:nvPr>
        </p:nvSpPr>
        <p:spPr>
          <a:xfrm>
            <a:off x="6183921" y="6085987"/>
            <a:ext cx="2637693" cy="447675"/>
          </a:xfrm>
        </p:spPr>
        <p:txBody>
          <a:bodyPr/>
          <a:lstStyle>
            <a:lvl1pPr marL="0" indent="0">
              <a:buFontTx/>
              <a:buNone/>
              <a:defRPr sz="2400"/>
            </a:lvl1pPr>
          </a:lstStyle>
          <a:p>
            <a:pPr lvl="0"/>
            <a:r>
              <a:rPr lang="en-US" smtClean="0"/>
              <a:t>Click to edit Master text styles</a:t>
            </a:r>
          </a:p>
        </p:txBody>
      </p:sp>
    </p:spTree>
    <p:extLst>
      <p:ext uri="{BB962C8B-B14F-4D97-AF65-F5344CB8AC3E}">
        <p14:creationId xmlns:p14="http://schemas.microsoft.com/office/powerpoint/2010/main" val="35469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s 1">
    <p:spTree>
      <p:nvGrpSpPr>
        <p:cNvPr id="1" name=""/>
        <p:cNvGrpSpPr/>
        <p:nvPr/>
      </p:nvGrpSpPr>
      <p:grpSpPr>
        <a:xfrm>
          <a:off x="0" y="0"/>
          <a:ext cx="0" cy="0"/>
          <a:chOff x="0" y="0"/>
          <a:chExt cx="0" cy="0"/>
        </a:xfrm>
      </p:grpSpPr>
      <p:sp>
        <p:nvSpPr>
          <p:cNvPr id="17" name="Rectangle 3"/>
          <p:cNvSpPr>
            <a:spLocks noGrp="1" noChangeArrowheads="1"/>
          </p:cNvSpPr>
          <p:nvPr>
            <p:ph idx="1"/>
          </p:nvPr>
        </p:nvSpPr>
        <p:spPr bwMode="auto">
          <a:xfrm>
            <a:off x="466344" y="1508760"/>
            <a:ext cx="8144256" cy="4739640"/>
          </a:xfrm>
          <a:prstGeom prst="rect">
            <a:avLst/>
          </a:prstGeom>
          <a:noFill/>
          <a:ln>
            <a:noFill/>
          </a:ln>
          <a:effectLst/>
          <a:extLst/>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smtClean="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Rectangle 2"/>
          <p:cNvSpPr>
            <a:spLocks noGrp="1" noChangeArrowheads="1"/>
          </p:cNvSpPr>
          <p:nvPr>
            <p:ph type="title"/>
          </p:nvPr>
        </p:nvSpPr>
        <p:spPr bwMode="auto">
          <a:xfrm>
            <a:off x="347472" y="347472"/>
            <a:ext cx="8447087" cy="1100328"/>
          </a:xfrm>
          <a:prstGeom prst="rect">
            <a:avLst/>
          </a:prstGeom>
          <a:noFill/>
          <a:ln>
            <a:noFill/>
          </a:ln>
          <a:effectLst/>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73861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61498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2">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 name="Rectangle 56"/>
          <p:cNvSpPr>
            <a:spLocks noChangeArrowheads="1"/>
          </p:cNvSpPr>
          <p:nvPr userDrawn="1"/>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BC785B-5846-C54F-B66F-56896E0D7423}" type="slidenum">
              <a:rPr lang="en-US" sz="1000" b="1">
                <a:solidFill>
                  <a:srgbClr val="4D4D4D"/>
                </a:solidFill>
              </a:rPr>
              <a:pPr algn="r"/>
              <a:t>‹#›</a:t>
            </a:fld>
            <a:endParaRPr lang="en-US" sz="1000" b="1">
              <a:solidFill>
                <a:srgbClr val="4D4D4D"/>
              </a:solidFill>
            </a:endParaRPr>
          </a:p>
        </p:txBody>
      </p:sp>
      <p:sp>
        <p:nvSpPr>
          <p:cNvPr id="6"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8" name="Title 7"/>
          <p:cNvSpPr>
            <a:spLocks noGrp="1"/>
          </p:cNvSpPr>
          <p:nvPr>
            <p:ph type="title"/>
          </p:nvPr>
        </p:nvSpPr>
        <p:spPr>
          <a:xfrm>
            <a:off x="342901" y="347663"/>
            <a:ext cx="8447087" cy="1100137"/>
          </a:xfrm>
        </p:spPr>
        <p:txBody>
          <a:bodyPr/>
          <a:lstStyle/>
          <a:p>
            <a:r>
              <a:rPr lang="en-US" smtClean="0"/>
              <a:t>Click to edit Master title style</a:t>
            </a:r>
            <a:endParaRPr lang="en-US" dirty="0"/>
          </a:p>
        </p:txBody>
      </p:sp>
      <p:sp>
        <p:nvSpPr>
          <p:cNvPr id="10" name="Text Placeholder 9"/>
          <p:cNvSpPr>
            <a:spLocks noGrp="1"/>
          </p:cNvSpPr>
          <p:nvPr>
            <p:ph type="body" sz="quarter" idx="10"/>
          </p:nvPr>
        </p:nvSpPr>
        <p:spPr>
          <a:xfrm>
            <a:off x="415925" y="1358900"/>
            <a:ext cx="83994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415925" y="3810000"/>
            <a:ext cx="8399463"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03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D6DB"/>
        </a:solidFill>
        <a:effectLst/>
      </p:bgPr>
    </p:bg>
    <p:spTree>
      <p:nvGrpSpPr>
        <p:cNvPr id="1" name=""/>
        <p:cNvGrpSpPr/>
        <p:nvPr/>
      </p:nvGrpSpPr>
      <p:grpSpPr>
        <a:xfrm>
          <a:off x="0" y="0"/>
          <a:ext cx="0" cy="0"/>
          <a:chOff x="0" y="0"/>
          <a:chExt cx="0" cy="0"/>
        </a:xfrm>
      </p:grpSpPr>
      <p:sp>
        <p:nvSpPr>
          <p:cNvPr id="17" name="Rectangle 16"/>
          <p:cNvSpPr>
            <a:spLocks noChangeAspect="1"/>
          </p:cNvSpPr>
          <p:nvPr/>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1027" name="Rectangle 2"/>
          <p:cNvSpPr>
            <a:spLocks noGrp="1" noChangeArrowheads="1"/>
          </p:cNvSpPr>
          <p:nvPr>
            <p:ph type="title"/>
          </p:nvPr>
        </p:nvSpPr>
        <p:spPr bwMode="auto">
          <a:xfrm>
            <a:off x="347663" y="347663"/>
            <a:ext cx="84470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66725" y="1508125"/>
            <a:ext cx="814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6"/>
          <p:cNvSpPr>
            <a:spLocks noChangeArrowheads="1"/>
          </p:cNvSpPr>
          <p:nvPr/>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768DDF3-3CC3-2343-A4A8-BF57E81E4D01}" type="slidenum">
              <a:rPr lang="en-US" sz="1000" b="1">
                <a:solidFill>
                  <a:srgbClr val="4D4D4D"/>
                </a:solidFill>
              </a:rPr>
              <a:pPr algn="r"/>
              <a:t>‹#›</a:t>
            </a:fld>
            <a:endParaRPr lang="en-US" sz="1000" b="1">
              <a:solidFill>
                <a:srgbClr val="4D4D4D"/>
              </a:solidFill>
            </a:endParaRPr>
          </a:p>
        </p:txBody>
      </p:sp>
      <p:sp>
        <p:nvSpPr>
          <p:cNvPr id="1030" name="Text Box 57"/>
          <p:cNvSpPr txBox="1">
            <a:spLocks noChangeArrowheads="1"/>
          </p:cNvSpPr>
          <p:nvPr/>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1031" name="Line 65"/>
          <p:cNvSpPr>
            <a:spLocks noChangeShapeType="1"/>
          </p:cNvSpPr>
          <p:nvPr/>
        </p:nvSpPr>
        <p:spPr bwMode="auto">
          <a:xfrm>
            <a:off x="347663" y="1489075"/>
            <a:ext cx="8458200" cy="0"/>
          </a:xfrm>
          <a:prstGeom prst="line">
            <a:avLst/>
          </a:prstGeom>
          <a:noFill/>
          <a:ln w="38100">
            <a:solidFill>
              <a:srgbClr val="6E4E82"/>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9" r:id="rId1"/>
    <p:sldLayoutId id="2147483877" r:id="rId2"/>
    <p:sldLayoutId id="2147483878" r:id="rId3"/>
    <p:sldLayoutId id="2147483880" r:id="rId4"/>
  </p:sldLayoutIdLst>
  <p:timing>
    <p:tnLst>
      <p:par>
        <p:cTn xmlns:p14="http://schemas.microsoft.com/office/powerpoint/2010/main" id="1" dur="indefinite" restart="never" nodeType="tmRoot"/>
      </p:par>
    </p:tnLst>
  </p:timing>
  <p:txStyles>
    <p:titleStyle>
      <a:lvl1pPr algn="ctr" rtl="0" eaLnBrk="1" fontAlgn="base" hangingPunct="1">
        <a:lnSpc>
          <a:spcPts val="3900"/>
        </a:lnSpc>
        <a:spcBef>
          <a:spcPct val="0"/>
        </a:spcBef>
        <a:spcAft>
          <a:spcPct val="0"/>
        </a:spcAft>
        <a:defRPr lang="en-US" sz="3200" b="1" dirty="0">
          <a:solidFill>
            <a:srgbClr val="000000"/>
          </a:solidFill>
          <a:latin typeface="+mj-lt"/>
          <a:ea typeface="+mj-ea"/>
          <a:cs typeface="Arial Black"/>
        </a:defRPr>
      </a:lvl1pPr>
      <a:lvl2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2pPr>
      <a:lvl3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3pPr>
      <a:lvl4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4pPr>
      <a:lvl5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5pPr>
      <a:lvl6pPr marL="457200" algn="l" rtl="0" eaLnBrk="1" fontAlgn="base" hangingPunct="1">
        <a:spcBef>
          <a:spcPct val="0"/>
        </a:spcBef>
        <a:spcAft>
          <a:spcPct val="0"/>
        </a:spcAft>
        <a:defRPr sz="4400">
          <a:solidFill>
            <a:schemeClr val="tx2"/>
          </a:solidFill>
          <a:latin typeface="Rockwell" charset="0"/>
          <a:ea typeface="ＭＳ Ｐゴシック" charset="0"/>
          <a:cs typeface="Arial" charset="0"/>
        </a:defRPr>
      </a:lvl6pPr>
      <a:lvl7pPr marL="914400" algn="l" rtl="0" eaLnBrk="1" fontAlgn="base" hangingPunct="1">
        <a:spcBef>
          <a:spcPct val="0"/>
        </a:spcBef>
        <a:spcAft>
          <a:spcPct val="0"/>
        </a:spcAft>
        <a:defRPr sz="4400">
          <a:solidFill>
            <a:schemeClr val="tx2"/>
          </a:solidFill>
          <a:latin typeface="Rockwell" charset="0"/>
          <a:ea typeface="ＭＳ Ｐゴシック" charset="0"/>
          <a:cs typeface="Arial" charset="0"/>
        </a:defRPr>
      </a:lvl7pPr>
      <a:lvl8pPr marL="1371600" algn="l" rtl="0" eaLnBrk="1" fontAlgn="base" hangingPunct="1">
        <a:spcBef>
          <a:spcPct val="0"/>
        </a:spcBef>
        <a:spcAft>
          <a:spcPct val="0"/>
        </a:spcAft>
        <a:defRPr sz="4400">
          <a:solidFill>
            <a:schemeClr val="tx2"/>
          </a:solidFill>
          <a:latin typeface="Rockwell" charset="0"/>
          <a:ea typeface="ＭＳ Ｐゴシック" charset="0"/>
          <a:cs typeface="Arial" charset="0"/>
        </a:defRPr>
      </a:lvl8pPr>
      <a:lvl9pPr marL="1828800" algn="l" rtl="0" eaLnBrk="1" fontAlgn="base" hangingPunct="1">
        <a:spcBef>
          <a:spcPct val="0"/>
        </a:spcBef>
        <a:spcAft>
          <a:spcPct val="0"/>
        </a:spcAft>
        <a:defRPr sz="4400">
          <a:solidFill>
            <a:schemeClr val="tx2"/>
          </a:solidFill>
          <a:latin typeface="Rockwell" charset="0"/>
          <a:ea typeface="ＭＳ Ｐゴシック" charset="0"/>
          <a:cs typeface="Arial" charset="0"/>
        </a:defRPr>
      </a:lvl9pPr>
    </p:titleStyle>
    <p:bodyStyle>
      <a:lvl1pPr marL="342900" indent="-342900" algn="l" rtl="0" eaLnBrk="1" fontAlgn="base" hangingPunct="1">
        <a:spcBef>
          <a:spcPts val="900"/>
        </a:spcBef>
        <a:spcAft>
          <a:spcPct val="0"/>
        </a:spcAft>
        <a:buClr>
          <a:srgbClr val="6E4E82"/>
        </a:buClr>
        <a:buSzPct val="120000"/>
        <a:buFont typeface="Wingdings" charset="0"/>
        <a:buChar char="§"/>
        <a:defRPr lang="en-US" sz="3200" dirty="0">
          <a:solidFill>
            <a:schemeClr val="tx1"/>
          </a:solidFill>
          <a:latin typeface="+mn-lt"/>
          <a:ea typeface="+mn-ea"/>
          <a:cs typeface="Times New Roman"/>
        </a:defRPr>
      </a:lvl1pPr>
      <a:lvl2pPr marL="693738" indent="-346075" algn="l" rtl="0" eaLnBrk="1" fontAlgn="base" hangingPunct="1">
        <a:spcBef>
          <a:spcPts val="600"/>
        </a:spcBef>
        <a:spcAft>
          <a:spcPct val="0"/>
        </a:spcAft>
        <a:buClr>
          <a:srgbClr val="6E4E82"/>
        </a:buClr>
        <a:buFont typeface="Arial" charset="0"/>
        <a:buChar char="•"/>
        <a:defRPr lang="en-US" sz="3000" dirty="0">
          <a:solidFill>
            <a:schemeClr val="tx1"/>
          </a:solidFill>
          <a:latin typeface="+mn-lt"/>
          <a:ea typeface="Arial" charset="0"/>
          <a:cs typeface="Times New Roman"/>
        </a:defRPr>
      </a:lvl2pPr>
      <a:lvl3pPr marL="1041400" indent="-346075" algn="l" rtl="0" eaLnBrk="1" fontAlgn="base" hangingPunct="1">
        <a:spcBef>
          <a:spcPts val="600"/>
        </a:spcBef>
        <a:spcAft>
          <a:spcPct val="0"/>
        </a:spcAft>
        <a:buClr>
          <a:srgbClr val="6E4E82"/>
        </a:buClr>
        <a:buFont typeface="Wingdings" charset="0"/>
        <a:buChar char="§"/>
        <a:defRPr lang="en-US" sz="2800" dirty="0">
          <a:solidFill>
            <a:schemeClr val="tx1"/>
          </a:solidFill>
          <a:latin typeface="+mn-lt"/>
          <a:ea typeface="Arial" charset="0"/>
          <a:cs typeface="Times New Roman"/>
        </a:defRPr>
      </a:lvl3pPr>
      <a:lvl4pPr marL="1389063" indent="-346075" algn="l" rtl="0" eaLnBrk="1" fontAlgn="base" hangingPunct="1">
        <a:spcBef>
          <a:spcPts val="600"/>
        </a:spcBef>
        <a:spcAft>
          <a:spcPct val="0"/>
        </a:spcAft>
        <a:buClr>
          <a:srgbClr val="6E4E82"/>
        </a:buClr>
        <a:buFont typeface="Arial" charset="0"/>
        <a:buChar char="•"/>
        <a:defRPr lang="en-US" sz="2600" dirty="0">
          <a:solidFill>
            <a:schemeClr val="tx1"/>
          </a:solidFill>
          <a:latin typeface="+mn-lt"/>
          <a:ea typeface="Arial" charset="0"/>
          <a:cs typeface="Times New Roman"/>
        </a:defRPr>
      </a:lvl4pPr>
      <a:lvl5pPr marL="1736725" indent="-346075" algn="l" rtl="0" eaLnBrk="1" fontAlgn="base" hangingPunct="1">
        <a:spcBef>
          <a:spcPts val="600"/>
        </a:spcBef>
        <a:spcAft>
          <a:spcPct val="0"/>
        </a:spcAft>
        <a:buClr>
          <a:srgbClr val="6E4E82"/>
        </a:buClr>
        <a:buFont typeface="Wingdings" charset="0"/>
        <a:buChar char="§"/>
        <a:defRPr lang="en-US" sz="2400" dirty="0">
          <a:solidFill>
            <a:schemeClr val="tx1"/>
          </a:solidFill>
          <a:latin typeface="+mn-lt"/>
          <a:ea typeface="Arial" charset="0"/>
          <a:cs typeface="Times New Roman"/>
        </a:defRPr>
      </a:lvl5pPr>
      <a:lvl6pPr marL="25146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DFD5E8EA-D01B-4593-8822-F2605F8EF309}"/>
              </a:ext>
            </a:extLst>
          </p:cNvPr>
          <p:cNvSpPr>
            <a:spLocks noGrp="1"/>
          </p:cNvSpPr>
          <p:nvPr>
            <p:ph type="subTitle" idx="1"/>
          </p:nvPr>
        </p:nvSpPr>
        <p:spPr>
          <a:xfrm>
            <a:off x="4476750" y="2495550"/>
            <a:ext cx="4333875" cy="1230313"/>
          </a:xfrm>
          <a:effectLst>
            <a:outerShdw blurRad="63500" dist="17961" dir="2700000" algn="ctr" rotWithShape="0">
              <a:schemeClr val="tx1">
                <a:alpha val="74997"/>
              </a:schemeClr>
            </a:outerShdw>
          </a:effectLst>
        </p:spPr>
        <p:txBody>
          <a:bodyPr/>
          <a:lstStyle/>
          <a:p>
            <a:pPr>
              <a:buClrTx/>
              <a:defRPr/>
            </a:pPr>
            <a:r>
              <a:rPr altLang="en-US" dirty="0"/>
              <a:t>Divorce, Remarriage, and Blended Families</a:t>
            </a:r>
          </a:p>
        </p:txBody>
      </p:sp>
      <p:sp>
        <p:nvSpPr>
          <p:cNvPr id="6" name="Title 5">
            <a:extLst>
              <a:ext uri="{FF2B5EF4-FFF2-40B4-BE49-F238E27FC236}">
                <a16:creationId xmlns="" xmlns:a16="http://schemas.microsoft.com/office/drawing/2014/main" id="{DC644EE8-B65D-487F-BC6F-7ED24D0135A4}"/>
              </a:ext>
            </a:extLst>
          </p:cNvPr>
          <p:cNvSpPr>
            <a:spLocks noGrp="1"/>
          </p:cNvSpPr>
          <p:nvPr>
            <p:ph type="title"/>
          </p:nvPr>
        </p:nvSpPr>
        <p:spPr>
          <a:xfrm>
            <a:off x="6600825" y="1517650"/>
            <a:ext cx="1019175" cy="633413"/>
          </a:xfrm>
        </p:spPr>
        <p:txBody>
          <a:bodyPr/>
          <a:lstStyle/>
          <a:p>
            <a:pPr>
              <a:defRPr/>
            </a:pPr>
            <a:r>
              <a:rPr altLang="en-US" dirty="0">
                <a:latin typeface="Arial Black" panose="020B0A04020102020204" pitchFamily="34" charset="0"/>
                <a:ea typeface="MS PGothic" panose="020B0600070205080204" pitchFamily="34" charset="-128"/>
                <a:cs typeface="Arial" panose="020B0604020202020204" pitchFamily="34" charset="0"/>
              </a:rPr>
              <a:t>10</a:t>
            </a:r>
          </a:p>
        </p:txBody>
      </p:sp>
      <p:sp>
        <p:nvSpPr>
          <p:cNvPr id="6148" name="Text Placeholder 6"/>
          <p:cNvSpPr>
            <a:spLocks noGrp="1" noChangeArrowheads="1"/>
          </p:cNvSpPr>
          <p:nvPr>
            <p:ph type="body" sz="quarter" idx="10"/>
          </p:nvPr>
        </p:nvSpPr>
        <p:spPr>
          <a:xfrm>
            <a:off x="4787900" y="6086475"/>
            <a:ext cx="4648200" cy="447675"/>
          </a:xfrm>
        </p:spPr>
        <p:txBody>
          <a:bodyPr/>
          <a:lstStyle/>
          <a:p>
            <a:r>
              <a:rPr lang="en-US" dirty="0">
                <a:latin typeface="Rockwell" charset="0"/>
                <a:ea typeface="ＭＳ Ｐゴシック" charset="0"/>
              </a:rPr>
              <a:t>Slides by Joanna Pepin</a:t>
            </a:r>
          </a:p>
        </p:txBody>
      </p:sp>
      <p:sp>
        <p:nvSpPr>
          <p:cNvPr id="6149" name="TextBox 1"/>
          <p:cNvSpPr txBox="1">
            <a:spLocks noChangeArrowheads="1"/>
          </p:cNvSpPr>
          <p:nvPr/>
        </p:nvSpPr>
        <p:spPr bwMode="auto">
          <a:xfrm>
            <a:off x="5443538" y="17653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Rockwell" charset="0"/>
                <a:ea typeface="MS PGothic" charset="0"/>
                <a:cs typeface="Times New Roman" charset="0"/>
              </a:defRPr>
            </a:lvl1pPr>
            <a:lvl2pPr marL="37931725" indent="-37474525">
              <a:defRPr sz="3000">
                <a:solidFill>
                  <a:schemeClr val="tx1"/>
                </a:solidFill>
                <a:latin typeface="Rockwell" charset="0"/>
                <a:ea typeface="Arial" charset="0"/>
                <a:cs typeface="Times New Roman" charset="0"/>
              </a:defRPr>
            </a:lvl2pPr>
            <a:lvl3pPr>
              <a:defRPr sz="2800">
                <a:solidFill>
                  <a:schemeClr val="tx1"/>
                </a:solidFill>
                <a:latin typeface="Rockwell" charset="0"/>
                <a:ea typeface="Arial" charset="0"/>
                <a:cs typeface="Times New Roman" charset="0"/>
              </a:defRPr>
            </a:lvl3pPr>
            <a:lvl4pPr>
              <a:defRPr sz="2600">
                <a:solidFill>
                  <a:schemeClr val="tx1"/>
                </a:solidFill>
                <a:latin typeface="Rockwell" charset="0"/>
                <a:ea typeface="Arial" charset="0"/>
                <a:cs typeface="Times New Roman" charset="0"/>
              </a:defRPr>
            </a:lvl4pPr>
            <a:lvl5pPr>
              <a:defRPr sz="2400">
                <a:solidFill>
                  <a:schemeClr val="tx1"/>
                </a:solidFill>
                <a:latin typeface="Rockwell" charset="0"/>
                <a:ea typeface="Arial" charset="0"/>
                <a:cs typeface="Times New Roman" charset="0"/>
              </a:defRPr>
            </a:lvl5pPr>
            <a:lvl6pPr marL="21939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6pPr>
            <a:lvl7pPr marL="26511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7pPr>
            <a:lvl8pPr marL="31083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8pPr>
            <a:lvl9pPr marL="35655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9pPr>
          </a:lstStyle>
          <a:p>
            <a:pPr eaLnBrk="1" hangingPunct="1"/>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Divorce Rates and Trends</a:t>
            </a:r>
          </a:p>
        </p:txBody>
      </p:sp>
      <p:pic>
        <p:nvPicPr>
          <p:cNvPr id="2" name="Picture 1" descr="FAMILY2_FIG10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600199"/>
            <a:ext cx="4902200" cy="47248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Refined Divorce Rate</a:t>
            </a:r>
          </a:p>
        </p:txBody>
      </p:sp>
      <p:sp>
        <p:nvSpPr>
          <p:cNvPr id="2662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a:buFont typeface="Wingdings" charset="0"/>
              <a:buChar char=""/>
            </a:pPr>
            <a:r>
              <a:rPr>
                <a:latin typeface="Rockwell" charset="0"/>
                <a:ea typeface="MS PGothic" charset="0"/>
                <a:cs typeface="Times New Roman" charset="0"/>
              </a:rPr>
              <a:t>Divorce Rates and Trends</a:t>
            </a:r>
          </a:p>
          <a:p>
            <a:pPr lvl="1"/>
            <a:r>
              <a:rPr>
                <a:latin typeface="Rockwell" charset="0"/>
                <a:cs typeface="Times New Roman" charset="0"/>
              </a:rPr>
              <a:t>Crude Divorce Rate</a:t>
            </a:r>
          </a:p>
          <a:p>
            <a:pPr lvl="1"/>
            <a:r>
              <a:rPr>
                <a:latin typeface="Rockwell" charset="0"/>
                <a:cs typeface="Times New Roman" charset="0"/>
              </a:rPr>
              <a:t>Refined Divorce Rate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Divorce-Marriage Ratio</a:t>
            </a:r>
          </a:p>
        </p:txBody>
      </p:sp>
      <p:sp>
        <p:nvSpPr>
          <p:cNvPr id="2867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Children's Sake</a:t>
            </a:r>
          </a:p>
          <a:p>
            <a:pPr>
              <a:buFont typeface="Wingdings" charset="0"/>
              <a:buChar char=""/>
            </a:pPr>
            <a:r>
              <a:rPr>
                <a:latin typeface="Rockwell" charset="0"/>
                <a:ea typeface="MS PGothic" charset="0"/>
                <a:cs typeface="Times New Roman" charset="0"/>
              </a:rPr>
              <a:t>Church and State</a:t>
            </a:r>
          </a:p>
          <a:p>
            <a:pPr>
              <a:buFont typeface="Wingdings" charset="0"/>
              <a:buChar char=""/>
            </a:pPr>
            <a:r>
              <a:rPr>
                <a:latin typeface="Rockwell" charset="0"/>
                <a:ea typeface="MS PGothic" charset="0"/>
                <a:cs typeface="Times New Roman" charset="0"/>
              </a:rPr>
              <a:t>Divorce Rates and Trends</a:t>
            </a:r>
          </a:p>
          <a:p>
            <a:pPr lvl="1"/>
            <a:r>
              <a:rPr>
                <a:latin typeface="Rockwell" charset="0"/>
                <a:cs typeface="Times New Roman" charset="0"/>
              </a:rPr>
              <a:t>Crude Divorce Rate</a:t>
            </a:r>
          </a:p>
          <a:p>
            <a:pPr lvl="1"/>
            <a:r>
              <a:rPr>
                <a:latin typeface="Rockwell" charset="0"/>
                <a:cs typeface="Times New Roman" charset="0"/>
              </a:rPr>
              <a:t>Refined Divorce Rate</a:t>
            </a:r>
          </a:p>
          <a:p>
            <a:pPr lvl="1"/>
            <a:r>
              <a:rPr>
                <a:latin typeface="Rockwell" charset="0"/>
                <a:cs typeface="Times New Roman" charset="0"/>
              </a:rPr>
              <a:t>Divorce-Marriage Ratio</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Divorce Revolution</a:t>
            </a:r>
          </a:p>
        </p:txBody>
      </p:sp>
      <p:sp>
        <p:nvSpPr>
          <p:cNvPr id="3072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a:buFont typeface="Wingdings" charset="0"/>
              <a:buChar char=""/>
            </a:pPr>
            <a:r>
              <a:rPr>
                <a:latin typeface="Rockwell" charset="0"/>
                <a:ea typeface="MS PGothic" charset="0"/>
                <a:cs typeface="Times New Roman" charset="0"/>
              </a:rPr>
              <a:t>Divorce Rates and Trends</a:t>
            </a:r>
          </a:p>
          <a:p>
            <a:pPr lvl="1"/>
            <a:r>
              <a:rPr>
                <a:latin typeface="Rockwell" charset="0"/>
                <a:cs typeface="Times New Roman" charset="0"/>
              </a:rPr>
              <a:t>The Divorce Revolution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Story behind the Numbers: Differences in Divorce Rates #1</a:t>
            </a:r>
          </a:p>
        </p:txBody>
      </p:sp>
      <p:pic>
        <p:nvPicPr>
          <p:cNvPr id="2" name="Picture 1" descr="CH10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600200"/>
            <a:ext cx="3467570" cy="482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The Story behind the Numbers: </a:t>
            </a:r>
            <a:br>
              <a:rPr dirty="0">
                <a:latin typeface="Rockwell" charset="0"/>
                <a:ea typeface="MS PGothic" charset="0"/>
                <a:cs typeface="Arial Black" charset="0"/>
              </a:rPr>
            </a:br>
            <a:r>
              <a:rPr dirty="0">
                <a:latin typeface="Rockwell" charset="0"/>
                <a:ea typeface="MS PGothic" charset="0"/>
                <a:cs typeface="Arial Black" charset="0"/>
              </a:rPr>
              <a:t>Question 1</a:t>
            </a:r>
          </a:p>
        </p:txBody>
      </p:sp>
      <p:sp>
        <p:nvSpPr>
          <p:cNvPr id="3481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In 2015, there were 1.1 million divorces. What percentage of people with only a high school degree got divorced?</a:t>
            </a:r>
          </a:p>
          <a:p>
            <a:pPr lvl="1">
              <a:buFont typeface="Times New Roman" charset="0"/>
              <a:buAutoNum type="alphaLcParenR"/>
            </a:pPr>
            <a:r>
              <a:rPr>
                <a:latin typeface="Rockwell" charset="0"/>
                <a:cs typeface="Times New Roman" charset="0"/>
              </a:rPr>
              <a:t> 1.4 percent</a:t>
            </a:r>
          </a:p>
          <a:p>
            <a:pPr lvl="1">
              <a:buFont typeface="Times New Roman" charset="0"/>
              <a:buAutoNum type="alphaLcParenR"/>
            </a:pPr>
            <a:r>
              <a:rPr>
                <a:latin typeface="Rockwell" charset="0"/>
                <a:cs typeface="Times New Roman" charset="0"/>
              </a:rPr>
              <a:t> 1.7 percent</a:t>
            </a:r>
          </a:p>
          <a:p>
            <a:pPr lvl="1">
              <a:buFont typeface="Times New Roman" charset="0"/>
              <a:buAutoNum type="alphaLcParenR"/>
            </a:pPr>
            <a:r>
              <a:rPr>
                <a:latin typeface="Rockwell" charset="0"/>
                <a:cs typeface="Times New Roman" charset="0"/>
              </a:rPr>
              <a:t> 1.8 percent</a:t>
            </a:r>
          </a:p>
          <a:p>
            <a:pPr lvl="1">
              <a:buFont typeface="Times New Roman" charset="0"/>
              <a:buAutoNum type="alphaLcParenR"/>
            </a:pPr>
            <a:r>
              <a:rPr>
                <a:latin typeface="Rockwell" charset="0"/>
                <a:cs typeface="Times New Roman" charset="0"/>
              </a:rPr>
              <a:t> 2.4 percent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Story behind the Numbers: Differences in Divorce Rates #2</a:t>
            </a:r>
          </a:p>
        </p:txBody>
      </p:sp>
      <p:pic>
        <p:nvPicPr>
          <p:cNvPr id="2" name="Picture 1" descr="CH10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73500" cy="49274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The Story behind the Numbers: </a:t>
            </a:r>
            <a:br>
              <a:rPr dirty="0">
                <a:latin typeface="Rockwell" charset="0"/>
                <a:ea typeface="MS PGothic" charset="0"/>
                <a:cs typeface="Arial Black" charset="0"/>
              </a:rPr>
            </a:br>
            <a:r>
              <a:rPr dirty="0">
                <a:latin typeface="Rockwell" charset="0"/>
                <a:ea typeface="MS PGothic" charset="0"/>
                <a:cs typeface="Arial Black" charset="0"/>
              </a:rPr>
              <a:t>Question 2</a:t>
            </a:r>
          </a:p>
        </p:txBody>
      </p:sp>
      <p:sp>
        <p:nvSpPr>
          <p:cNvPr id="38915"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2. In 2015, there were 1.1 million divorces. What percentage of American Indian couples divorced in 2015?</a:t>
            </a:r>
          </a:p>
          <a:p>
            <a:pPr lvl="1">
              <a:buFont typeface="Times New Roman" charset="0"/>
              <a:buAutoNum type="alphaLcParenR"/>
            </a:pPr>
            <a:r>
              <a:rPr>
                <a:latin typeface="Rockwell" charset="0"/>
                <a:cs typeface="Times New Roman" charset="0"/>
              </a:rPr>
              <a:t> 1.66 percent</a:t>
            </a:r>
          </a:p>
          <a:p>
            <a:pPr lvl="1">
              <a:buFont typeface="Times New Roman" charset="0"/>
              <a:buAutoNum type="alphaLcParenR"/>
            </a:pPr>
            <a:r>
              <a:rPr>
                <a:latin typeface="Rockwell" charset="0"/>
                <a:cs typeface="Times New Roman" charset="0"/>
              </a:rPr>
              <a:t> 1.65 percent</a:t>
            </a:r>
          </a:p>
          <a:p>
            <a:pPr lvl="1">
              <a:buFont typeface="Times New Roman" charset="0"/>
              <a:buAutoNum type="alphaLcParenR"/>
            </a:pPr>
            <a:r>
              <a:rPr>
                <a:latin typeface="Rockwell" charset="0"/>
                <a:cs typeface="Times New Roman" charset="0"/>
              </a:rPr>
              <a:t> 2.03 percent</a:t>
            </a:r>
          </a:p>
          <a:p>
            <a:pPr lvl="1">
              <a:buFont typeface="Times New Roman" charset="0"/>
              <a:buAutoNum type="alphaLcParenR"/>
            </a:pPr>
            <a:r>
              <a:rPr>
                <a:latin typeface="Rockwell" charset="0"/>
                <a:cs typeface="Times New Roman" charset="0"/>
              </a:rPr>
              <a:t> 2.89 percent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Story behind the Numbers: Differences in Divorce Rates #3</a:t>
            </a:r>
          </a:p>
        </p:txBody>
      </p:sp>
      <p:pic>
        <p:nvPicPr>
          <p:cNvPr id="2" name="Picture 1" descr="CH10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676400"/>
            <a:ext cx="372765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The Story behind the Numbers: </a:t>
            </a:r>
            <a:br>
              <a:rPr dirty="0">
                <a:latin typeface="Rockwell" charset="0"/>
                <a:ea typeface="MS PGothic" charset="0"/>
                <a:cs typeface="Arial Black" charset="0"/>
              </a:rPr>
            </a:br>
            <a:r>
              <a:rPr dirty="0">
                <a:latin typeface="Rockwell" charset="0"/>
                <a:ea typeface="MS PGothic" charset="0"/>
                <a:cs typeface="Arial Black" charset="0"/>
              </a:rPr>
              <a:t>Question 3</a:t>
            </a:r>
          </a:p>
        </p:txBody>
      </p:sp>
      <p:sp>
        <p:nvSpPr>
          <p:cNvPr id="4301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3. In 2015, there were 1.1 million divorces. What is the divorce percentage in 2015 of individuals who had only been married one time?</a:t>
            </a:r>
          </a:p>
          <a:p>
            <a:pPr lvl="1">
              <a:buFont typeface="Times New Roman" charset="0"/>
              <a:buAutoNum type="alphaLcParenR"/>
            </a:pPr>
            <a:r>
              <a:rPr>
                <a:latin typeface="Rockwell" charset="0"/>
                <a:cs typeface="Times New Roman" charset="0"/>
              </a:rPr>
              <a:t> 1.43 percent</a:t>
            </a:r>
          </a:p>
          <a:p>
            <a:pPr lvl="1">
              <a:buFont typeface="Times New Roman" charset="0"/>
              <a:buAutoNum type="alphaLcParenR"/>
            </a:pPr>
            <a:r>
              <a:rPr>
                <a:latin typeface="Rockwell" charset="0"/>
                <a:cs typeface="Times New Roman" charset="0"/>
              </a:rPr>
              <a:t> 2.69 percent</a:t>
            </a:r>
          </a:p>
          <a:p>
            <a:pPr lvl="1">
              <a:buFont typeface="Times New Roman" charset="0"/>
              <a:buAutoNum type="alphaLcParenR"/>
            </a:pPr>
            <a:r>
              <a:rPr>
                <a:latin typeface="Rockwell" charset="0"/>
                <a:cs typeface="Times New Roman" charset="0"/>
              </a:rPr>
              <a:t> 3.30 percent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Divorce, Remarriage, and Blended Families</a:t>
            </a:r>
          </a:p>
        </p:txBody>
      </p:sp>
      <p:pic>
        <p:nvPicPr>
          <p:cNvPr id="8195" name="Picture 2" descr="A photograph shows a man and woman sitting in chairs with a wall lined with file cabinets behind them. The woman has her hands folded in her lap, and they both have blank express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1870075"/>
            <a:ext cx="71310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Story Behind the Numbers: Differences in Divorce Rates #4</a:t>
            </a:r>
          </a:p>
        </p:txBody>
      </p:sp>
      <p:pic>
        <p:nvPicPr>
          <p:cNvPr id="2" name="Picture 1" descr="CH10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00200"/>
            <a:ext cx="3727308" cy="4775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The Story behind the Numbers: </a:t>
            </a:r>
            <a:br>
              <a:rPr dirty="0">
                <a:latin typeface="Rockwell" charset="0"/>
                <a:ea typeface="MS PGothic" charset="0"/>
                <a:cs typeface="Arial Black" charset="0"/>
              </a:rPr>
            </a:br>
            <a:r>
              <a:rPr dirty="0">
                <a:latin typeface="Rockwell" charset="0"/>
                <a:ea typeface="MS PGothic" charset="0"/>
                <a:cs typeface="Arial Black" charset="0"/>
              </a:rPr>
              <a:t>Question 4</a:t>
            </a:r>
          </a:p>
        </p:txBody>
      </p:sp>
      <p:sp>
        <p:nvSpPr>
          <p:cNvPr id="4710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4. In 2015, there were 1.1 million divorces. What is the divorce percentage for couples who had been married for four years or less in 2015?</a:t>
            </a:r>
          </a:p>
          <a:p>
            <a:pPr lvl="1">
              <a:buFont typeface="Times New Roman" charset="0"/>
              <a:buAutoNum type="alphaLcParenR"/>
            </a:pPr>
            <a:r>
              <a:rPr>
                <a:latin typeface="Rockwell" charset="0"/>
                <a:cs typeface="Times New Roman" charset="0"/>
              </a:rPr>
              <a:t> 0.22 percent</a:t>
            </a:r>
          </a:p>
          <a:p>
            <a:pPr lvl="1">
              <a:buFont typeface="Times New Roman" charset="0"/>
              <a:buAutoNum type="alphaLcParenR"/>
            </a:pPr>
            <a:r>
              <a:rPr>
                <a:latin typeface="Rockwell" charset="0"/>
                <a:cs typeface="Times New Roman" charset="0"/>
              </a:rPr>
              <a:t> 1.37 percent</a:t>
            </a:r>
          </a:p>
          <a:p>
            <a:pPr lvl="1">
              <a:buFont typeface="Times New Roman" charset="0"/>
              <a:buAutoNum type="alphaLcParenR"/>
            </a:pPr>
            <a:r>
              <a:rPr>
                <a:latin typeface="Rockwell" charset="0"/>
                <a:cs typeface="Times New Roman" charset="0"/>
              </a:rPr>
              <a:t> 2.23 percent</a:t>
            </a:r>
          </a:p>
          <a:p>
            <a:pPr lvl="1">
              <a:buFont typeface="Times New Roman" charset="0"/>
              <a:buAutoNum type="alphaLcParenR"/>
            </a:pPr>
            <a:r>
              <a:rPr>
                <a:latin typeface="Rockwell" charset="0"/>
                <a:cs typeface="Times New Roman" charset="0"/>
              </a:rPr>
              <a:t> 2.46 percent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Causes of Divorce: Matching Process</a:t>
            </a:r>
          </a:p>
        </p:txBody>
      </p:sp>
      <p:sp>
        <p:nvSpPr>
          <p:cNvPr id="49155"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The Matching Process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noChangeArrowheads="1"/>
          </p:cNvSpPr>
          <p:nvPr>
            <p:ph type="title"/>
          </p:nvPr>
        </p:nvSpPr>
        <p:spPr/>
        <p:txBody>
          <a:bodyPr/>
          <a:lstStyle/>
          <a:p>
            <a:pPr>
              <a:lnSpc>
                <a:spcPts val="3875"/>
              </a:lnSpc>
            </a:pPr>
            <a:r>
              <a:rPr sz="3000" dirty="0">
                <a:latin typeface="Rockwell" charset="0"/>
                <a:ea typeface="MS PGothic" charset="0"/>
                <a:cs typeface="Arial Black" charset="0"/>
              </a:rPr>
              <a:t>Causes of Divorce: Percentage of Divorce within the first 10 years of marriage</a:t>
            </a:r>
          </a:p>
        </p:txBody>
      </p:sp>
      <p:pic>
        <p:nvPicPr>
          <p:cNvPr id="2" name="Picture 1" descr="FAMILY2_FIG10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676400"/>
            <a:ext cx="4191000" cy="4617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Causes of Divorce</a:t>
            </a:r>
          </a:p>
        </p:txBody>
      </p:sp>
      <p:sp>
        <p:nvSpPr>
          <p:cNvPr id="5325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The Matching Process</a:t>
            </a:r>
          </a:p>
          <a:p>
            <a:pPr>
              <a:buFont typeface="Wingdings" charset="0"/>
              <a:buChar char=""/>
            </a:pPr>
            <a:r>
              <a:rPr>
                <a:latin typeface="Rockwell" charset="0"/>
                <a:ea typeface="MS PGothic" charset="0"/>
                <a:cs typeface="Times New Roman" charset="0"/>
              </a:rPr>
              <a:t>Relationship Dynamics</a:t>
            </a:r>
          </a:p>
          <a:p>
            <a:pPr lvl="1"/>
            <a:r>
              <a:rPr>
                <a:latin typeface="Rockwell" charset="0"/>
                <a:cs typeface="Times New Roman" charset="0"/>
              </a:rPr>
              <a:t>Couples are more likely to divorce when</a:t>
            </a:r>
          </a:p>
          <a:p>
            <a:pPr lvl="4">
              <a:buFont typeface="Wingdings" charset="0"/>
              <a:buChar char=""/>
            </a:pPr>
            <a:r>
              <a:rPr>
                <a:latin typeface="Rockwell" charset="0"/>
                <a:cs typeface="Times New Roman" charset="0"/>
              </a:rPr>
              <a:t>they describe themselves as unhappy in their marriages.</a:t>
            </a:r>
          </a:p>
          <a:p>
            <a:pPr lvl="4">
              <a:buFont typeface="Wingdings" charset="0"/>
              <a:buChar char=""/>
            </a:pPr>
            <a:r>
              <a:rPr>
                <a:latin typeface="Rockwell" charset="0"/>
                <a:cs typeface="Times New Roman" charset="0"/>
              </a:rPr>
              <a:t>they spend less time alone with each other.</a:t>
            </a:r>
          </a:p>
          <a:p>
            <a:pPr lvl="4">
              <a:buFont typeface="Wingdings" charset="0"/>
              <a:buChar char=""/>
            </a:pPr>
            <a:r>
              <a:rPr>
                <a:latin typeface="Rockwell" charset="0"/>
                <a:cs typeface="Times New Roman" charset="0"/>
              </a:rPr>
              <a:t>they disagree frequently about household tasks, money, time together, sex, and in-laws.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Causes of Divorce: Heated Arguments</a:t>
            </a:r>
          </a:p>
        </p:txBody>
      </p:sp>
      <p:sp>
        <p:nvSpPr>
          <p:cNvPr id="55299"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The Matching Process</a:t>
            </a:r>
          </a:p>
          <a:p>
            <a:pPr>
              <a:buFont typeface="Wingdings" charset="0"/>
              <a:buChar char=""/>
            </a:pPr>
            <a:r>
              <a:rPr dirty="0">
                <a:latin typeface="Rockwell" charset="0"/>
                <a:ea typeface="MS PGothic" charset="0"/>
                <a:cs typeface="Times New Roman" charset="0"/>
              </a:rPr>
              <a:t>Relationship Dynamics</a:t>
            </a:r>
          </a:p>
          <a:p>
            <a:pPr lvl="1"/>
            <a:r>
              <a:rPr dirty="0">
                <a:latin typeface="Rockwell" charset="0"/>
                <a:cs typeface="Times New Roman" charset="0"/>
              </a:rPr>
              <a:t>Couples are more likely to divorce when</a:t>
            </a:r>
          </a:p>
          <a:p>
            <a:pPr lvl="4">
              <a:buFont typeface="Wingdings" charset="0"/>
              <a:buChar char=""/>
            </a:pPr>
            <a:r>
              <a:rPr dirty="0">
                <a:latin typeface="Rockwell" charset="0"/>
                <a:cs typeface="Times New Roman" charset="0"/>
              </a:rPr>
              <a:t>they spend less time alone with each other.</a:t>
            </a:r>
          </a:p>
          <a:p>
            <a:pPr lvl="4">
              <a:buFont typeface="Wingdings" charset="0"/>
              <a:buChar char=""/>
            </a:pPr>
            <a:r>
              <a:rPr dirty="0">
                <a:latin typeface="Rockwell" charset="0"/>
                <a:cs typeface="Times New Roman" charset="0"/>
              </a:rPr>
              <a:t>they disagree frequently about household tasks, money, time together, sex and in-laws.</a:t>
            </a:r>
          </a:p>
          <a:p>
            <a:pPr lvl="4">
              <a:buFont typeface="Wingdings" charset="0"/>
              <a:buChar char=""/>
            </a:pPr>
            <a:r>
              <a:rPr dirty="0">
                <a:latin typeface="Rockwell" charset="0"/>
                <a:cs typeface="Times New Roman" charset="0"/>
              </a:rPr>
              <a:t>they have heated arguments, shout at, or hit each other.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Causes of Divorce: Employment and Independence</a:t>
            </a:r>
          </a:p>
        </p:txBody>
      </p:sp>
      <p:sp>
        <p:nvSpPr>
          <p:cNvPr id="5734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The Matching Process</a:t>
            </a:r>
          </a:p>
          <a:p>
            <a:pPr>
              <a:buFont typeface="Wingdings" charset="0"/>
              <a:buChar char=""/>
            </a:pPr>
            <a:r>
              <a:rPr>
                <a:latin typeface="Rockwell" charset="0"/>
                <a:ea typeface="MS PGothic" charset="0"/>
                <a:cs typeface="Times New Roman" charset="0"/>
              </a:rPr>
              <a:t>Relationship Dynamics</a:t>
            </a:r>
          </a:p>
          <a:p>
            <a:pPr>
              <a:buFont typeface="Wingdings" charset="0"/>
              <a:buChar char=""/>
            </a:pPr>
            <a:r>
              <a:rPr>
                <a:latin typeface="Rockwell" charset="0"/>
                <a:ea typeface="MS PGothic" charset="0"/>
                <a:cs typeface="Times New Roman" charset="0"/>
              </a:rPr>
              <a:t>Employment and Independence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Causes of Divorce: Independence Effect</a:t>
            </a:r>
          </a:p>
        </p:txBody>
      </p:sp>
      <p:sp>
        <p:nvSpPr>
          <p:cNvPr id="5939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The Matching Process</a:t>
            </a:r>
          </a:p>
          <a:p>
            <a:pPr>
              <a:buFont typeface="Wingdings" charset="0"/>
              <a:buChar char=""/>
            </a:pPr>
            <a:r>
              <a:rPr>
                <a:latin typeface="Rockwell" charset="0"/>
                <a:ea typeface="MS PGothic" charset="0"/>
                <a:cs typeface="Times New Roman" charset="0"/>
              </a:rPr>
              <a:t>Relationship Dynamics</a:t>
            </a:r>
          </a:p>
          <a:p>
            <a:pPr>
              <a:buFont typeface="Wingdings" charset="0"/>
              <a:buChar char=""/>
            </a:pPr>
            <a:r>
              <a:rPr>
                <a:latin typeface="Rockwell" charset="0"/>
                <a:ea typeface="MS PGothic" charset="0"/>
                <a:cs typeface="Times New Roman" charset="0"/>
              </a:rPr>
              <a:t>Employment and Independence</a:t>
            </a:r>
          </a:p>
          <a:p>
            <a:pPr lvl="1"/>
            <a:r>
              <a:rPr>
                <a:latin typeface="Rockwell" charset="0"/>
                <a:cs typeface="Times New Roman" charset="0"/>
              </a:rPr>
              <a:t>Independence Effect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Causes of Divorce: Income Effect</a:t>
            </a:r>
          </a:p>
        </p:txBody>
      </p:sp>
      <p:sp>
        <p:nvSpPr>
          <p:cNvPr id="6144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The Matching Process</a:t>
            </a:r>
          </a:p>
          <a:p>
            <a:pPr>
              <a:buFont typeface="Wingdings" charset="0"/>
              <a:buChar char=""/>
            </a:pPr>
            <a:r>
              <a:rPr>
                <a:latin typeface="Rockwell" charset="0"/>
                <a:ea typeface="MS PGothic" charset="0"/>
                <a:cs typeface="Times New Roman" charset="0"/>
              </a:rPr>
              <a:t>Relationship Dynamics</a:t>
            </a:r>
          </a:p>
          <a:p>
            <a:pPr>
              <a:buFont typeface="Wingdings" charset="0"/>
              <a:buChar char=""/>
            </a:pPr>
            <a:r>
              <a:rPr>
                <a:latin typeface="Rockwell" charset="0"/>
                <a:ea typeface="MS PGothic" charset="0"/>
                <a:cs typeface="Times New Roman" charset="0"/>
              </a:rPr>
              <a:t>Employment and Independence</a:t>
            </a:r>
          </a:p>
          <a:p>
            <a:pPr lvl="1"/>
            <a:r>
              <a:rPr>
                <a:latin typeface="Rockwell" charset="0"/>
                <a:cs typeface="Times New Roman" charset="0"/>
              </a:rPr>
              <a:t>Income Effect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Causes of Divorce: Marital Happiness by Family Income</a:t>
            </a:r>
          </a:p>
        </p:txBody>
      </p:sp>
      <p:pic>
        <p:nvPicPr>
          <p:cNvPr id="2" name="Picture 1" descr="FAMILY2_FIG10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300" y="1752600"/>
            <a:ext cx="4069080" cy="45323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For the Children</a:t>
            </a:r>
          </a:p>
        </p:txBody>
      </p:sp>
      <p:sp>
        <p:nvSpPr>
          <p:cNvPr id="1024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endParaRPr>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Consequences of Divorce</a:t>
            </a:r>
          </a:p>
        </p:txBody>
      </p:sp>
      <p:sp>
        <p:nvSpPr>
          <p:cNvPr id="65539"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Adults</a:t>
            </a:r>
            <a:r>
              <a:rPr lang="ja-JP" altLang="en-US" dirty="0">
                <a:latin typeface="Rockwell" charset="0"/>
                <a:ea typeface="MS PGothic" charset="0"/>
                <a:cs typeface="Times New Roman" charset="0"/>
              </a:rPr>
              <a:t>’</a:t>
            </a:r>
            <a:r>
              <a:rPr altLang="ja-JP" dirty="0">
                <a:latin typeface="Rockwell" charset="0"/>
                <a:ea typeface="MS PGothic" charset="0"/>
                <a:cs typeface="Times New Roman" charset="0"/>
              </a:rPr>
              <a:t> Happiness</a:t>
            </a:r>
            <a:endParaRPr dirty="0">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noChangeArrowheads="1"/>
          </p:cNvSpPr>
          <p:nvPr>
            <p:ph type="title"/>
          </p:nvPr>
        </p:nvSpPr>
        <p:spPr/>
        <p:txBody>
          <a:bodyPr/>
          <a:lstStyle/>
          <a:p>
            <a:pPr>
              <a:lnSpc>
                <a:spcPts val="3875"/>
              </a:lnSpc>
            </a:pPr>
            <a:r>
              <a:rPr sz="2800" dirty="0">
                <a:latin typeface="Rockwell" charset="0"/>
                <a:ea typeface="MS PGothic" charset="0"/>
                <a:cs typeface="Arial Black" charset="0"/>
              </a:rPr>
              <a:t>Consequences of Divorce: Mental Stress Levels in the Years Surrounding Divorce or Separation</a:t>
            </a:r>
          </a:p>
        </p:txBody>
      </p:sp>
      <p:pic>
        <p:nvPicPr>
          <p:cNvPr id="67587" name="Picture 2" descr="A double line graph shows the mental stress levels in the years surrounding divorce or separation with staying married as a comparison.&#10;&#10;Data from the graph are summarized below. All numbers are approximate.&#10;• Note: Stress level is on a scale of 0 to 36.&#10;  o Staying married&#10;    - Horizontal line at stress level of 11 at all stages&#10;  o Divorcing or separating&#10;    - 2 years before: stress level of 13&#10;    - 1 year before: stress level of about 14.2&#10;    - Year of divorce or separation: stress level of 15&#10;    - 1 year after: stress level of about 12.2&#10;    - 2 years after: stress level of 12&#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49438"/>
            <a:ext cx="44116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Consequences of Divorce: Economic Status</a:t>
            </a:r>
          </a:p>
        </p:txBody>
      </p:sp>
      <p:sp>
        <p:nvSpPr>
          <p:cNvPr id="6963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Adults</a:t>
            </a:r>
            <a:r>
              <a:rPr lang="ja-JP" altLang="en-US">
                <a:latin typeface="Rockwell" charset="0"/>
                <a:ea typeface="MS PGothic" charset="0"/>
                <a:cs typeface="Times New Roman" charset="0"/>
              </a:rPr>
              <a:t>’</a:t>
            </a:r>
            <a:r>
              <a:rPr altLang="ja-JP">
                <a:latin typeface="Rockwell" charset="0"/>
                <a:ea typeface="MS PGothic" charset="0"/>
                <a:cs typeface="Times New Roman" charset="0"/>
              </a:rPr>
              <a:t> Happiness</a:t>
            </a:r>
          </a:p>
          <a:p>
            <a:pPr>
              <a:buFont typeface="Wingdings" charset="0"/>
              <a:buChar char=""/>
            </a:pPr>
            <a:r>
              <a:rPr>
                <a:latin typeface="Rockwell" charset="0"/>
                <a:ea typeface="MS PGothic" charset="0"/>
                <a:cs typeface="Times New Roman" charset="0"/>
              </a:rPr>
              <a:t>Economic Status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Consequences of Divorce: Breaking Up a Household</a:t>
            </a:r>
          </a:p>
        </p:txBody>
      </p:sp>
      <p:pic>
        <p:nvPicPr>
          <p:cNvPr id="2" name="Picture 1" descr="FAMILY2_FIG10_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304" y="1600200"/>
            <a:ext cx="2696992"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Consequences of Divorce: Poverty and Divorce</a:t>
            </a:r>
          </a:p>
        </p:txBody>
      </p:sp>
      <p:pic>
        <p:nvPicPr>
          <p:cNvPr id="2" name="Picture 1" descr="FAMILY2_FIG10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7582304" cy="447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Consequences of Divorce: Children</a:t>
            </a:r>
            <a:r>
              <a:rPr lang="ja-JP" altLang="en-US" dirty="0">
                <a:latin typeface="Rockwell" charset="0"/>
                <a:ea typeface="MS PGothic" charset="0"/>
                <a:cs typeface="Arial Black" charset="0"/>
              </a:rPr>
              <a:t>’</a:t>
            </a:r>
            <a:r>
              <a:rPr altLang="ja-JP" dirty="0">
                <a:latin typeface="Rockwell" charset="0"/>
                <a:ea typeface="MS PGothic" charset="0"/>
                <a:cs typeface="Arial Black" charset="0"/>
              </a:rPr>
              <a:t>s Well-Being</a:t>
            </a:r>
            <a:endParaRPr dirty="0">
              <a:latin typeface="Rockwell" charset="0"/>
              <a:ea typeface="MS PGothic" charset="0"/>
              <a:cs typeface="Arial Black" charset="0"/>
            </a:endParaRPr>
          </a:p>
        </p:txBody>
      </p:sp>
      <p:sp>
        <p:nvSpPr>
          <p:cNvPr id="7577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Adults</a:t>
            </a:r>
            <a:r>
              <a:rPr lang="ja-JP" altLang="en-US">
                <a:latin typeface="Rockwell" charset="0"/>
                <a:ea typeface="MS PGothic" charset="0"/>
                <a:cs typeface="Times New Roman" charset="0"/>
              </a:rPr>
              <a:t>’</a:t>
            </a:r>
            <a:r>
              <a:rPr altLang="ja-JP">
                <a:latin typeface="Rockwell" charset="0"/>
                <a:ea typeface="MS PGothic" charset="0"/>
                <a:cs typeface="Times New Roman" charset="0"/>
              </a:rPr>
              <a:t> Happiness</a:t>
            </a:r>
          </a:p>
          <a:p>
            <a:pPr>
              <a:buFont typeface="Wingdings" charset="0"/>
              <a:buChar char=""/>
            </a:pPr>
            <a:r>
              <a:rPr>
                <a:latin typeface="Rockwell" charset="0"/>
                <a:ea typeface="MS PGothic" charset="0"/>
                <a:cs typeface="Times New Roman" charset="0"/>
              </a:rPr>
              <a:t>Economic Status</a:t>
            </a:r>
          </a:p>
          <a:p>
            <a:pPr>
              <a:buFont typeface="Wingdings" charset="0"/>
              <a:buChar char=""/>
            </a:pPr>
            <a:r>
              <a:rPr>
                <a:latin typeface="Rockwell" charset="0"/>
                <a:ea typeface="MS PGothic" charset="0"/>
                <a:cs typeface="Times New Roman" charset="0"/>
              </a:rPr>
              <a:t>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Well-Being</a:t>
            </a:r>
            <a:endParaRPr>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Consequences of Divorce: Moves and Hardship</a:t>
            </a:r>
          </a:p>
        </p:txBody>
      </p:sp>
      <p:sp>
        <p:nvSpPr>
          <p:cNvPr id="7782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Adults</a:t>
            </a:r>
            <a:r>
              <a:rPr lang="ja-JP" altLang="en-US">
                <a:latin typeface="Rockwell" charset="0"/>
                <a:ea typeface="MS PGothic" charset="0"/>
                <a:cs typeface="Times New Roman" charset="0"/>
              </a:rPr>
              <a:t>’</a:t>
            </a:r>
            <a:r>
              <a:rPr altLang="ja-JP">
                <a:latin typeface="Rockwell" charset="0"/>
                <a:ea typeface="MS PGothic" charset="0"/>
                <a:cs typeface="Times New Roman" charset="0"/>
              </a:rPr>
              <a:t> Happiness</a:t>
            </a:r>
          </a:p>
          <a:p>
            <a:pPr>
              <a:buFont typeface="Wingdings" charset="0"/>
              <a:buChar char=""/>
            </a:pPr>
            <a:r>
              <a:rPr>
                <a:latin typeface="Rockwell" charset="0"/>
                <a:ea typeface="MS PGothic" charset="0"/>
                <a:cs typeface="Times New Roman" charset="0"/>
              </a:rPr>
              <a:t>Economic Status</a:t>
            </a:r>
          </a:p>
          <a:p>
            <a:pPr>
              <a:buFont typeface="Wingdings" charset="0"/>
              <a:buChar char=""/>
            </a:pPr>
            <a:r>
              <a:rPr>
                <a:latin typeface="Rockwell" charset="0"/>
                <a:ea typeface="MS PGothic" charset="0"/>
                <a:cs typeface="Times New Roman" charset="0"/>
              </a:rPr>
              <a:t>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Well-Being</a:t>
            </a:r>
          </a:p>
          <a:p>
            <a:pPr lvl="1"/>
            <a:r>
              <a:rPr>
                <a:latin typeface="Rockwell" charset="0"/>
                <a:cs typeface="Times New Roman" charset="0"/>
              </a:rPr>
              <a:t>Divorce Stressors for Children:</a:t>
            </a:r>
          </a:p>
          <a:p>
            <a:pPr lvl="4">
              <a:buFont typeface="Wingdings" charset="0"/>
              <a:buChar char=""/>
            </a:pPr>
            <a:r>
              <a:rPr>
                <a:latin typeface="Rockwell" charset="0"/>
                <a:cs typeface="Times New Roman" charset="0"/>
              </a:rPr>
              <a:t>Less parental time and energy</a:t>
            </a:r>
          </a:p>
          <a:p>
            <a:pPr lvl="4">
              <a:buFont typeface="Wingdings" charset="0"/>
              <a:buChar char=""/>
            </a:pPr>
            <a:r>
              <a:rPr>
                <a:latin typeface="Rockwell" charset="0"/>
                <a:cs typeface="Times New Roman" charset="0"/>
              </a:rPr>
              <a:t>Losing contact with one parent for periods of time</a:t>
            </a:r>
          </a:p>
          <a:p>
            <a:pPr lvl="4">
              <a:buFont typeface="Wingdings" charset="0"/>
              <a:buChar char=""/>
            </a:pPr>
            <a:r>
              <a:rPr>
                <a:latin typeface="Rockwell" charset="0"/>
                <a:cs typeface="Times New Roman" charset="0"/>
              </a:rPr>
              <a:t>Witnessing or being part of conflicts</a:t>
            </a:r>
          </a:p>
          <a:p>
            <a:pPr lvl="4">
              <a:buFont typeface="Wingdings" charset="0"/>
              <a:buChar char=""/>
            </a:pPr>
            <a:r>
              <a:rPr>
                <a:latin typeface="Rockwell" charset="0"/>
                <a:cs typeface="Times New Roman" charset="0"/>
              </a:rPr>
              <a:t>Residential moves, job and school transitions, and economic hardship</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Consequences of Divorce: Attentive Parenting</a:t>
            </a:r>
          </a:p>
        </p:txBody>
      </p:sp>
      <p:sp>
        <p:nvSpPr>
          <p:cNvPr id="7987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Adults</a:t>
            </a:r>
            <a:r>
              <a:rPr lang="ja-JP" altLang="en-US">
                <a:latin typeface="Rockwell" charset="0"/>
                <a:ea typeface="MS PGothic" charset="0"/>
                <a:cs typeface="Times New Roman" charset="0"/>
              </a:rPr>
              <a:t>’</a:t>
            </a:r>
            <a:r>
              <a:rPr altLang="ja-JP">
                <a:latin typeface="Rockwell" charset="0"/>
                <a:ea typeface="MS PGothic" charset="0"/>
                <a:cs typeface="Times New Roman" charset="0"/>
              </a:rPr>
              <a:t> Happiness</a:t>
            </a:r>
          </a:p>
          <a:p>
            <a:pPr>
              <a:buFont typeface="Wingdings" charset="0"/>
              <a:buChar char=""/>
            </a:pPr>
            <a:r>
              <a:rPr>
                <a:latin typeface="Rockwell" charset="0"/>
                <a:ea typeface="MS PGothic" charset="0"/>
                <a:cs typeface="Times New Roman" charset="0"/>
              </a:rPr>
              <a:t>Economic Status</a:t>
            </a:r>
          </a:p>
          <a:p>
            <a:pPr>
              <a:buFont typeface="Wingdings" charset="0"/>
              <a:buChar char=""/>
            </a:pPr>
            <a:r>
              <a:rPr>
                <a:latin typeface="Rockwell" charset="0"/>
                <a:ea typeface="MS PGothic" charset="0"/>
                <a:cs typeface="Times New Roman" charset="0"/>
              </a:rPr>
              <a:t>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Well-Being</a:t>
            </a:r>
          </a:p>
          <a:p>
            <a:pPr lvl="1"/>
            <a:r>
              <a:rPr>
                <a:latin typeface="Rockwell" charset="0"/>
                <a:cs typeface="Times New Roman" charset="0"/>
              </a:rPr>
              <a:t>Protective Factors for Children</a:t>
            </a:r>
          </a:p>
          <a:p>
            <a:pPr lvl="4">
              <a:buFont typeface="Wingdings" charset="0"/>
              <a:buChar char=""/>
            </a:pPr>
            <a:r>
              <a:rPr sz="2000">
                <a:latin typeface="Rockwell" charset="0"/>
                <a:cs typeface="Times New Roman" charset="0"/>
              </a:rPr>
              <a:t>Coping skills, interpersonal skills, and self-confidence</a:t>
            </a:r>
          </a:p>
          <a:p>
            <a:pPr lvl="4">
              <a:buFont typeface="Wingdings" charset="0"/>
              <a:buChar char=""/>
            </a:pPr>
            <a:r>
              <a:rPr sz="2000">
                <a:latin typeface="Rockwell" charset="0"/>
                <a:cs typeface="Times New Roman" charset="0"/>
              </a:rPr>
              <a:t>Economic, educational, or other resources that help families buffer children</a:t>
            </a:r>
          </a:p>
          <a:p>
            <a:pPr lvl="4">
              <a:buFont typeface="Wingdings" charset="0"/>
              <a:buChar char=""/>
            </a:pPr>
            <a:r>
              <a:rPr sz="2000">
                <a:latin typeface="Rockwell" charset="0"/>
                <a:cs typeface="Times New Roman" charset="0"/>
              </a:rPr>
              <a:t>Attentive parenting, diminished conflict, and continued involvement of both parents after the divorce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Consequences of Divorce: New Roles and Identities</a:t>
            </a:r>
          </a:p>
        </p:txBody>
      </p:sp>
      <p:sp>
        <p:nvSpPr>
          <p:cNvPr id="8192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Adults</a:t>
            </a:r>
            <a:r>
              <a:rPr lang="ja-JP" altLang="en-US">
                <a:latin typeface="Rockwell" charset="0"/>
                <a:ea typeface="MS PGothic" charset="0"/>
                <a:cs typeface="Times New Roman" charset="0"/>
              </a:rPr>
              <a:t>’</a:t>
            </a:r>
            <a:r>
              <a:rPr altLang="ja-JP">
                <a:latin typeface="Rockwell" charset="0"/>
                <a:ea typeface="MS PGothic" charset="0"/>
                <a:cs typeface="Times New Roman" charset="0"/>
              </a:rPr>
              <a:t> Happiness</a:t>
            </a:r>
          </a:p>
          <a:p>
            <a:pPr>
              <a:buFont typeface="Wingdings" charset="0"/>
              <a:buChar char=""/>
            </a:pPr>
            <a:r>
              <a:rPr>
                <a:latin typeface="Rockwell" charset="0"/>
                <a:ea typeface="MS PGothic" charset="0"/>
                <a:cs typeface="Times New Roman" charset="0"/>
              </a:rPr>
              <a:t>Economic Status</a:t>
            </a:r>
          </a:p>
          <a:p>
            <a:pPr>
              <a:buFont typeface="Wingdings" charset="0"/>
              <a:buChar char=""/>
            </a:pPr>
            <a:r>
              <a:rPr>
                <a:latin typeface="Rockwell" charset="0"/>
                <a:ea typeface="MS PGothic" charset="0"/>
                <a:cs typeface="Times New Roman" charset="0"/>
              </a:rPr>
              <a:t>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Well-Being</a:t>
            </a:r>
          </a:p>
          <a:p>
            <a:pPr lvl="1"/>
            <a:r>
              <a:rPr>
                <a:latin typeface="Rockwell" charset="0"/>
                <a:cs typeface="Times New Roman" charset="0"/>
              </a:rPr>
              <a:t>Common Outcomes for Children</a:t>
            </a:r>
          </a:p>
          <a:p>
            <a:pPr lvl="4">
              <a:buFont typeface="Wingdings" charset="0"/>
              <a:buChar char=""/>
            </a:pPr>
            <a:r>
              <a:rPr>
                <a:latin typeface="Rockwell" charset="0"/>
                <a:cs typeface="Times New Roman" charset="0"/>
              </a:rPr>
              <a:t>Short-term emotional or behavioral reactions or school problems</a:t>
            </a:r>
          </a:p>
          <a:p>
            <a:pPr lvl="4">
              <a:buFont typeface="Wingdings" charset="0"/>
              <a:buChar char=""/>
            </a:pPr>
            <a:r>
              <a:rPr>
                <a:latin typeface="Rockwell" charset="0"/>
                <a:cs typeface="Times New Roman" charset="0"/>
              </a:rPr>
              <a:t>Permanent emotional changes</a:t>
            </a:r>
          </a:p>
          <a:p>
            <a:pPr lvl="4">
              <a:buFont typeface="Wingdings" charset="0"/>
              <a:buChar char=""/>
            </a:pPr>
            <a:r>
              <a:rPr>
                <a:latin typeface="Rockwell" charset="0"/>
                <a:cs typeface="Times New Roman" charset="0"/>
              </a:rPr>
              <a:t>New roles and identities in the family or social environment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Remarriage and Blended Families</a:t>
            </a:r>
          </a:p>
        </p:txBody>
      </p:sp>
      <p:sp>
        <p:nvSpPr>
          <p:cNvPr id="8397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Defining Ambiguity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Arial Black" charset="0"/>
              </a:rPr>
              <a:t>Divorce, Remarriage, and Blended Families: Marital Dissolution Definition</a:t>
            </a:r>
          </a:p>
        </p:txBody>
      </p:sp>
      <p:sp>
        <p:nvSpPr>
          <p:cNvPr id="12291"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For the Children</a:t>
            </a:r>
            <a:r>
              <a:rPr lang="ja-JP" altLang="en-US" dirty="0">
                <a:latin typeface="Rockwell" charset="0"/>
                <a:ea typeface="MS PGothic" charset="0"/>
                <a:cs typeface="Times New Roman" charset="0"/>
              </a:rPr>
              <a:t>’</a:t>
            </a:r>
            <a:r>
              <a:rPr altLang="ja-JP" dirty="0">
                <a:latin typeface="Rockwell" charset="0"/>
                <a:ea typeface="MS PGothic" charset="0"/>
                <a:cs typeface="Times New Roman" charset="0"/>
              </a:rPr>
              <a:t>s Sake</a:t>
            </a:r>
          </a:p>
          <a:p>
            <a:pPr>
              <a:buFont typeface="Wingdings" charset="0"/>
              <a:buChar char=""/>
            </a:pPr>
            <a:r>
              <a:rPr dirty="0">
                <a:latin typeface="Rockwell" charset="0"/>
                <a:ea typeface="MS PGothic" charset="0"/>
                <a:cs typeface="Times New Roman" charset="0"/>
              </a:rPr>
              <a:t>Church and State</a:t>
            </a:r>
          </a:p>
          <a:p>
            <a:pPr lvl="1"/>
            <a:r>
              <a:rPr dirty="0">
                <a:latin typeface="Rockwell" charset="0"/>
                <a:cs typeface="Times New Roman" charset="0"/>
              </a:rPr>
              <a:t>Marital Dissolution: The end of a marriage through permanent separation or divorce</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Remarriage and Blended Families: Stepparent</a:t>
            </a:r>
          </a:p>
        </p:txBody>
      </p:sp>
      <p:sp>
        <p:nvSpPr>
          <p:cNvPr id="8601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Defining Ambiguity</a:t>
            </a:r>
          </a:p>
          <a:p>
            <a:pPr lvl="1"/>
            <a:r>
              <a:rPr>
                <a:latin typeface="Rockwell" charset="0"/>
                <a:cs typeface="Times New Roman" charset="0"/>
              </a:rPr>
              <a:t>Stepparent: The spouse or committed partner of one</a:t>
            </a:r>
            <a:r>
              <a:rPr lang="ja-JP" altLang="en-US">
                <a:latin typeface="Rockwell" charset="0"/>
                <a:cs typeface="Times New Roman" charset="0"/>
              </a:rPr>
              <a:t>’</a:t>
            </a:r>
            <a:r>
              <a:rPr altLang="ja-JP">
                <a:latin typeface="Rockwell" charset="0"/>
                <a:cs typeface="Times New Roman" charset="0"/>
              </a:rPr>
              <a:t>s biological or adoptive parent</a:t>
            </a:r>
          </a:p>
          <a:p>
            <a:pPr lvl="1"/>
            <a:r>
              <a:rPr>
                <a:latin typeface="Rockwell" charset="0"/>
                <a:cs typeface="Times New Roman" charset="0"/>
              </a:rPr>
              <a:t>Stepchild: The child of one</a:t>
            </a:r>
            <a:r>
              <a:rPr altLang="ja-JP">
                <a:latin typeface="Rockwell" charset="0"/>
                <a:cs typeface="Times New Roman" charset="0"/>
              </a:rPr>
              <a:t>’s spouse or committed partner</a:t>
            </a:r>
            <a:endParaRPr>
              <a:latin typeface="Rockwell" charset="0"/>
              <a:cs typeface="Times New Roman" charset="0"/>
            </a:endParaRPr>
          </a:p>
          <a:p>
            <a:pPr lvl="4">
              <a:buFont typeface="Wingdings" charset="0"/>
              <a:buChar char=""/>
            </a:pPr>
            <a:endParaRPr>
              <a:latin typeface="Rockwell"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Remarriage and Blended Families: Stepsibling Definition</a:t>
            </a:r>
          </a:p>
        </p:txBody>
      </p:sp>
      <p:sp>
        <p:nvSpPr>
          <p:cNvPr id="8806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Defining Ambiguity</a:t>
            </a:r>
          </a:p>
          <a:p>
            <a:pPr lvl="1"/>
            <a:r>
              <a:rPr>
                <a:latin typeface="Rockwell" charset="0"/>
                <a:cs typeface="Times New Roman" charset="0"/>
              </a:rPr>
              <a:t>Stepsibling (Stepbrother or Stepsister): The child (son or daughter) of one</a:t>
            </a:r>
            <a:r>
              <a:rPr lang="ja-JP" altLang="en-US">
                <a:latin typeface="Rockwell" charset="0"/>
                <a:cs typeface="Times New Roman" charset="0"/>
              </a:rPr>
              <a:t>’</a:t>
            </a:r>
            <a:r>
              <a:rPr altLang="ja-JP">
                <a:latin typeface="Rockwell" charset="0"/>
                <a:cs typeface="Times New Roman" charset="0"/>
              </a:rPr>
              <a:t>s stepparent</a:t>
            </a:r>
          </a:p>
          <a:p>
            <a:pPr lvl="1"/>
            <a:r>
              <a:rPr>
                <a:latin typeface="Rockwell" charset="0"/>
                <a:cs typeface="Times New Roman" charset="0"/>
              </a:rPr>
              <a:t>Half-Sibling (Half-Brother or Half-Sister): The biological child of one</a:t>
            </a:r>
            <a:r>
              <a:rPr altLang="ja-JP">
                <a:latin typeface="Rockwell" charset="0"/>
                <a:cs typeface="Times New Roman" charset="0"/>
              </a:rPr>
              <a:t>’s parent and another person</a:t>
            </a:r>
            <a:endParaRPr>
              <a:latin typeface="Rockwell" charset="0"/>
              <a:cs typeface="Times New Roman" charset="0"/>
            </a:endParaRPr>
          </a:p>
          <a:p>
            <a:pPr lvl="4">
              <a:buFont typeface="Wingdings" charset="0"/>
              <a:buChar char=""/>
            </a:pPr>
            <a:endParaRPr>
              <a:latin typeface="Rockwell"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Remarriage and Blended Families: Blended Family Definition</a:t>
            </a:r>
          </a:p>
        </p:txBody>
      </p:sp>
      <p:sp>
        <p:nvSpPr>
          <p:cNvPr id="9011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Defining Ambiguity</a:t>
            </a:r>
          </a:p>
          <a:p>
            <a:pPr lvl="1"/>
            <a:r>
              <a:rPr>
                <a:latin typeface="Rockwell" charset="0"/>
                <a:cs typeface="Times New Roman" charset="0"/>
              </a:rPr>
              <a:t>Blended Family: Any family that includes stepparents, stepsiblings, or half-siblings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Remarriage and Blended Families: Boundary Ambiguity Definition</a:t>
            </a:r>
          </a:p>
        </p:txBody>
      </p:sp>
      <p:sp>
        <p:nvSpPr>
          <p:cNvPr id="9216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Defining Ambiguity</a:t>
            </a:r>
          </a:p>
          <a:p>
            <a:pPr lvl="1"/>
            <a:r>
              <a:rPr>
                <a:latin typeface="Rockwell" charset="0"/>
                <a:cs typeface="Times New Roman" charset="0"/>
              </a:rPr>
              <a:t>Boundary Ambiguity: The situation in which family members do not know or do not agree on who is in the family and what role each person plays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Arial Black" charset="0"/>
              </a:rPr>
              <a:t>Remarriage and Blended Families: Who Remarries?</a:t>
            </a:r>
          </a:p>
        </p:txBody>
      </p:sp>
      <p:sp>
        <p:nvSpPr>
          <p:cNvPr id="94211"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Defining Ambiguity</a:t>
            </a:r>
          </a:p>
          <a:p>
            <a:pPr>
              <a:buFont typeface="Wingdings" charset="0"/>
              <a:buChar char=""/>
            </a:pPr>
            <a:r>
              <a:rPr dirty="0">
                <a:latin typeface="Rockwell" charset="0"/>
                <a:ea typeface="MS PGothic" charset="0"/>
                <a:cs typeface="Times New Roman" charset="0"/>
              </a:rPr>
              <a:t>Who Remarries?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Remarriage and Blended Families: Number of Times Married</a:t>
            </a:r>
          </a:p>
        </p:txBody>
      </p:sp>
      <p:pic>
        <p:nvPicPr>
          <p:cNvPr id="2" name="Picture 1" descr="FAMILY2_FIG10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963" y="1828800"/>
            <a:ext cx="3588537" cy="4381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Remarriage and Blended Families: Percent Getting Remarried</a:t>
            </a:r>
          </a:p>
        </p:txBody>
      </p:sp>
      <p:pic>
        <p:nvPicPr>
          <p:cNvPr id="2" name="Picture 1" descr="FAMILY2_FIG10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600200"/>
            <a:ext cx="4245986" cy="4787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Remarriage and Blended Families: Challenges</a:t>
            </a:r>
          </a:p>
        </p:txBody>
      </p:sp>
      <p:sp>
        <p:nvSpPr>
          <p:cNvPr id="10035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Defining Ambiguity</a:t>
            </a:r>
          </a:p>
          <a:p>
            <a:pPr>
              <a:buFont typeface="Wingdings" charset="0"/>
              <a:buChar char=""/>
            </a:pPr>
            <a:r>
              <a:rPr>
                <a:latin typeface="Rockwell" charset="0"/>
                <a:ea typeface="MS PGothic" charset="0"/>
                <a:cs typeface="Times New Roman" charset="0"/>
              </a:rPr>
              <a:t>Who Remarries?</a:t>
            </a:r>
          </a:p>
          <a:p>
            <a:pPr>
              <a:buFont typeface="Wingdings" charset="0"/>
              <a:buChar char=""/>
            </a:pPr>
            <a:r>
              <a:rPr>
                <a:latin typeface="Rockwell" charset="0"/>
                <a:ea typeface="MS PGothic" charset="0"/>
                <a:cs typeface="Times New Roman" charset="0"/>
              </a:rPr>
              <a:t>Challenges for Blended Families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Remarriage and Blended Families: Children Living in Blended Families</a:t>
            </a:r>
          </a:p>
        </p:txBody>
      </p:sp>
      <p:pic>
        <p:nvPicPr>
          <p:cNvPr id="2" name="Picture 1" descr="FAMILY2_FIG10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52600"/>
            <a:ext cx="3817620" cy="44423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noChangeArrowheads="1"/>
          </p:cNvSpPr>
          <p:nvPr>
            <p:ph idx="1"/>
          </p:nvPr>
        </p:nvSpPr>
        <p:spPr>
          <a:xfrm>
            <a:off x="466725" y="1508125"/>
            <a:ext cx="8143875" cy="4740275"/>
          </a:xfrm>
        </p:spPr>
        <p:txBody>
          <a:bodyPr/>
          <a:lstStyle/>
          <a:p>
            <a:r>
              <a:rPr>
                <a:latin typeface="Rockwell" charset="0"/>
                <a:ea typeface="MS PGothic" charset="0"/>
                <a:cs typeface="Times New Roman" charset="0"/>
              </a:rPr>
              <a:t>Gray divorce revolution: Over the two decades leading up to 2010, the divorce rate of people older than 50 years doubled</a:t>
            </a:r>
          </a:p>
        </p:txBody>
      </p:sp>
      <p:sp>
        <p:nvSpPr>
          <p:cNvPr id="104451" name="Title 1"/>
          <p:cNvSpPr>
            <a:spLocks noGrp="1" noChangeArrowheads="1"/>
          </p:cNvSpPr>
          <p:nvPr>
            <p:ph type="title"/>
          </p:nvPr>
        </p:nvSpPr>
        <p:spPr>
          <a:xfrm>
            <a:off x="347663" y="347663"/>
            <a:ext cx="8447087" cy="1100137"/>
          </a:xfrm>
        </p:spPr>
        <p:txBody>
          <a:bodyPr/>
          <a:lstStyle/>
          <a:p>
            <a:r>
              <a:rPr dirty="0">
                <a:latin typeface="Rockwell" charset="0"/>
                <a:ea typeface="MS PGothic" charset="0"/>
                <a:cs typeface="Arial Black" charset="0"/>
              </a:rPr>
              <a:t>Gray Divorce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Separation</a:t>
            </a:r>
          </a:p>
        </p:txBody>
      </p:sp>
      <p:sp>
        <p:nvSpPr>
          <p:cNvPr id="1433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lvl="1"/>
            <a:r>
              <a:rPr>
                <a:latin typeface="Rockwell" charset="0"/>
                <a:cs typeface="Times New Roman" charset="0"/>
              </a:rPr>
              <a:t>Separation: The formal or informal separation of married spouses into different households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1.1</a:t>
            </a:r>
          </a:p>
        </p:txBody>
      </p:sp>
      <p:sp>
        <p:nvSpPr>
          <p:cNvPr id="10649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Is divorce acceptable for couples with children?</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1.2</a:t>
            </a:r>
          </a:p>
        </p:txBody>
      </p:sp>
      <p:sp>
        <p:nvSpPr>
          <p:cNvPr id="10854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2. Is divorce acceptable for couples without children?</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1.3</a:t>
            </a:r>
          </a:p>
        </p:txBody>
      </p:sp>
      <p:sp>
        <p:nvSpPr>
          <p:cNvPr id="110595"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3. Is divorce acceptable when there is unhappiness in the marriage?</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1.4</a:t>
            </a:r>
          </a:p>
        </p:txBody>
      </p:sp>
      <p:sp>
        <p:nvSpPr>
          <p:cNvPr id="11264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4. Is divorce acceptable when love fades and couples grow apart?</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1.5</a:t>
            </a:r>
          </a:p>
        </p:txBody>
      </p:sp>
      <p:sp>
        <p:nvSpPr>
          <p:cNvPr id="11469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5. Is divorce acceptable when a couple</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friends do not get along and their social lives are incompatible?</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1.6</a:t>
            </a:r>
          </a:p>
        </p:txBody>
      </p:sp>
      <p:sp>
        <p:nvSpPr>
          <p:cNvPr id="11673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6. Is divorce acceptable when a couple has a poor sex life?</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1.7</a:t>
            </a:r>
          </a:p>
        </p:txBody>
      </p:sp>
      <p:sp>
        <p:nvSpPr>
          <p:cNvPr id="11878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7. Is divorce acceptable when one spouse is disrespectful to or unable to get along with extended family?</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1.8</a:t>
            </a:r>
          </a:p>
        </p:txBody>
      </p:sp>
      <p:sp>
        <p:nvSpPr>
          <p:cNvPr id="120835"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8. Is divorce acceptable when one spouse is not carrying his or her own weight in the marriage?</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When Is Enough Enough? 1.9</a:t>
            </a:r>
          </a:p>
        </p:txBody>
      </p:sp>
      <p:sp>
        <p:nvSpPr>
          <p:cNvPr id="12288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9. Is divorce acceptable when there are irresolvable religious differences?</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noChangeArrowheads="1"/>
          </p:cNvSpPr>
          <p:nvPr>
            <p:ph type="title"/>
          </p:nvPr>
        </p:nvSpPr>
        <p:spPr>
          <a:xfrm>
            <a:off x="228600" y="347663"/>
            <a:ext cx="8686800" cy="1100137"/>
          </a:xfrm>
        </p:spPr>
        <p:txBody>
          <a:bodyPr/>
          <a:lstStyle/>
          <a:p>
            <a:pPr>
              <a:lnSpc>
                <a:spcPts val="3875"/>
              </a:lnSpc>
            </a:pPr>
            <a:r>
              <a:rPr dirty="0">
                <a:latin typeface="Rockwell" charset="0"/>
                <a:ea typeface="MS PGothic" charset="0"/>
                <a:cs typeface="Arial Black" charset="0"/>
              </a:rPr>
              <a:t>Workshop: When Is Enough Enough? 1.10</a:t>
            </a:r>
          </a:p>
        </p:txBody>
      </p:sp>
      <p:sp>
        <p:nvSpPr>
          <p:cNvPr id="12493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10. Is divorce acceptable when the career situation is impossible to solve for both spouses?</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Divorce</a:t>
            </a:r>
          </a:p>
        </p:txBody>
      </p:sp>
      <p:sp>
        <p:nvSpPr>
          <p:cNvPr id="1638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lvl="1"/>
            <a:r>
              <a:rPr>
                <a:latin typeface="Rockwell" charset="0"/>
                <a:cs typeface="Times New Roman" charset="0"/>
              </a:rPr>
              <a:t>Divorce: The legal dissolution of marriage according to the laws of the state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a:xfrm>
            <a:off x="152400" y="347663"/>
            <a:ext cx="8839200" cy="1100137"/>
          </a:xfrm>
        </p:spPr>
        <p:txBody>
          <a:bodyPr/>
          <a:lstStyle/>
          <a:p>
            <a:pPr>
              <a:lnSpc>
                <a:spcPts val="3875"/>
              </a:lnSpc>
            </a:pPr>
            <a:r>
              <a:rPr dirty="0">
                <a:latin typeface="Rockwell" charset="0"/>
                <a:ea typeface="MS PGothic" charset="0"/>
                <a:cs typeface="Arial Black" charset="0"/>
              </a:rPr>
              <a:t>Workshop: When Is Enough Enough? 1.11</a:t>
            </a:r>
          </a:p>
        </p:txBody>
      </p:sp>
      <p:sp>
        <p:nvSpPr>
          <p:cNvPr id="12697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11. Is divorce acceptable when there is one instance of infidelity?</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noChangeArrowheads="1"/>
          </p:cNvSpPr>
          <p:nvPr>
            <p:ph type="title"/>
          </p:nvPr>
        </p:nvSpPr>
        <p:spPr>
          <a:xfrm>
            <a:off x="228600" y="347663"/>
            <a:ext cx="8686800" cy="1100137"/>
          </a:xfrm>
        </p:spPr>
        <p:txBody>
          <a:bodyPr/>
          <a:lstStyle/>
          <a:p>
            <a:pPr>
              <a:lnSpc>
                <a:spcPts val="3875"/>
              </a:lnSpc>
            </a:pPr>
            <a:r>
              <a:rPr dirty="0">
                <a:latin typeface="Rockwell" charset="0"/>
                <a:ea typeface="MS PGothic" charset="0"/>
                <a:cs typeface="Arial Black" charset="0"/>
              </a:rPr>
              <a:t>Workshop: When Is Enough Enough? 1.12</a:t>
            </a:r>
          </a:p>
        </p:txBody>
      </p:sp>
      <p:sp>
        <p:nvSpPr>
          <p:cNvPr id="12902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12. Is divorce acceptable when there is repeated infidelity or a long-running affair?</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noChangeArrowheads="1"/>
          </p:cNvSpPr>
          <p:nvPr>
            <p:ph type="title"/>
          </p:nvPr>
        </p:nvSpPr>
        <p:spPr>
          <a:xfrm>
            <a:off x="228600" y="347663"/>
            <a:ext cx="8686800" cy="1100137"/>
          </a:xfrm>
        </p:spPr>
        <p:txBody>
          <a:bodyPr/>
          <a:lstStyle/>
          <a:p>
            <a:pPr>
              <a:lnSpc>
                <a:spcPts val="3875"/>
              </a:lnSpc>
            </a:pPr>
            <a:r>
              <a:rPr dirty="0">
                <a:latin typeface="Rockwell" charset="0"/>
                <a:ea typeface="MS PGothic" charset="0"/>
                <a:cs typeface="Arial Black" charset="0"/>
              </a:rPr>
              <a:t>Workshop: When Is Enough Enough? 1.13</a:t>
            </a:r>
          </a:p>
        </p:txBody>
      </p:sp>
      <p:sp>
        <p:nvSpPr>
          <p:cNvPr id="131075"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13. Is divorce acceptable when there is child neglect or when one spouse is not caring for a child properly?</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noChangeArrowheads="1"/>
          </p:cNvSpPr>
          <p:nvPr>
            <p:ph type="title"/>
          </p:nvPr>
        </p:nvSpPr>
        <p:spPr>
          <a:xfrm>
            <a:off x="228600" y="347663"/>
            <a:ext cx="8686800" cy="1100137"/>
          </a:xfrm>
        </p:spPr>
        <p:txBody>
          <a:bodyPr/>
          <a:lstStyle/>
          <a:p>
            <a:pPr>
              <a:lnSpc>
                <a:spcPts val="3875"/>
              </a:lnSpc>
            </a:pPr>
            <a:r>
              <a:rPr dirty="0">
                <a:latin typeface="Rockwell" charset="0"/>
                <a:ea typeface="MS PGothic" charset="0"/>
                <a:cs typeface="Arial Black" charset="0"/>
              </a:rPr>
              <a:t>Workshop: When Is Enough Enough? 1.14</a:t>
            </a:r>
          </a:p>
        </p:txBody>
      </p:sp>
      <p:sp>
        <p:nvSpPr>
          <p:cNvPr id="13312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14. Is divorce acceptable when there abuse or violence within the family?</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noChangeArrowheads="1"/>
          </p:cNvSpPr>
          <p:nvPr>
            <p:ph type="title"/>
          </p:nvPr>
        </p:nvSpPr>
        <p:spPr>
          <a:xfrm>
            <a:off x="228600" y="347663"/>
            <a:ext cx="8686800" cy="1100137"/>
          </a:xfrm>
        </p:spPr>
        <p:txBody>
          <a:bodyPr/>
          <a:lstStyle/>
          <a:p>
            <a:pPr>
              <a:lnSpc>
                <a:spcPts val="3875"/>
              </a:lnSpc>
            </a:pPr>
            <a:r>
              <a:rPr dirty="0">
                <a:latin typeface="Rockwell" charset="0"/>
                <a:ea typeface="MS PGothic" charset="0"/>
                <a:cs typeface="Arial Black" charset="0"/>
              </a:rPr>
              <a:t>Workshop: When Is Enough Enough? 1.15</a:t>
            </a:r>
          </a:p>
        </p:txBody>
      </p:sp>
      <p:sp>
        <p:nvSpPr>
          <p:cNvPr id="13517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15. Is divorce acceptable when ______?</a:t>
            </a:r>
          </a:p>
          <a:p>
            <a:pPr lvl="1">
              <a:buFont typeface="Times New Roman" charset="0"/>
              <a:buAutoNum type="alphaLcParenR"/>
            </a:pPr>
            <a:r>
              <a:rPr>
                <a:latin typeface="Rockwell" charset="0"/>
                <a:cs typeface="Times New Roman" charset="0"/>
              </a:rPr>
              <a:t> always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a:t>
            </a:r>
          </a:p>
          <a:p>
            <a:pPr lvl="1">
              <a:buFont typeface="Times New Roman" charset="0"/>
              <a:buAutoNum type="alphaLcParenR"/>
            </a:pPr>
            <a:r>
              <a:rPr>
                <a:latin typeface="Rockwell" charset="0"/>
                <a:cs typeface="Times New Roman" charset="0"/>
              </a:rPr>
              <a:t> never</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1</a:t>
            </a:r>
          </a:p>
        </p:txBody>
      </p:sp>
      <p:sp>
        <p:nvSpPr>
          <p:cNvPr id="13721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Which term refers to the legal dissolution of marriage according to the laws of the state?</a:t>
            </a:r>
          </a:p>
          <a:p>
            <a:pPr lvl="1">
              <a:buFont typeface="Times New Roman" charset="0"/>
              <a:buAutoNum type="alphaLcParenR"/>
            </a:pPr>
            <a:r>
              <a:rPr>
                <a:latin typeface="Rockwell" charset="0"/>
                <a:cs typeface="Times New Roman" charset="0"/>
              </a:rPr>
              <a:t> marital dissolution</a:t>
            </a:r>
          </a:p>
          <a:p>
            <a:pPr lvl="1">
              <a:buFont typeface="Times New Roman" charset="0"/>
              <a:buAutoNum type="alphaLcParenR"/>
            </a:pPr>
            <a:r>
              <a:rPr>
                <a:latin typeface="Rockwell" charset="0"/>
                <a:cs typeface="Times New Roman" charset="0"/>
              </a:rPr>
              <a:t> divorce</a:t>
            </a:r>
          </a:p>
          <a:p>
            <a:pPr lvl="1">
              <a:buFont typeface="Times New Roman" charset="0"/>
              <a:buAutoNum type="alphaLcParenR"/>
            </a:pPr>
            <a:r>
              <a:rPr>
                <a:latin typeface="Rockwell" charset="0"/>
                <a:cs typeface="Times New Roman" charset="0"/>
              </a:rPr>
              <a:t> relationship dissolution</a:t>
            </a:r>
          </a:p>
          <a:p>
            <a:pPr lvl="1">
              <a:buFont typeface="Times New Roman" charset="0"/>
              <a:buAutoNum type="alphaLcParenR"/>
            </a:pPr>
            <a:r>
              <a:rPr>
                <a:latin typeface="Rockwell" charset="0"/>
                <a:cs typeface="Times New Roman" charset="0"/>
              </a:rPr>
              <a:t> separation</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2</a:t>
            </a:r>
          </a:p>
        </p:txBody>
      </p:sp>
      <p:sp>
        <p:nvSpPr>
          <p:cNvPr id="13926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2. Although divorce provides a legal dissolution of a marriage, an annulment of marriage is different because it</a:t>
            </a:r>
          </a:p>
          <a:p>
            <a:pPr lvl="1">
              <a:buFont typeface="Times New Roman" charset="0"/>
              <a:buAutoNum type="alphaLcParenR"/>
            </a:pPr>
            <a:r>
              <a:rPr sz="2800">
                <a:latin typeface="Rockwell" charset="0"/>
                <a:cs typeface="Times New Roman" charset="0"/>
              </a:rPr>
              <a:t> provides legal proof that a couple is separated for tax purposes. </a:t>
            </a:r>
          </a:p>
          <a:p>
            <a:pPr lvl="1">
              <a:buFont typeface="Times New Roman" charset="0"/>
              <a:buAutoNum type="alphaLcParenR"/>
            </a:pPr>
            <a:r>
              <a:rPr sz="2800">
                <a:latin typeface="Rockwell" charset="0"/>
                <a:cs typeface="Times New Roman" charset="0"/>
              </a:rPr>
              <a:t> provides a temporary divorce status that can be reversed for one year.</a:t>
            </a:r>
          </a:p>
          <a:p>
            <a:pPr lvl="1">
              <a:buFont typeface="Times New Roman" charset="0"/>
              <a:buAutoNum type="alphaLcParenR"/>
            </a:pPr>
            <a:r>
              <a:rPr sz="2800">
                <a:latin typeface="Rockwell" charset="0"/>
                <a:cs typeface="Times New Roman" charset="0"/>
              </a:rPr>
              <a:t> is considered a legal or religious determination that the marriage was never valid.</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3</a:t>
            </a:r>
          </a:p>
        </p:txBody>
      </p:sp>
      <p:sp>
        <p:nvSpPr>
          <p:cNvPr id="141315"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3. How does cohabitation affect the likelihood that a couple will later divorce?</a:t>
            </a:r>
          </a:p>
          <a:p>
            <a:pPr lvl="1">
              <a:buFont typeface="Times New Roman" charset="0"/>
              <a:buAutoNum type="alphaLcParenR"/>
            </a:pPr>
            <a:r>
              <a:rPr>
                <a:latin typeface="Rockwell" charset="0"/>
                <a:cs typeface="Times New Roman" charset="0"/>
              </a:rPr>
              <a:t> </a:t>
            </a:r>
            <a:r>
              <a:rPr sz="2800">
                <a:latin typeface="Rockwell" charset="0"/>
                <a:cs typeface="Times New Roman" charset="0"/>
              </a:rPr>
              <a:t>Cohabitation does not affect the chance of divorcing if the couple eventually marries.</a:t>
            </a:r>
          </a:p>
          <a:p>
            <a:pPr lvl="1">
              <a:buFont typeface="Times New Roman" charset="0"/>
              <a:buAutoNum type="alphaLcParenR"/>
            </a:pPr>
            <a:r>
              <a:rPr sz="2800">
                <a:latin typeface="Rockwell" charset="0"/>
                <a:cs typeface="Times New Roman" charset="0"/>
              </a:rPr>
              <a:t> Cohabitation before marriage decreases the likelihood that a couple will divorce.</a:t>
            </a:r>
          </a:p>
          <a:p>
            <a:pPr lvl="1">
              <a:buFont typeface="Times New Roman" charset="0"/>
              <a:buAutoNum type="alphaLcParenR"/>
            </a:pPr>
            <a:r>
              <a:rPr sz="2800">
                <a:latin typeface="Rockwell" charset="0"/>
                <a:cs typeface="Times New Roman" charset="0"/>
              </a:rPr>
              <a:t> Cohabitation before marriage increases the odds of a couple divorcing.</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4</a:t>
            </a:r>
          </a:p>
        </p:txBody>
      </p:sp>
      <p:sp>
        <p:nvSpPr>
          <p:cNvPr id="14336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4. Mona and Jon are stepsiblings who live in a household with Jon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mother, who is Mona</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stepmother, and Mona</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father, who is Jon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stepfather. According to the textbook, their family can be considered </a:t>
            </a:r>
          </a:p>
          <a:p>
            <a:pPr lvl="1">
              <a:buFont typeface="Times New Roman" charset="0"/>
              <a:buAutoNum type="alphaLcParenR"/>
            </a:pPr>
            <a:r>
              <a:rPr>
                <a:latin typeface="Rockwell" charset="0"/>
                <a:cs typeface="Times New Roman" charset="0"/>
              </a:rPr>
              <a:t> a boundary ambiguity.</a:t>
            </a:r>
          </a:p>
          <a:p>
            <a:pPr lvl="1">
              <a:buFont typeface="Times New Roman" charset="0"/>
              <a:buAutoNum type="alphaLcParenR"/>
            </a:pPr>
            <a:r>
              <a:rPr>
                <a:latin typeface="Rockwell" charset="0"/>
                <a:cs typeface="Times New Roman" charset="0"/>
              </a:rPr>
              <a:t> a dynamic family.</a:t>
            </a:r>
          </a:p>
          <a:p>
            <a:pPr lvl="1">
              <a:buFont typeface="Times New Roman" charset="0"/>
              <a:buAutoNum type="alphaLcParenR"/>
            </a:pPr>
            <a:r>
              <a:rPr>
                <a:latin typeface="Rockwell" charset="0"/>
                <a:cs typeface="Times New Roman" charset="0"/>
              </a:rPr>
              <a:t> a blended family.</a:t>
            </a:r>
          </a:p>
          <a:p>
            <a:pPr lvl="1">
              <a:buFont typeface="Times New Roman" charset="0"/>
              <a:buAutoNum type="alphaLcParenR"/>
            </a:pPr>
            <a:r>
              <a:rPr>
                <a:latin typeface="Rockwell" charset="0"/>
                <a:cs typeface="Times New Roman" charset="0"/>
              </a:rPr>
              <a:t> an adoptive family.</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5</a:t>
            </a:r>
          </a:p>
        </p:txBody>
      </p:sp>
      <p:sp>
        <p:nvSpPr>
          <p:cNvPr id="14541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5. Research on the independence effect of women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employment on the divorce rate indicates which of these conclusions?</a:t>
            </a:r>
          </a:p>
          <a:p>
            <a:pPr lvl="1">
              <a:buFont typeface="Times New Roman" charset="0"/>
              <a:buAutoNum type="alphaLcParenR"/>
            </a:pPr>
            <a:r>
              <a:rPr sz="2800">
                <a:latin typeface="Rockwell" charset="0"/>
                <a:cs typeface="Times New Roman" charset="0"/>
              </a:rPr>
              <a:t> Women</a:t>
            </a:r>
            <a:r>
              <a:rPr lang="ja-JP" altLang="en-US" sz="2800">
                <a:latin typeface="Rockwell" charset="0"/>
                <a:cs typeface="Times New Roman" charset="0"/>
              </a:rPr>
              <a:t>’</a:t>
            </a:r>
            <a:r>
              <a:rPr altLang="ja-JP" sz="2800">
                <a:latin typeface="Rockwell" charset="0"/>
                <a:cs typeface="Times New Roman" charset="0"/>
              </a:rPr>
              <a:t>s employment is strongly associated with divorce for all types of marriage.</a:t>
            </a:r>
          </a:p>
          <a:p>
            <a:pPr lvl="1">
              <a:buFont typeface="Times New Roman" charset="0"/>
              <a:buAutoNum type="alphaLcParenR"/>
            </a:pPr>
            <a:r>
              <a:rPr sz="2800">
                <a:latin typeface="Rockwell" charset="0"/>
                <a:cs typeface="Times New Roman" charset="0"/>
              </a:rPr>
              <a:t> Women</a:t>
            </a:r>
            <a:r>
              <a:rPr lang="ja-JP" altLang="en-US" sz="2800">
                <a:latin typeface="Rockwell" charset="0"/>
                <a:cs typeface="Times New Roman" charset="0"/>
              </a:rPr>
              <a:t>’</a:t>
            </a:r>
            <a:r>
              <a:rPr altLang="ja-JP" sz="2800">
                <a:latin typeface="Rockwell" charset="0"/>
                <a:cs typeface="Times New Roman" charset="0"/>
              </a:rPr>
              <a:t>s employment increases the likelihood of divorce, but only for women who are unhappy in their marriage.</a:t>
            </a:r>
          </a:p>
          <a:p>
            <a:pPr lvl="1">
              <a:buFont typeface="Times New Roman" charset="0"/>
              <a:buAutoNum type="alphaLcParenR"/>
            </a:pPr>
            <a:r>
              <a:rPr sz="2800">
                <a:latin typeface="Rockwell" charset="0"/>
                <a:cs typeface="Times New Roman" charset="0"/>
              </a:rPr>
              <a:t> Women</a:t>
            </a:r>
            <a:r>
              <a:rPr lang="ja-JP" altLang="en-US" sz="2800">
                <a:latin typeface="Rockwell" charset="0"/>
                <a:cs typeface="Times New Roman" charset="0"/>
              </a:rPr>
              <a:t>’</a:t>
            </a:r>
            <a:r>
              <a:rPr altLang="ja-JP" sz="2800">
                <a:latin typeface="Rockwell" charset="0"/>
                <a:cs typeface="Times New Roman" charset="0"/>
              </a:rPr>
              <a:t>s employment has no effect.</a:t>
            </a:r>
            <a:endParaRPr sz="2800">
              <a:latin typeface="Rockwell"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Annulment of Marriage</a:t>
            </a:r>
          </a:p>
        </p:txBody>
      </p:sp>
      <p:sp>
        <p:nvSpPr>
          <p:cNvPr id="1843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lvl="1"/>
            <a:r>
              <a:rPr>
                <a:latin typeface="Rockwell" charset="0"/>
                <a:cs typeface="Times New Roman" charset="0"/>
              </a:rPr>
              <a:t>Annulment of Marriage: A legal or religious determination that the marriage was never valid</a:t>
            </a:r>
          </a:p>
          <a:p>
            <a:pPr lvl="1"/>
            <a:endParaRPr>
              <a:latin typeface="Rockwell"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The Story behind the Numbers 1</a:t>
            </a:r>
          </a:p>
        </p:txBody>
      </p:sp>
      <p:sp>
        <p:nvSpPr>
          <p:cNvPr id="14745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According to data on U.S. divorces in 2015, what is the relationship between education and the divorce rate?</a:t>
            </a:r>
          </a:p>
          <a:p>
            <a:pPr lvl="1">
              <a:buFont typeface="Times New Roman" charset="0"/>
              <a:buAutoNum type="alphaLcParenR"/>
            </a:pPr>
            <a:r>
              <a:rPr sz="2800">
                <a:latin typeface="Rockwell" charset="0"/>
                <a:cs typeface="Times New Roman" charset="0"/>
              </a:rPr>
              <a:t> Divorces are least common among college graduates compared with everyone else.</a:t>
            </a:r>
          </a:p>
          <a:p>
            <a:pPr lvl="1">
              <a:buFont typeface="Times New Roman" charset="0"/>
              <a:buAutoNum type="alphaLcParenR"/>
            </a:pPr>
            <a:r>
              <a:rPr sz="2800">
                <a:latin typeface="Rockwell" charset="0"/>
                <a:cs typeface="Times New Roman" charset="0"/>
              </a:rPr>
              <a:t> People who did not earn a high school diploma are the least likely to divorce.</a:t>
            </a:r>
          </a:p>
          <a:p>
            <a:pPr lvl="1">
              <a:buFont typeface="Times New Roman" charset="0"/>
              <a:buAutoNum type="alphaLcParenR"/>
            </a:pPr>
            <a:r>
              <a:rPr sz="2800">
                <a:latin typeface="Rockwell" charset="0"/>
                <a:cs typeface="Times New Roman" charset="0"/>
              </a:rPr>
              <a:t> There is no relationship between level of education and the divorce rate.</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The Story behind the Numbers 2</a:t>
            </a:r>
          </a:p>
        </p:txBody>
      </p:sp>
      <p:sp>
        <p:nvSpPr>
          <p:cNvPr id="14950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2. According to data on U.S. divorces in 2015, what is the relationship between racial and ethnic groups and the divorce rate?</a:t>
            </a:r>
          </a:p>
          <a:p>
            <a:pPr lvl="1">
              <a:buFont typeface="Times New Roman" charset="0"/>
              <a:buAutoNum type="alphaLcParenR"/>
            </a:pPr>
            <a:r>
              <a:rPr>
                <a:latin typeface="Rockwell" charset="0"/>
                <a:cs typeface="Times New Roman" charset="0"/>
              </a:rPr>
              <a:t> </a:t>
            </a:r>
            <a:r>
              <a:rPr sz="2800">
                <a:latin typeface="Rockwell" charset="0"/>
                <a:cs typeface="Times New Roman" charset="0"/>
              </a:rPr>
              <a:t>Divorces are the least common for Whites compared with all other groups.</a:t>
            </a:r>
          </a:p>
          <a:p>
            <a:pPr lvl="1">
              <a:buFont typeface="Times New Roman" charset="0"/>
              <a:buAutoNum type="alphaLcParenR"/>
            </a:pPr>
            <a:r>
              <a:rPr sz="2800">
                <a:latin typeface="Rockwell" charset="0"/>
                <a:cs typeface="Times New Roman" charset="0"/>
              </a:rPr>
              <a:t> Divorces are the most common among American Indians and African Americans.</a:t>
            </a:r>
          </a:p>
          <a:p>
            <a:pPr lvl="1">
              <a:buFont typeface="Times New Roman" charset="0"/>
              <a:buAutoNum type="alphaLcParenR"/>
            </a:pPr>
            <a:r>
              <a:rPr sz="2800">
                <a:latin typeface="Rockwell" charset="0"/>
                <a:cs typeface="Times New Roman" charset="0"/>
              </a:rPr>
              <a:t> Divorces are the least common for Hispanics compared with all other racial or ethnic groups.</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203200"/>
            <a:ext cx="8447087" cy="1100137"/>
          </a:xfrm>
        </p:spPr>
        <p:txBody>
          <a:bodyPr/>
          <a:lstStyle/>
          <a:p>
            <a:r>
              <a:rPr lang="en-US" b="0" dirty="0" smtClean="0"/>
              <a:t>Lecture Slides</a:t>
            </a:r>
            <a:endParaRPr lang="en-US" b="0" dirty="0"/>
          </a:p>
        </p:txBody>
      </p:sp>
      <p:sp>
        <p:nvSpPr>
          <p:cNvPr id="3" name="Text Placeholder 2"/>
          <p:cNvSpPr>
            <a:spLocks noGrp="1"/>
          </p:cNvSpPr>
          <p:nvPr>
            <p:ph type="body" sz="quarter" idx="10"/>
          </p:nvPr>
        </p:nvSpPr>
        <p:spPr/>
        <p:txBody>
          <a:bodyPr/>
          <a:lstStyle/>
          <a:p>
            <a:pPr marL="0" indent="0" algn="ctr">
              <a:buNone/>
            </a:pPr>
            <a:r>
              <a:rPr lang="en-US" b="1" dirty="0">
                <a:solidFill>
                  <a:srgbClr val="000000"/>
                </a:solidFill>
                <a:latin typeface="Rockwell" charset="0"/>
                <a:cs typeface="Arial Black" charset="0"/>
              </a:rPr>
              <a:t>The Family: Diversity, Inequality, </a:t>
            </a:r>
            <a:br>
              <a:rPr lang="en-US" b="1" dirty="0">
                <a:solidFill>
                  <a:srgbClr val="000000"/>
                </a:solidFill>
                <a:latin typeface="Rockwell" charset="0"/>
                <a:cs typeface="Arial Black" charset="0"/>
              </a:rPr>
            </a:br>
            <a:r>
              <a:rPr lang="en-US" b="1" dirty="0">
                <a:solidFill>
                  <a:srgbClr val="000000"/>
                </a:solidFill>
                <a:latin typeface="Rockwell" charset="0"/>
                <a:cs typeface="Arial Black" charset="0"/>
              </a:rPr>
              <a:t>and Social Change, 2nd </a:t>
            </a:r>
            <a:r>
              <a:rPr lang="en-US" b="1" dirty="0" smtClean="0">
                <a:solidFill>
                  <a:srgbClr val="000000"/>
                </a:solidFill>
                <a:latin typeface="Rockwell" charset="0"/>
                <a:cs typeface="Arial Black" charset="0"/>
              </a:rPr>
              <a:t>Edition</a:t>
            </a:r>
            <a:endParaRPr lang="en-US" b="1" dirty="0">
              <a:solidFill>
                <a:srgbClr val="000000"/>
              </a:solidFill>
              <a:latin typeface="Rockwell" charset="0"/>
              <a:cs typeface="Arial Black" charset="0"/>
            </a:endParaRPr>
          </a:p>
        </p:txBody>
      </p:sp>
      <p:sp>
        <p:nvSpPr>
          <p:cNvPr id="4" name="Text Placeholder 3"/>
          <p:cNvSpPr>
            <a:spLocks noGrp="1"/>
          </p:cNvSpPr>
          <p:nvPr>
            <p:ph type="body" sz="quarter" idx="11"/>
          </p:nvPr>
        </p:nvSpPr>
        <p:spPr>
          <a:xfrm>
            <a:off x="381000" y="2667000"/>
            <a:ext cx="8399463" cy="3771900"/>
          </a:xfrm>
        </p:spPr>
        <p:txBody>
          <a:bodyPr/>
          <a:lstStyle/>
          <a:p>
            <a:pPr marL="0" indent="0" algn="ctr">
              <a:lnSpc>
                <a:spcPts val="3900"/>
              </a:lnSpc>
              <a:buNone/>
            </a:pPr>
            <a:r>
              <a:rPr lang="en-US" dirty="0">
                <a:latin typeface="Rockwell" charset="0"/>
                <a:cs typeface="Times New Roman" charset="0"/>
              </a:rPr>
              <a:t>This concludes the Lecture Slide Set </a:t>
            </a:r>
            <a:br>
              <a:rPr lang="en-US" dirty="0">
                <a:latin typeface="Rockwell" charset="0"/>
                <a:cs typeface="Times New Roman" charset="0"/>
              </a:rPr>
            </a:br>
            <a:r>
              <a:rPr lang="en-US" dirty="0">
                <a:latin typeface="Rockwell" charset="0"/>
                <a:cs typeface="Times New Roman" charset="0"/>
              </a:rPr>
              <a:t>for Chapter </a:t>
            </a:r>
            <a:r>
              <a:rPr lang="en-US" dirty="0" smtClean="0">
                <a:latin typeface="Rockwell" charset="0"/>
                <a:cs typeface="Times New Roman" charset="0"/>
              </a:rPr>
              <a:t>10</a:t>
            </a:r>
          </a:p>
          <a:p>
            <a:pPr marL="0" indent="0" algn="ctr">
              <a:lnSpc>
                <a:spcPts val="3900"/>
              </a:lnSpc>
              <a:buNone/>
            </a:pPr>
            <a:endParaRPr lang="en-US" dirty="0">
              <a:latin typeface="Rockwell" charset="0"/>
              <a:cs typeface="Times New Roman" charset="0"/>
            </a:endParaRPr>
          </a:p>
          <a:p>
            <a:pPr marL="0" indent="0" algn="ctr">
              <a:lnSpc>
                <a:spcPts val="3900"/>
              </a:lnSpc>
              <a:buNone/>
            </a:pPr>
            <a:endParaRPr lang="en-US" dirty="0">
              <a:latin typeface="Rockwell" charset="0"/>
              <a:cs typeface="Times New Roman" charset="0"/>
            </a:endParaRPr>
          </a:p>
          <a:p>
            <a:pPr marL="0" indent="0" algn="ctr">
              <a:spcBef>
                <a:spcPts val="3600"/>
              </a:spcBef>
              <a:buNone/>
            </a:pPr>
            <a:r>
              <a:rPr lang="en-US" sz="2400" dirty="0" smtClean="0">
                <a:latin typeface="Rockwell" charset="0"/>
                <a:cs typeface="Times New Roman" charset="0"/>
              </a:rPr>
              <a:t>© </a:t>
            </a:r>
            <a:r>
              <a:rPr lang="en-US" sz="2400" dirty="0">
                <a:latin typeface="Rockwell" charset="0"/>
                <a:cs typeface="Times New Roman" charset="0"/>
              </a:rPr>
              <a:t>2018 W. W. Norton &amp; Company, Inc.</a:t>
            </a:r>
          </a:p>
          <a:p>
            <a:pPr marL="0" indent="0" algn="ctr">
              <a:buNone/>
            </a:pPr>
            <a:r>
              <a:rPr lang="en-US" sz="2400" dirty="0">
                <a:latin typeface="Rockwell" charset="0"/>
                <a:cs typeface="Times New Roman" charset="0"/>
              </a:rPr>
              <a:t>Independent and Employee-Owned</a:t>
            </a:r>
          </a:p>
          <a:p>
            <a:pPr marL="0" indent="0">
              <a:buNone/>
            </a:pPr>
            <a:endParaRPr lang="en-US" dirty="0"/>
          </a:p>
        </p:txBody>
      </p:sp>
    </p:spTree>
    <p:extLst>
      <p:ext uri="{BB962C8B-B14F-4D97-AF65-F5344CB8AC3E}">
        <p14:creationId xmlns:p14="http://schemas.microsoft.com/office/powerpoint/2010/main" val="2456238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Divorce Rates and Trends</a:t>
            </a:r>
          </a:p>
        </p:txBody>
      </p:sp>
      <p:sp>
        <p:nvSpPr>
          <p:cNvPr id="2048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a:buFont typeface="Wingdings" charset="0"/>
              <a:buChar char=""/>
            </a:pPr>
            <a:r>
              <a:rPr>
                <a:latin typeface="Rockwell" charset="0"/>
                <a:ea typeface="MS PGothic" charset="0"/>
                <a:cs typeface="Times New Roman" charset="0"/>
              </a:rPr>
              <a:t>Divorce Rates and Trends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Divorce, Remarriage, and Blended Families: Crude Divorce Rates</a:t>
            </a:r>
          </a:p>
        </p:txBody>
      </p:sp>
      <p:sp>
        <p:nvSpPr>
          <p:cNvPr id="2253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For the Children</a:t>
            </a:r>
            <a:r>
              <a:rPr lang="ja-JP" altLang="en-US">
                <a:latin typeface="Rockwell" charset="0"/>
                <a:ea typeface="MS PGothic" charset="0"/>
                <a:cs typeface="Times New Roman" charset="0"/>
              </a:rPr>
              <a:t>’</a:t>
            </a:r>
            <a:r>
              <a:rPr altLang="ja-JP">
                <a:latin typeface="Rockwell" charset="0"/>
                <a:ea typeface="MS PGothic" charset="0"/>
                <a:cs typeface="Times New Roman" charset="0"/>
              </a:rPr>
              <a:t>s Sake</a:t>
            </a:r>
          </a:p>
          <a:p>
            <a:pPr>
              <a:buFont typeface="Wingdings" charset="0"/>
              <a:buChar char=""/>
            </a:pPr>
            <a:r>
              <a:rPr>
                <a:latin typeface="Rockwell" charset="0"/>
                <a:ea typeface="MS PGothic" charset="0"/>
                <a:cs typeface="Times New Roman" charset="0"/>
              </a:rPr>
              <a:t>Church and State</a:t>
            </a:r>
          </a:p>
          <a:p>
            <a:pPr>
              <a:buFont typeface="Wingdings" charset="0"/>
              <a:buChar char=""/>
            </a:pPr>
            <a:r>
              <a:rPr>
                <a:latin typeface="Rockwell" charset="0"/>
                <a:ea typeface="MS PGothic" charset="0"/>
                <a:cs typeface="Times New Roman" charset="0"/>
              </a:rPr>
              <a:t>Divorce Rates and Trends</a:t>
            </a:r>
          </a:p>
          <a:p>
            <a:pPr lvl="1"/>
            <a:r>
              <a:rPr>
                <a:latin typeface="Rockwell" charset="0"/>
                <a:cs typeface="Times New Roman" charset="0"/>
              </a:rPr>
              <a:t>Crude Divorce Rate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ＭＳ Ｐゴシック"/>
        <a:cs typeface="Arial"/>
      </a:majorFont>
      <a:minorFont>
        <a:latin typeface="Rockwel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mpd="sng">
          <a:solidFill>
            <a:srgbClr val="6E4E8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defPPr>
          <a:defRPr dirty="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10982</TotalTime>
  <Words>8445</Words>
  <Application>Microsoft Macintosh PowerPoint</Application>
  <PresentationFormat>On-screen Show (4:3)</PresentationFormat>
  <Paragraphs>737</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Template</vt:lpstr>
      <vt:lpstr>10</vt:lpstr>
      <vt:lpstr>Divorce, Remarriage, and Blended Families</vt:lpstr>
      <vt:lpstr>Divorce, Remarriage, and Blended Families: For the Children</vt:lpstr>
      <vt:lpstr>Divorce, Remarriage, and Blended Families: Marital Dissolution Definition</vt:lpstr>
      <vt:lpstr>Divorce, Remarriage, and Blended Families: Separation</vt:lpstr>
      <vt:lpstr>Divorce, Remarriage, and Blended Families: Divorce</vt:lpstr>
      <vt:lpstr>Divorce, Remarriage, and Blended Families: Annulment of Marriage</vt:lpstr>
      <vt:lpstr>Divorce, Remarriage, and Blended Families: Divorce Rates and Trends</vt:lpstr>
      <vt:lpstr>Divorce, Remarriage, and Blended Families: Crude Divorce Rates</vt:lpstr>
      <vt:lpstr>Divorce Rates and Trends</vt:lpstr>
      <vt:lpstr>Divorce, Remarriage, and Blended Families: Refined Divorce Rate</vt:lpstr>
      <vt:lpstr>Divorce, Remarriage, and Blended Families: Divorce-Marriage Ratio</vt:lpstr>
      <vt:lpstr>Divorce, Remarriage, and Blended Families: Divorce Revolution</vt:lpstr>
      <vt:lpstr>The Story behind the Numbers: Differences in Divorce Rates #1</vt:lpstr>
      <vt:lpstr>The Story behind the Numbers:  Question 1</vt:lpstr>
      <vt:lpstr>The Story behind the Numbers: Differences in Divorce Rates #2</vt:lpstr>
      <vt:lpstr>The Story behind the Numbers:  Question 2</vt:lpstr>
      <vt:lpstr>The Story behind the Numbers: Differences in Divorce Rates #3</vt:lpstr>
      <vt:lpstr>The Story behind the Numbers:  Question 3</vt:lpstr>
      <vt:lpstr>The Story Behind the Numbers: Differences in Divorce Rates #4</vt:lpstr>
      <vt:lpstr>The Story behind the Numbers:  Question 4</vt:lpstr>
      <vt:lpstr>Causes of Divorce: Matching Process</vt:lpstr>
      <vt:lpstr>Causes of Divorce: Percentage of Divorce within the first 10 years of marriage</vt:lpstr>
      <vt:lpstr>Causes of Divorce</vt:lpstr>
      <vt:lpstr>Causes of Divorce: Heated Arguments</vt:lpstr>
      <vt:lpstr>Causes of Divorce: Employment and Independence</vt:lpstr>
      <vt:lpstr>Causes of Divorce: Independence Effect</vt:lpstr>
      <vt:lpstr>Causes of Divorce: Income Effect</vt:lpstr>
      <vt:lpstr>Causes of Divorce: Marital Happiness by Family Income</vt:lpstr>
      <vt:lpstr>Consequences of Divorce</vt:lpstr>
      <vt:lpstr>Consequences of Divorce: Mental Stress Levels in the Years Surrounding Divorce or Separation</vt:lpstr>
      <vt:lpstr>Consequences of Divorce: Economic Status</vt:lpstr>
      <vt:lpstr>Consequences of Divorce: Breaking Up a Household</vt:lpstr>
      <vt:lpstr>Consequences of Divorce: Poverty and Divorce</vt:lpstr>
      <vt:lpstr>Consequences of Divorce: Children’s Well-Being</vt:lpstr>
      <vt:lpstr>Consequences of Divorce: Moves and Hardship</vt:lpstr>
      <vt:lpstr>Consequences of Divorce: Attentive Parenting</vt:lpstr>
      <vt:lpstr>Consequences of Divorce: New Roles and Identities</vt:lpstr>
      <vt:lpstr>Remarriage and Blended Families</vt:lpstr>
      <vt:lpstr>Remarriage and Blended Families: Stepparent</vt:lpstr>
      <vt:lpstr>Remarriage and Blended Families: Stepsibling Definition</vt:lpstr>
      <vt:lpstr>Remarriage and Blended Families: Blended Family Definition</vt:lpstr>
      <vt:lpstr>Remarriage and Blended Families: Boundary Ambiguity Definition</vt:lpstr>
      <vt:lpstr>Remarriage and Blended Families: Who Remarries?</vt:lpstr>
      <vt:lpstr>Remarriage and Blended Families: Number of Times Married</vt:lpstr>
      <vt:lpstr>Remarriage and Blended Families: Percent Getting Remarried</vt:lpstr>
      <vt:lpstr>Remarriage and Blended Families: Challenges</vt:lpstr>
      <vt:lpstr>Remarriage and Blended Families: Children Living in Blended Families</vt:lpstr>
      <vt:lpstr>Gray Divorce</vt:lpstr>
      <vt:lpstr>Workshop: When Is Enough Enough? 1.1</vt:lpstr>
      <vt:lpstr>Workshop: When Is Enough Enough? 1.2</vt:lpstr>
      <vt:lpstr>Workshop: When Is Enough Enough? 1.3</vt:lpstr>
      <vt:lpstr>Workshop: When Is Enough Enough? 1.4</vt:lpstr>
      <vt:lpstr>Workshop: When Is Enough Enough? 1.5</vt:lpstr>
      <vt:lpstr>Workshop: When Is Enough Enough? 1.6</vt:lpstr>
      <vt:lpstr>Workshop: When Is Enough Enough? 1.7</vt:lpstr>
      <vt:lpstr>Workshop: When Is Enough Enough? 1.8</vt:lpstr>
      <vt:lpstr>Workshop: When Is Enough Enough? 1.9</vt:lpstr>
      <vt:lpstr>Workshop: When Is Enough Enough? 1.10</vt:lpstr>
      <vt:lpstr>Workshop: When Is Enough Enough? 1.11</vt:lpstr>
      <vt:lpstr>Workshop: When Is Enough Enough? 1.12</vt:lpstr>
      <vt:lpstr>Workshop: When Is Enough Enough? 1.13</vt:lpstr>
      <vt:lpstr>Workshop: When Is Enough Enough? 1.14</vt:lpstr>
      <vt:lpstr>Workshop: When Is Enough Enough? 1.15</vt:lpstr>
      <vt:lpstr>Review Question 1</vt:lpstr>
      <vt:lpstr>Review Question 2</vt:lpstr>
      <vt:lpstr>Review Question 3</vt:lpstr>
      <vt:lpstr>Review Question 4</vt:lpstr>
      <vt:lpstr>Review Question 5</vt:lpstr>
      <vt:lpstr>The Story behind the Numbers 1</vt:lpstr>
      <vt:lpstr>The Story behind the Numbers 2</vt:lpstr>
      <vt:lpstr>Lecture Slides</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Compositor</dc:creator>
  <cp:lastModifiedBy>macuser</cp:lastModifiedBy>
  <cp:revision>452</cp:revision>
  <dcterms:created xsi:type="dcterms:W3CDTF">2012-07-17T19:24:24Z</dcterms:created>
  <dcterms:modified xsi:type="dcterms:W3CDTF">2018-04-25T12:13:10Z</dcterms:modified>
</cp:coreProperties>
</file>