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51" r:id="rId67"/>
    <p:sldId id="452" r:id="rId68"/>
    <p:sldId id="453" r:id="rId69"/>
    <p:sldId id="385" r:id="rId7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73095" autoAdjust="0"/>
  </p:normalViewPr>
  <p:slideViewPr>
    <p:cSldViewPr>
      <p:cViewPr>
        <p:scale>
          <a:sx n="100" d="100"/>
          <a:sy n="100" d="100"/>
        </p:scale>
        <p:origin x="-3400" y="-272"/>
      </p:cViewPr>
      <p:guideLst>
        <p:guide orient="horz" pos="4056"/>
        <p:guide orient="horz" pos="1979"/>
        <p:guide orient="horz" pos="1255"/>
        <p:guide orient="horz" pos="221"/>
        <p:guide pos="5553"/>
        <p:guide pos="3072"/>
        <p:guide pos="262"/>
      </p:guideLst>
    </p:cSldViewPr>
  </p:slideViewPr>
  <p:outlineViewPr>
    <p:cViewPr>
      <p:scale>
        <a:sx n="33" d="100"/>
        <a:sy n="33" d="100"/>
      </p:scale>
      <p:origin x="0" y="272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25/04/18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4DA6872-4725-4648-9B10-0E46811108B9}"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Adoptive parents are parents to children they did not produce biologically.</a:t>
            </a:r>
          </a:p>
          <a:p>
            <a:pPr marL="171450" indent="-171450">
              <a:buFontTx/>
              <a:buChar char="•"/>
            </a:pPr>
            <a:r>
              <a:rPr lang="en-US">
                <a:latin typeface="Calibri" charset="0"/>
                <a:ea typeface="MS PGothic" charset="0"/>
                <a:cs typeface="MS PGothic" charset="0"/>
              </a:rPr>
              <a:t>U.S. adoption is usually a legal arrangement with rights, responsibilities, and obligations enforced by the government, although some stepparents or other family partner may informally take the role of an adoptive parent.</a:t>
            </a:r>
          </a:p>
          <a:p>
            <a:pPr marL="171450" indent="-171450">
              <a:buFontTx/>
              <a:buChar char="•"/>
            </a:pPr>
            <a:r>
              <a:rPr lang="en-US">
                <a:latin typeface="Calibri" charset="0"/>
                <a:ea typeface="MS PGothic" charset="0"/>
                <a:cs typeface="MS PGothic" charset="0"/>
              </a:rPr>
              <a:t>The arrangement of parents is not restricted to mother-father couples or only two parents.</a:t>
            </a:r>
          </a:p>
          <a:p>
            <a:pPr marL="171450" indent="-171450">
              <a:buFontTx/>
              <a:buChar char="•"/>
            </a:pPr>
            <a:r>
              <a:rPr lang="en-US">
                <a:latin typeface="Calibri" charset="0"/>
                <a:ea typeface="MS PGothic" charset="0"/>
                <a:cs typeface="MS PGothic" charset="0"/>
              </a:rPr>
              <a:t>There are situations where there is (sometimes legal) ambiguity.</a:t>
            </a:r>
          </a:p>
          <a:p>
            <a:pPr marL="171450" indent="-171450">
              <a:buFontTx/>
              <a:buChar char="•"/>
            </a:pPr>
            <a:r>
              <a:rPr lang="en-US">
                <a:latin typeface="Calibri" charset="0"/>
                <a:ea typeface="MS PGothic" charset="0"/>
                <a:cs typeface="MS PGothic" charset="0"/>
              </a:rPr>
              <a:t>The increase in different types of blended families can sometimes create confusion (and will be discussed more in Chapter 10).</a:t>
            </a:r>
          </a:p>
          <a:p>
            <a:pPr marL="171450" indent="-171450">
              <a:buFontTx/>
              <a:buChar char="•"/>
            </a:pPr>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888293A-452B-7742-9755-43BE9DABC2FF}" type="slidenum">
              <a:rPr lang="en-US">
                <a:latin typeface="Arial" charset="0"/>
              </a:rPr>
              <a:pPr/>
              <a:t>10</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When individuals are able to produce children biologically, they are often described as fertile and are compared with those who cannot have children (who are sometimes called </a:t>
            </a:r>
            <a:r>
              <a:rPr lang="en-US" altLang="ja-JP" i="1">
                <a:latin typeface="Calibri" charset="0"/>
                <a:ea typeface="MS PGothic" charset="0"/>
                <a:cs typeface="MS PGothic" charset="0"/>
              </a:rPr>
              <a:t>infertile</a:t>
            </a:r>
            <a:r>
              <a:rPr lang="en-US" altLang="ja-JP">
                <a:latin typeface="Calibri" charset="0"/>
                <a:ea typeface="MS PGothic" charset="0"/>
                <a:cs typeface="MS PGothic" charset="0"/>
              </a:rPr>
              <a:t>).</a:t>
            </a:r>
          </a:p>
          <a:p>
            <a:pPr marL="171450" indent="-171450">
              <a:buFontTx/>
              <a:buChar char="•"/>
            </a:pPr>
            <a:r>
              <a:rPr lang="en-US">
                <a:latin typeface="Calibri" charset="0"/>
                <a:ea typeface="MS PGothic" charset="0"/>
                <a:cs typeface="MS PGothic" charset="0"/>
              </a:rPr>
              <a:t>However, fertility means something more specific in sociology.</a:t>
            </a:r>
          </a:p>
          <a:p>
            <a:pPr marL="171450" indent="-171450">
              <a:buFontTx/>
              <a:buChar char="•"/>
            </a:pPr>
            <a:r>
              <a:rPr lang="en-US">
                <a:latin typeface="Calibri" charset="0"/>
                <a:ea typeface="MS PGothic" charset="0"/>
                <a:cs typeface="MS PGothic" charset="0"/>
              </a:rPr>
              <a:t>In sociology, fertility means “</a:t>
            </a:r>
            <a:r>
              <a:rPr lang="en-US" altLang="ja-JP">
                <a:latin typeface="Calibri" charset="0"/>
                <a:ea typeface="MS PGothic" charset="0"/>
                <a:cs typeface="MS PGothic" charset="0"/>
              </a:rPr>
              <a:t>the number of children born in a society or among a particular group.”</a:t>
            </a:r>
          </a:p>
          <a:p>
            <a:pPr marL="171450" indent="-171450">
              <a:buFontTx/>
              <a:buChar char="•"/>
            </a:pPr>
            <a:r>
              <a:rPr lang="en-US">
                <a:latin typeface="Calibri" charset="0"/>
                <a:ea typeface="MS PGothic" charset="0"/>
                <a:cs typeface="MS PGothic" charset="0"/>
              </a:rPr>
              <a:t>There are many different ways to quantify the fertility rate of a society.</a:t>
            </a:r>
          </a:p>
          <a:p>
            <a:pPr marL="171450" indent="-171450">
              <a:buFontTx/>
              <a:buChar char="•"/>
            </a:pPr>
            <a:r>
              <a:rPr lang="en-US">
                <a:latin typeface="Calibri" charset="0"/>
                <a:ea typeface="MS PGothic" charset="0"/>
                <a:cs typeface="MS PGothic" charset="0"/>
              </a:rPr>
              <a:t>One of these is the total fertility rate.</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FD3A6B0-3B9C-C24A-BCBF-81A5FED0486F}" type="slidenum">
              <a:rPr lang="en-US">
                <a:latin typeface="Arial" charset="0"/>
              </a:rPr>
              <a:pPr/>
              <a:t>11</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total fertility rate is “</a:t>
            </a:r>
            <a:r>
              <a:rPr lang="en-US" altLang="ja-JP">
                <a:latin typeface="Calibri" charset="0"/>
                <a:ea typeface="MS PGothic" charset="0"/>
                <a:cs typeface="MS PGothic" charset="0"/>
              </a:rPr>
              <a:t>the number of children born to the average woman in her lifetime.”</a:t>
            </a:r>
          </a:p>
          <a:p>
            <a:pPr marL="171450" indent="-171450">
              <a:buFontTx/>
              <a:buChar char="•"/>
            </a:pPr>
            <a:r>
              <a:rPr lang="en-US">
                <a:latin typeface="Calibri" charset="0"/>
                <a:ea typeface="MS PGothic" charset="0"/>
                <a:cs typeface="MS PGothic" charset="0"/>
              </a:rPr>
              <a:t>Fertility rates are usually measured for women because the information used for calculations is obtained from birth certificates, which do not necessarily specify the father.</a:t>
            </a:r>
          </a:p>
          <a:p>
            <a:pPr marL="171450" indent="-171450">
              <a:buFontTx/>
              <a:buChar char="•"/>
            </a:pPr>
            <a:r>
              <a:rPr lang="en-US">
                <a:latin typeface="Calibri" charset="0"/>
                <a:ea typeface="MS PGothic" charset="0"/>
                <a:cs typeface="MS PGothic" charset="0"/>
              </a:rPr>
              <a:t>The total fertility rate is useful for understanding and thinking about the overall population.</a:t>
            </a:r>
          </a:p>
          <a:p>
            <a:pPr marL="171450" indent="-171450">
              <a:buFontTx/>
              <a:buChar char="•"/>
            </a:pPr>
            <a:r>
              <a:rPr lang="en-US">
                <a:latin typeface="Calibri" charset="0"/>
                <a:ea typeface="MS PGothic" charset="0"/>
                <a:cs typeface="MS PGothic" charset="0"/>
              </a:rPr>
              <a:t>Demographers use the overall total fertility rate to estimate the </a:t>
            </a:r>
            <a:r>
              <a:rPr lang="en-US" altLang="ja-JP" i="1">
                <a:latin typeface="Calibri" charset="0"/>
                <a:ea typeface="MS PGothic" charset="0"/>
                <a:cs typeface="MS PGothic" charset="0"/>
              </a:rPr>
              <a:t>replacement fertility</a:t>
            </a:r>
            <a:r>
              <a:rPr lang="en-US" altLang="ja-JP">
                <a:latin typeface="Calibri" charset="0"/>
                <a:ea typeface="MS PGothic" charset="0"/>
                <a:cs typeface="MS PGothic" charset="0"/>
              </a:rPr>
              <a:t> of a country.</a:t>
            </a:r>
          </a:p>
          <a:p>
            <a:pPr marL="171450" indent="-171450">
              <a:buFontTx/>
              <a:buChar char="•"/>
            </a:pPr>
            <a:r>
              <a:rPr lang="en-US">
                <a:latin typeface="Calibri" charset="0"/>
                <a:ea typeface="MS PGothic" charset="0"/>
                <a:cs typeface="MS PGothic" charset="0"/>
              </a:rPr>
              <a:t>If a country has a total fertility rate of more than 2.1 (i.e., a rate of 2.1 children born for an average woman in her lifetime), the population will usually grow.</a:t>
            </a:r>
          </a:p>
          <a:p>
            <a:pPr marL="171450" indent="-171450">
              <a:buFontTx/>
              <a:buChar char="•"/>
            </a:pPr>
            <a:r>
              <a:rPr lang="en-US">
                <a:latin typeface="Calibri" charset="0"/>
                <a:ea typeface="MS PGothic" charset="0"/>
                <a:cs typeface="MS PGothic" charset="0"/>
              </a:rPr>
              <a:t>If the total fertility rate is lower than 2.1, the population will start to shrink.</a:t>
            </a:r>
          </a:p>
          <a:p>
            <a:pPr marL="171450" indent="-171450">
              <a:buFontTx/>
              <a:buChar char="•"/>
            </a:pPr>
            <a:r>
              <a:rPr lang="en-US">
                <a:latin typeface="Calibri" charset="0"/>
                <a:ea typeface="MS PGothic" charset="0"/>
                <a:cs typeface="MS PGothic" charset="0"/>
              </a:rPr>
              <a:t>Thus, demographers refer to a total fertility rate of 2.1 as </a:t>
            </a:r>
            <a:r>
              <a:rPr lang="en-US" altLang="ja-JP" i="1">
                <a:latin typeface="Calibri" charset="0"/>
                <a:ea typeface="MS PGothic" charset="0"/>
                <a:cs typeface="MS PGothic" charset="0"/>
              </a:rPr>
              <a:t>replacement fertility</a:t>
            </a:r>
            <a:r>
              <a:rPr lang="en-US" altLang="ja-JP">
                <a:latin typeface="Calibri" charset="0"/>
                <a:ea typeface="MS PGothic" charset="0"/>
                <a:cs typeface="MS PGothic" charset="0"/>
              </a:rPr>
              <a:t>.</a:t>
            </a:r>
          </a:p>
          <a:p>
            <a:pPr marL="171450" indent="-171450"/>
            <a:endParaRPr lang="en-US">
              <a:latin typeface="Calibri" charset="0"/>
              <a:ea typeface="MS PGothic" charset="0"/>
              <a:cs typeface="MS PGothic"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5812160-768F-DB40-874E-18C500B7C913}" type="slidenum">
              <a:rPr lang="en-US">
                <a:latin typeface="Arial" charset="0"/>
              </a:rPr>
              <a:pPr/>
              <a:t>12</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a16="http://schemas.microsoft.com/office/drawing/2014/main" xmlns="" id="{81D3194E-C470-4FA3-8075-CE37E859B17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cs typeface="ＭＳ Ｐゴシック" charset="0"/>
              </a:rPr>
              <a:t>This figure shows the number of children born by the time a woman reaches age 45 years.</a:t>
            </a:r>
          </a:p>
          <a:p>
            <a:pPr marL="171450" indent="-171450">
              <a:buFontTx/>
              <a:buChar char="•"/>
              <a:defRPr/>
            </a:pPr>
            <a:r>
              <a:rPr lang="en-US" altLang="en-US" dirty="0">
                <a:cs typeface="ＭＳ Ｐゴシック" charset="0"/>
              </a:rPr>
              <a:t>The average number of children for the average U.S. woman is approximately two.</a:t>
            </a:r>
          </a:p>
          <a:p>
            <a:pPr marL="171450" indent="-171450">
              <a:buFontTx/>
              <a:buChar char="•"/>
              <a:defRPr/>
            </a:pPr>
            <a:r>
              <a:rPr lang="en-US" altLang="en-US" dirty="0">
                <a:cs typeface="ＭＳ Ｐゴシック" charset="0"/>
              </a:rPr>
              <a:t>About one-third of women have had two children by the age of 45 years.</a:t>
            </a:r>
          </a:p>
          <a:p>
            <a:pPr marL="171450" indent="-171450">
              <a:buFontTx/>
              <a:buChar char="•"/>
              <a:defRPr/>
            </a:pPr>
            <a:r>
              <a:rPr lang="en-US" altLang="en-US" dirty="0">
                <a:cs typeface="ＭＳ Ｐゴシック" charset="0"/>
              </a:rPr>
              <a:t>One-third of women have had three or more children by the age of 45 years.</a:t>
            </a:r>
          </a:p>
          <a:p>
            <a:pPr marL="171450" indent="-171450">
              <a:buFontTx/>
              <a:buChar char="•"/>
              <a:defRPr/>
            </a:pPr>
            <a:r>
              <a:rPr lang="en-US" altLang="en-US" dirty="0">
                <a:cs typeface="ＭＳ Ｐゴシック" charset="0"/>
              </a:rPr>
              <a:t>One-third of women have had no children by the age of 45 years.</a:t>
            </a:r>
          </a:p>
          <a:p>
            <a:pPr marL="171450" indent="-171450">
              <a:buFontTx/>
              <a:buChar char="•"/>
              <a:defRPr/>
            </a:pPr>
            <a:r>
              <a:rPr lang="en-US" altLang="en-US" dirty="0">
                <a:cs typeface="ＭＳ Ｐゴシック" charset="0"/>
              </a:rPr>
              <a:t>There are more complex patterns of childbearing related to marital status, race and ethnicity, and education.</a:t>
            </a:r>
          </a:p>
          <a:p>
            <a:pPr>
              <a:defRPr/>
            </a:pPr>
            <a:endParaRPr lang="en-US" altLang="en-US" dirty="0">
              <a:cs typeface="ＭＳ Ｐゴシック" charset="0"/>
            </a:endParaRPr>
          </a:p>
          <a:p>
            <a:pPr>
              <a:defRPr/>
            </a:pPr>
            <a:r>
              <a:rPr lang="en-US" altLang="en-US" dirty="0">
                <a:cs typeface="ＭＳ Ｐゴシック" charset="0"/>
              </a:rPr>
              <a:t>Source: National Center for Health Statistics (2013).</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67E35DD-4F1E-FA47-83CF-994BD609242E}" type="slidenum">
              <a:rPr lang="en-US">
                <a:latin typeface="Arial" charset="0"/>
              </a:rPr>
              <a:pPr/>
              <a:t>13</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increase in the number of unmarried parents is closely related to the decline of marriage (discussed in Chapter 8).</a:t>
            </a:r>
          </a:p>
          <a:p>
            <a:pPr marL="171450" indent="-171450">
              <a:buFontTx/>
              <a:buChar char="•"/>
            </a:pPr>
            <a:r>
              <a:rPr lang="en-US">
                <a:latin typeface="Calibri" charset="0"/>
                <a:ea typeface="MS PGothic" charset="0"/>
                <a:cs typeface="MS PGothic" charset="0"/>
              </a:rPr>
              <a:t>Since the 1980s, marriage rates have declined more than childbearing rates.</a:t>
            </a:r>
          </a:p>
          <a:p>
            <a:pPr marL="171450" indent="-171450">
              <a:buFontTx/>
              <a:buChar char="•"/>
            </a:pPr>
            <a:r>
              <a:rPr lang="en-US">
                <a:latin typeface="Calibri" charset="0"/>
                <a:ea typeface="MS PGothic" charset="0"/>
                <a:cs typeface="MS PGothic" charset="0"/>
              </a:rPr>
              <a:t>This has caused an increase in the number of unmarried parents.</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2962A99-6654-974E-80FF-A63F2A6DA31D}" type="slidenum">
              <a:rPr lang="en-US">
                <a:latin typeface="Arial" charset="0"/>
              </a:rPr>
              <a:pPr/>
              <a:t>14</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a16="http://schemas.microsoft.com/office/drawing/2014/main" xmlns="" id="{8A3065E7-4411-49C7-B0E1-2F18A920E5E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births to unmarried women.</a:t>
            </a:r>
          </a:p>
          <a:p>
            <a:pPr marL="171450" indent="-171450">
              <a:buFontTx/>
              <a:buChar char="•"/>
            </a:pPr>
            <a:r>
              <a:rPr lang="en-US">
                <a:latin typeface="Calibri" charset="0"/>
                <a:ea typeface="MS PGothic" charset="0"/>
                <a:cs typeface="MS PGothic" charset="0"/>
              </a:rPr>
              <a:t>40 percent of all children born in the United States are born to parents who aren</a:t>
            </a:r>
            <a:r>
              <a:rPr lang="ja-JP" altLang="en-US">
                <a:latin typeface="Calibri" charset="0"/>
                <a:ea typeface="MS PGothic" charset="0"/>
                <a:cs typeface="MS PGothic" charset="0"/>
              </a:rPr>
              <a:t>’</a:t>
            </a:r>
            <a:r>
              <a:rPr lang="en-US">
                <a:latin typeface="Calibri" charset="0"/>
                <a:ea typeface="MS PGothic" charset="0"/>
                <a:cs typeface="MS PGothic" charset="0"/>
              </a:rPr>
              <a:t>t married, up from 28 percent in 1990.</a:t>
            </a:r>
          </a:p>
          <a:p>
            <a:pPr marL="171450" indent="-171450">
              <a:buFontTx/>
              <a:buChar char="•"/>
            </a:pPr>
            <a:r>
              <a:rPr lang="en-US">
                <a:latin typeface="Calibri" charset="0"/>
                <a:ea typeface="MS PGothic" charset="0"/>
                <a:cs typeface="MS PGothic" charset="0"/>
              </a:rPr>
              <a:t>However, individuals become single parents in a variety of ways.</a:t>
            </a:r>
          </a:p>
          <a:p>
            <a:pPr marL="171450" indent="-171450">
              <a:buFontTx/>
              <a:buChar char="•"/>
            </a:pPr>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U.S. Census Bureau (2011d); Martin et al. (2017).</a:t>
            </a:r>
          </a:p>
          <a:p>
            <a:pPr marL="171450" indent="-171450"/>
            <a:endParaRPr lang="en-US">
              <a:latin typeface="Calibri" charset="0"/>
              <a:ea typeface="MS PGothic" charset="0"/>
              <a:cs typeface="MS PGothic"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11E457F-E046-024C-8600-4FD5FF72E78A}" type="slidenum">
              <a:rPr lang="en-US">
                <a:latin typeface="Arial" charset="0"/>
              </a:rPr>
              <a:pPr/>
              <a:t>15</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Young adults, with or without children, may not be ready, willing, or feel able to marry because of real or unrealistic expectations.</a:t>
            </a:r>
          </a:p>
          <a:p>
            <a:pPr marL="171450" indent="-171450">
              <a:buFontTx/>
              <a:buChar char="•"/>
            </a:pPr>
            <a:r>
              <a:rPr lang="en-US">
                <a:latin typeface="Calibri" charset="0"/>
                <a:ea typeface="MS PGothic" charset="0"/>
                <a:cs typeface="MS PGothic" charset="0"/>
              </a:rPr>
              <a:t>These individuals are more likely to be economically disadvantaged (McKeever and Wolfinger 2011).</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3BD83CF-1141-A245-8B8C-6732676BDDBA}" type="slidenum">
              <a:rPr lang="en-US">
                <a:latin typeface="Arial" charset="0"/>
              </a:rPr>
              <a:pPr/>
              <a:t>16</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Older women may be single either by life circumstances or choice.</a:t>
            </a:r>
          </a:p>
          <a:p>
            <a:pPr marL="171450" indent="-171450">
              <a:buFontTx/>
              <a:buChar char="•"/>
            </a:pPr>
            <a:r>
              <a:rPr lang="en-US">
                <a:latin typeface="Calibri" charset="0"/>
                <a:ea typeface="MS PGothic" charset="0"/>
                <a:cs typeface="MS PGothic" charset="0"/>
              </a:rPr>
              <a:t>Some women decide to have a child or children with or without a partner because they do not want to wait to get married or do not want to get married at all.</a:t>
            </a:r>
          </a:p>
          <a:p>
            <a:pPr marL="171450" indent="-171450">
              <a:buFontTx/>
              <a:buChar char="•"/>
            </a:pPr>
            <a:r>
              <a:rPr lang="en-US">
                <a:latin typeface="Calibri" charset="0"/>
                <a:ea typeface="MS PGothic" charset="0"/>
                <a:cs typeface="MS PGothic" charset="0"/>
              </a:rPr>
              <a:t>Although they may prefer to be married, they decide to adopt, use a sperm donor, or get pregnant using alternative arrangements.</a:t>
            </a:r>
          </a:p>
          <a:p>
            <a:pPr marL="171450" indent="-171450">
              <a:buFontTx/>
              <a:buChar char="•"/>
            </a:pPr>
            <a:r>
              <a:rPr lang="en-US">
                <a:latin typeface="Calibri" charset="0"/>
                <a:ea typeface="MS PGothic" charset="0"/>
                <a:cs typeface="MS PGothic" charset="0"/>
              </a:rPr>
              <a:t>The families in these circumstances are less likely to be poor (Hertz 2006).</a:t>
            </a:r>
          </a:p>
          <a:p>
            <a:pPr marL="171450" indent="-171450"/>
            <a:endParaRPr lang="en-US">
              <a:latin typeface="Calibri" charset="0"/>
              <a:ea typeface="MS PGothic" charset="0"/>
              <a:cs typeface="MS PGothic"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ED1F44F-C2C1-E146-824F-D66E436A6030}" type="slidenum">
              <a:rPr lang="en-US">
                <a:latin typeface="Arial" charset="0"/>
              </a:rPr>
              <a:pPr/>
              <a:t>17</a:t>
            </a:fld>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There are individuals who are divorced who have children. </a:t>
            </a:r>
          </a:p>
          <a:p>
            <a:pPr marL="171450" indent="-171450">
              <a:buFontTx/>
              <a:buChar char="•"/>
            </a:pPr>
            <a:r>
              <a:rPr lang="en-US">
                <a:latin typeface="Calibri" charset="0"/>
                <a:ea typeface="MS PGothic" charset="0"/>
                <a:cs typeface="Arial" charset="0"/>
              </a:rPr>
              <a:t>They may be in a serious relationship but are not remarried.</a:t>
            </a:r>
          </a:p>
          <a:p>
            <a:pPr marL="171450" indent="-171450">
              <a:buFontTx/>
              <a:buChar char="•"/>
            </a:pPr>
            <a:r>
              <a:rPr lang="en-US">
                <a:latin typeface="Calibri" charset="0"/>
                <a:ea typeface="MS PGothic" charset="0"/>
                <a:cs typeface="Arial" charset="0"/>
              </a:rPr>
              <a:t>They may or may not get remarried, either by choice or because the complications of remarriage create obstacles for them (Brown 2000).</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4F991B1-AF99-A448-BB80-EF630C2BF0B7}" type="slidenum">
              <a:rPr lang="en-US">
                <a:latin typeface="Arial" charset="0"/>
              </a:rPr>
              <a:pPr/>
              <a:t>18</a:t>
            </a:fld>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second fertility pattern involves race and ethnicity.</a:t>
            </a:r>
          </a:p>
          <a:p>
            <a:pPr marL="171450" indent="-171450">
              <a:buFontTx/>
              <a:buChar char="•"/>
            </a:pPr>
            <a:r>
              <a:rPr lang="en-US">
                <a:latin typeface="Calibri" charset="0"/>
                <a:ea typeface="MS PGothic" charset="0"/>
                <a:cs typeface="MS PGothic" charset="0"/>
              </a:rPr>
              <a:t>Single parenthood is much more common is some racial and ethnic groups than in others.</a:t>
            </a:r>
          </a:p>
          <a:p>
            <a:pPr marL="171450" indent="-171450">
              <a:buFontTx/>
              <a:buChar char="•"/>
            </a:pPr>
            <a:r>
              <a:rPr lang="en-US">
                <a:latin typeface="Calibri" charset="0"/>
                <a:ea typeface="MS PGothic" charset="0"/>
                <a:cs typeface="MS PGothic" charset="0"/>
              </a:rPr>
              <a:t>American Indian, African-American, and Puerto Rican families are more likely to include single-parent households.</a:t>
            </a:r>
          </a:p>
          <a:p>
            <a:pPr marL="171450" indent="-171450">
              <a:buFontTx/>
              <a:buChar char="•"/>
            </a:pPr>
            <a:r>
              <a:rPr lang="en-US">
                <a:latin typeface="Calibri" charset="0"/>
                <a:ea typeface="MS PGothic" charset="0"/>
                <a:cs typeface="MS PGothic" charset="0"/>
              </a:rPr>
              <a:t>There also differences in total fertility rates among racial and ethnic groups.</a:t>
            </a:r>
          </a:p>
          <a:p>
            <a:pPr marL="171450" indent="-171450"/>
            <a:endParaRPr lang="en-US">
              <a:latin typeface="Calibri" charset="0"/>
              <a:ea typeface="MS PGothic" charset="0"/>
              <a:cs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C5A4D1D-05D5-C645-BDAE-35EAAD8273D1}" type="slidenum">
              <a:rPr lang="en-US">
                <a:latin typeface="Arial" charset="0"/>
              </a:rPr>
              <a:pPr/>
              <a:t>19</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Children are an integral part of the cultural image of the family, and their presence (and absence) raises interesting questions about what society believes constitutes a </a:t>
            </a:r>
            <a:r>
              <a:rPr lang="en-US" altLang="ja-JP">
                <a:latin typeface="Calibri" charset="0"/>
                <a:ea typeface="MS PGothic" charset="0"/>
                <a:cs typeface="MS PGothic" charset="0"/>
              </a:rPr>
              <a:t>real family.</a:t>
            </a:r>
          </a:p>
          <a:p>
            <a:pPr marL="171450" indent="-171450">
              <a:buFontTx/>
              <a:buChar char="•"/>
            </a:pPr>
            <a:r>
              <a:rPr lang="en-US">
                <a:latin typeface="Calibri" charset="0"/>
                <a:ea typeface="MS PGothic" charset="0"/>
                <a:cs typeface="MS PGothic" charset="0"/>
              </a:rPr>
              <a:t>Yet children are only one component of a family </a:t>
            </a:r>
            <a:r>
              <a:rPr lang="en-US" altLang="ja-JP">
                <a:latin typeface="Calibri" charset="0"/>
                <a:ea typeface="MS PGothic" charset="0"/>
                <a:cs typeface="MS PGothic" charset="0"/>
              </a:rPr>
              <a:t>ideal.</a:t>
            </a:r>
          </a:p>
          <a:p>
            <a:pPr marL="171450" indent="-171450">
              <a:buFontTx/>
              <a:buChar char="•"/>
            </a:pPr>
            <a:r>
              <a:rPr lang="en-US">
                <a:latin typeface="Calibri" charset="0"/>
                <a:ea typeface="MS PGothic" charset="0"/>
                <a:cs typeface="MS PGothic" charset="0"/>
              </a:rPr>
              <a:t>The context or setting in which children are raised (e.g., by a single mother, by a same-sex couple, by grandparents) is also part of the image of the ideal family.</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36A87F2-71FC-8E4F-AA1B-0CD4D5369755}" type="slidenum">
              <a:rPr lang="en-US">
                <a:latin typeface="Arial" charset="0"/>
              </a:rPr>
              <a:pPr/>
              <a:t>2</a:t>
            </a:fld>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a:extLst>
              <a:ext uri="{FF2B5EF4-FFF2-40B4-BE49-F238E27FC236}">
                <a16:creationId xmlns:a16="http://schemas.microsoft.com/office/drawing/2014/main" xmlns="" id="{7910EBCB-79DF-4FA9-9822-CAC09BD35F8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cs typeface="ＭＳ Ｐゴシック" charset="0"/>
              </a:rPr>
              <a:t>This figure shows the total fertility rates by race and ethnicity and the expected births per women in 2010.</a:t>
            </a:r>
          </a:p>
          <a:p>
            <a:pPr marL="171450" indent="-171450">
              <a:buFontTx/>
              <a:buChar char="•"/>
              <a:defRPr/>
            </a:pPr>
            <a:r>
              <a:rPr lang="en-US" dirty="0">
                <a:cs typeface="ＭＳ Ｐゴシック" charset="0"/>
              </a:rPr>
              <a:t>The total fertility rates indicate that Latina women, on average, have 2.1 children, African Americans have 1.9, and Whites, Asians, and American Indians have the fewest.</a:t>
            </a:r>
          </a:p>
          <a:p>
            <a:pPr marL="171450" indent="-171450">
              <a:buFontTx/>
              <a:buChar char="•"/>
              <a:defRPr/>
            </a:pPr>
            <a:r>
              <a:rPr lang="en-US" altLang="en-US" dirty="0">
                <a:cs typeface="ＭＳ Ｐゴシック" charset="0"/>
              </a:rPr>
              <a:t>Latinas have high total fertility rates because of several factors, including immigration, demographics, and religion (explained in Chapter 3).</a:t>
            </a:r>
          </a:p>
          <a:p>
            <a:pPr>
              <a:defRPr/>
            </a:pPr>
            <a:endParaRPr lang="en-US" altLang="en-US" dirty="0">
              <a:cs typeface="ＭＳ Ｐゴシック" charset="0"/>
            </a:endParaRPr>
          </a:p>
          <a:p>
            <a:pPr>
              <a:defRPr/>
            </a:pPr>
            <a:r>
              <a:rPr lang="fr-FR" dirty="0">
                <a:cs typeface="ＭＳ Ｐゴシック" charset="0"/>
              </a:rPr>
              <a:t>Source: Martin et al. (2015).</a:t>
            </a:r>
            <a:endParaRPr lang="en-US" altLang="en-US" dirty="0">
              <a:cs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BCF2A32-6AD3-4441-8B6C-A7E1601C7986}" type="slidenum">
              <a:rPr lang="en-US">
                <a:latin typeface="Arial" charset="0"/>
              </a:rPr>
              <a:pPr/>
              <a:t>20</a:t>
            </a:fld>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third fertility pattern involves education.</a:t>
            </a:r>
          </a:p>
          <a:p>
            <a:pPr marL="171450" indent="-171450">
              <a:buFontTx/>
              <a:buChar char="•"/>
            </a:pPr>
            <a:r>
              <a:rPr lang="en-US">
                <a:latin typeface="Calibri" charset="0"/>
                <a:ea typeface="MS PGothic" charset="0"/>
                <a:cs typeface="MS PGothic" charset="0"/>
              </a:rPr>
              <a:t>Women with lower levels of education have more children (Kravdal and Rindfuss 2008).</a:t>
            </a:r>
          </a:p>
          <a:p>
            <a:pPr marL="171450" indent="-171450">
              <a:buFontTx/>
              <a:buChar char="•"/>
            </a:pPr>
            <a:r>
              <a:rPr lang="en-US">
                <a:latin typeface="Calibri" charset="0"/>
                <a:ea typeface="MS PGothic" charset="0"/>
                <a:cs typeface="MS PGothic" charset="0"/>
              </a:rPr>
              <a:t>This is true globally.</a:t>
            </a:r>
          </a:p>
          <a:p>
            <a:pPr marL="171450" indent="-171450"/>
            <a:endParaRPr lang="en-US">
              <a:latin typeface="Calibri" charset="0"/>
              <a:ea typeface="MS PGothic" charset="0"/>
              <a:cs typeface="MS PGothic"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D6C9096-58D1-EC42-99A8-CC0A1D682466}" type="slidenum">
              <a:rPr lang="en-US">
                <a:latin typeface="Arial" charset="0"/>
              </a:rPr>
              <a:pPr/>
              <a:t>21</a:t>
            </a:fld>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a:extLst>
              <a:ext uri="{FF2B5EF4-FFF2-40B4-BE49-F238E27FC236}">
                <a16:creationId xmlns:a16="http://schemas.microsoft.com/office/drawing/2014/main" xmlns="" id="{3DF84DF6-0A35-475F-B83C-B3E4A27993B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average number of children ever born to women ages 40 to 44 years and the mothers’ levels of education in 2014.</a:t>
            </a:r>
          </a:p>
          <a:p>
            <a:pPr marL="171450" indent="-171450">
              <a:buFontTx/>
              <a:buChar char="•"/>
            </a:pPr>
            <a:r>
              <a:rPr lang="en-US">
                <a:latin typeface="Calibri" charset="0"/>
                <a:ea typeface="MS PGothic" charset="0"/>
                <a:cs typeface="MS PGothic" charset="0"/>
              </a:rPr>
              <a:t>Women who did not finish high school have an average of 2.8 children, compared with 1.8 or fewer among those with bachelor</a:t>
            </a:r>
            <a:r>
              <a:rPr lang="ja-JP" altLang="en-US">
                <a:latin typeface="Calibri" charset="0"/>
                <a:ea typeface="MS PGothic" charset="0"/>
                <a:cs typeface="MS PGothic" charset="0"/>
              </a:rPr>
              <a:t>’</a:t>
            </a:r>
            <a:r>
              <a:rPr lang="en-US">
                <a:latin typeface="Calibri" charset="0"/>
                <a:ea typeface="MS PGothic" charset="0"/>
                <a:cs typeface="MS PGothic" charset="0"/>
              </a:rPr>
              <a:t>s degrees.</a:t>
            </a:r>
          </a:p>
          <a:p>
            <a:pPr marL="171450" indent="-171450">
              <a:buFontTx/>
              <a:buChar char="•"/>
            </a:pPr>
            <a:r>
              <a:rPr lang="en-US">
                <a:latin typeface="Calibri" charset="0"/>
                <a:ea typeface="MS PGothic" charset="0"/>
                <a:cs typeface="MS PGothic" charset="0"/>
              </a:rPr>
              <a:t>This can be partially explained by the fact that some women do not go back to school after they have children.</a:t>
            </a:r>
          </a:p>
          <a:p>
            <a:pPr marL="171450" indent="-171450">
              <a:buFontTx/>
              <a:buChar char="•"/>
            </a:pPr>
            <a:r>
              <a:rPr lang="en-US">
                <a:latin typeface="Calibri" charset="0"/>
                <a:ea typeface="MS PGothic" charset="0"/>
                <a:cs typeface="MS PGothic" charset="0"/>
              </a:rPr>
              <a:t>Some women postpone having children until after they have finished school.</a:t>
            </a:r>
          </a:p>
          <a:p>
            <a:pPr marL="171450" indent="-171450">
              <a:buFontTx/>
              <a:buChar char="•"/>
            </a:pPr>
            <a:r>
              <a:rPr lang="en-US">
                <a:latin typeface="Calibri" charset="0"/>
                <a:ea typeface="MS PGothic" charset="0"/>
                <a:cs typeface="MS PGothic" charset="0"/>
              </a:rPr>
              <a:t>As a result, those women with less education start having children earlier and end up having more children overall.</a:t>
            </a:r>
          </a:p>
          <a:p>
            <a:pPr marL="171450" indent="-171450">
              <a:buFontTx/>
              <a:buChar char="•"/>
            </a:pPr>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U.S. Census Bureau (2015c).</a:t>
            </a:r>
          </a:p>
          <a:p>
            <a:pPr marL="171450" indent="-171450"/>
            <a:endParaRPr lang="en-US">
              <a:latin typeface="Calibri" charset="0"/>
              <a:ea typeface="MS PGothic" charset="0"/>
              <a:cs typeface="MS PGothic"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8755F48-3641-BF4B-B9DC-008841164EF5}" type="slidenum">
              <a:rPr lang="en-US">
                <a:latin typeface="Arial" charset="0"/>
              </a:rPr>
              <a:pPr/>
              <a:t>22</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Also, women who have higher levels of education end up thinking about the opportunity cost of having children.</a:t>
            </a:r>
          </a:p>
          <a:p>
            <a:pPr marL="171450" indent="-171450">
              <a:buFontTx/>
              <a:buChar char="•"/>
            </a:pPr>
            <a:r>
              <a:rPr lang="en-US">
                <a:latin typeface="Calibri" charset="0"/>
                <a:ea typeface="MS PGothic" charset="0"/>
                <a:cs typeface="MS PGothic" charset="0"/>
              </a:rPr>
              <a:t>Many women in the workforce must face the choice between choosing to have children (and losing or earning a lower income) and having a career and higher income.</a:t>
            </a:r>
          </a:p>
          <a:p>
            <a:pPr marL="171450" indent="-171450">
              <a:buFontTx/>
              <a:buChar char="•"/>
            </a:pPr>
            <a:r>
              <a:rPr lang="en-US">
                <a:latin typeface="Calibri" charset="0"/>
                <a:ea typeface="MS PGothic" charset="0"/>
                <a:cs typeface="MS PGothic" charset="0"/>
              </a:rPr>
              <a:t>Deciding to have children is considered the less lucrative option and is viewed by social scientists as an </a:t>
            </a:r>
            <a:r>
              <a:rPr lang="en-US" altLang="ja-JP" i="1">
                <a:latin typeface="Calibri" charset="0"/>
                <a:ea typeface="MS PGothic" charset="0"/>
                <a:cs typeface="MS PGothic" charset="0"/>
              </a:rPr>
              <a:t>opportunity cost</a:t>
            </a:r>
            <a:r>
              <a:rPr lang="en-US" altLang="ja-JP">
                <a:latin typeface="Calibri" charset="0"/>
                <a:ea typeface="MS PGothic" charset="0"/>
                <a:cs typeface="MS PGothic" charset="0"/>
              </a:rPr>
              <a:t>. </a:t>
            </a:r>
          </a:p>
          <a:p>
            <a:pPr marL="171450" indent="-171450">
              <a:buFontTx/>
              <a:buChar char="•"/>
            </a:pPr>
            <a:r>
              <a:rPr lang="en-US">
                <a:latin typeface="Calibri" charset="0"/>
                <a:ea typeface="MS PGothic" charset="0"/>
                <a:cs typeface="MS PGothic" charset="0"/>
              </a:rPr>
              <a:t>The opportunity cost is greater for women with higher levels of education (and therefore, higher levels of income and occupation) than it is for women with less education.</a:t>
            </a:r>
          </a:p>
          <a:p>
            <a:pPr marL="171450" indent="-171450">
              <a:buFontTx/>
              <a:buChar char="•"/>
            </a:pPr>
            <a:r>
              <a:rPr lang="en-US">
                <a:latin typeface="Calibri" charset="0"/>
                <a:ea typeface="MS PGothic" charset="0"/>
                <a:cs typeface="MS PGothic" charset="0"/>
              </a:rPr>
              <a:t>This way of thinking implies that women (and men) carefully consider all economic options before deciding whether to have children. </a:t>
            </a:r>
          </a:p>
          <a:p>
            <a:pPr marL="171450" indent="-171450">
              <a:buFontTx/>
              <a:buChar char="•"/>
            </a:pPr>
            <a:r>
              <a:rPr lang="en-US">
                <a:latin typeface="Calibri" charset="0"/>
                <a:ea typeface="MS PGothic" charset="0"/>
                <a:cs typeface="MS PGothic" charset="0"/>
              </a:rPr>
              <a:t>And some research has shown that half of all pregnancies are considered “</a:t>
            </a:r>
            <a:r>
              <a:rPr lang="en-US" altLang="ja-JP">
                <a:latin typeface="Calibri" charset="0"/>
                <a:ea typeface="MS PGothic" charset="0"/>
                <a:cs typeface="MS PGothic" charset="0"/>
              </a:rPr>
              <a:t>unintended,” meaning the woman was not trying to get pregnant (Finer </a:t>
            </a:r>
            <a:r>
              <a:rPr lang="en-US">
                <a:latin typeface="Calibri" charset="0"/>
                <a:ea typeface="MS PGothic" charset="0"/>
                <a:cs typeface="MS PGothic" charset="0"/>
              </a:rPr>
              <a:t>and Zolna 2016</a:t>
            </a:r>
            <a:r>
              <a:rPr lang="en-US" altLang="ja-JP">
                <a:latin typeface="Calibri" charset="0"/>
                <a:ea typeface="MS PGothic" charset="0"/>
                <a:cs typeface="MS PGothic" charset="0"/>
              </a:rPr>
              <a:t>).</a:t>
            </a:r>
          </a:p>
          <a:p>
            <a:pPr marL="171450" indent="-171450">
              <a:buFontTx/>
              <a:buChar char="•"/>
            </a:pPr>
            <a:r>
              <a:rPr lang="en-US">
                <a:latin typeface="Calibri" charset="0"/>
                <a:ea typeface="MS PGothic" charset="0"/>
                <a:cs typeface="MS PGothic" charset="0"/>
              </a:rPr>
              <a:t>A larger proportion of unintended births occurs among those with less education (and thus lower incomes), partly because of inadequate health care, contraception, and health education.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994329D-A564-464A-A83D-A93D7EDB2F29}" type="slidenum">
              <a:rPr lang="en-US">
                <a:latin typeface="Arial" charset="0"/>
              </a:rPr>
              <a:pPr/>
              <a:t>23</a:t>
            </a:fld>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a:extLst>
              <a:ext uri="{FF2B5EF4-FFF2-40B4-BE49-F238E27FC236}">
                <a16:creationId xmlns:a16="http://schemas.microsoft.com/office/drawing/2014/main" xmlns="" id="{527C4D95-3EA0-48C6-985D-55AB2A788D5E}"/>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cs typeface="ＭＳ Ｐゴシック" charset="0"/>
              </a:rPr>
              <a:t>When we look at larger trends,  we can see that childbearing patterns do show people responding to their economic condition.</a:t>
            </a:r>
          </a:p>
          <a:p>
            <a:pPr marL="171450" indent="-171450">
              <a:buFont typeface="Arial" panose="020B0604020202020204" pitchFamily="34" charset="0"/>
              <a:buChar char="•"/>
              <a:defRPr/>
            </a:pPr>
            <a:r>
              <a:rPr lang="en-US" dirty="0">
                <a:cs typeface="ＭＳ Ｐゴシック" charset="0"/>
              </a:rPr>
              <a:t>Clear evidence of conscious birth planning emerged during the recession of the late 2000s, when birth rates fell sharply for women younger than age 30 years but rose for those who were older. </a:t>
            </a:r>
          </a:p>
          <a:p>
            <a:pPr marL="171450" indent="-171450">
              <a:buFont typeface="Arial" panose="020B0604020202020204" pitchFamily="34" charset="0"/>
              <a:buChar char="•"/>
              <a:defRPr/>
            </a:pPr>
            <a:r>
              <a:rPr lang="en-US" dirty="0">
                <a:cs typeface="ＭＳ Ｐゴシック" charset="0"/>
              </a:rPr>
              <a:t>The trend toward having children at older ages was already underway in 2007, when the Great Recession began, but the economic shock accelerated the trend.</a:t>
            </a:r>
          </a:p>
          <a:p>
            <a:pPr marL="171450" indent="-171450">
              <a:buFont typeface="Arial" panose="020B0604020202020204" pitchFamily="34" charset="0"/>
              <a:buChar char="•"/>
              <a:defRPr/>
            </a:pPr>
            <a:r>
              <a:rPr lang="en-US" dirty="0">
                <a:cs typeface="ＭＳ Ｐゴシック" charset="0"/>
              </a:rPr>
              <a:t>It appears that many younger people deliberately postponed having children. </a:t>
            </a:r>
          </a:p>
          <a:p>
            <a:pPr marL="171450" indent="-171450">
              <a:buFont typeface="Arial" panose="020B0604020202020204" pitchFamily="34" charset="0"/>
              <a:buChar char="•"/>
              <a:defRPr/>
            </a:pPr>
            <a:r>
              <a:rPr lang="en-US" dirty="0">
                <a:cs typeface="ＭＳ Ｐゴシック" charset="0"/>
              </a:rPr>
              <a:t>On the other hand, women who were nearing the end of their childbearing years had no such luxury, deciding to have children even though it might mean difficult economic sacrifices.</a:t>
            </a:r>
          </a:p>
          <a:p>
            <a:pPr marL="171450" indent="-171450">
              <a:buFont typeface="Arial" panose="020B0604020202020204" pitchFamily="34" charset="0"/>
              <a:buChar char="•"/>
              <a:defRPr/>
            </a:pPr>
            <a:r>
              <a:rPr lang="en-US" dirty="0">
                <a:cs typeface="ＭＳ Ｐゴシック" charset="0"/>
              </a:rPr>
              <a:t>The decision to put off having children, or having more children, will probably lead to fewer children eventually being born as a result of the recession, as some people lose the opportunity or end up permanently changing their plans.</a:t>
            </a:r>
          </a:p>
          <a:p>
            <a:pPr>
              <a:buFont typeface="Arial" panose="020B0604020202020204" pitchFamily="34" charset="0"/>
              <a:buNone/>
              <a:defRPr/>
            </a:pPr>
            <a:r>
              <a:rPr lang="en-US" dirty="0">
                <a:cs typeface="ＭＳ Ｐゴシック" charset="0"/>
              </a:rPr>
              <a:t>Source: Martin, Hamilton, Osterman, et al. (2015).</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DA59A75A-999C-CE42-BD60-45B9AAB78681}" type="slidenum">
              <a:rPr lang="en-US" sz="120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Adoption was, and still remains, an option for parents who are unable or unwilling to raise their own biological children.</a:t>
            </a:r>
          </a:p>
          <a:p>
            <a:pPr marL="171450" indent="-171450">
              <a:buFontTx/>
              <a:buChar char="•"/>
            </a:pPr>
            <a:r>
              <a:rPr lang="en-US">
                <a:latin typeface="Calibri" charset="0"/>
                <a:ea typeface="MS PGothic" charset="0"/>
                <a:cs typeface="MS PGothic" charset="0"/>
              </a:rPr>
              <a:t>Adoption used to be more common and more secretive before the 1960s.</a:t>
            </a:r>
          </a:p>
          <a:p>
            <a:pPr marL="171450" indent="-171450">
              <a:buFontTx/>
              <a:buChar char="•"/>
            </a:pPr>
            <a:r>
              <a:rPr lang="en-US">
                <a:latin typeface="Calibri" charset="0"/>
                <a:ea typeface="MS PGothic" charset="0"/>
                <a:cs typeface="MS PGothic" charset="0"/>
              </a:rPr>
              <a:t>Adoption became less common after the 1930s because of the decline of the stigma of unwed motherhood, the growing availability of birth control, and the legality of abortion.</a:t>
            </a:r>
          </a:p>
          <a:p>
            <a:pPr marL="171450" indent="-171450">
              <a:buFontTx/>
              <a:buChar char="•"/>
            </a:pPr>
            <a:r>
              <a:rPr lang="en-US">
                <a:latin typeface="Calibri" charset="0"/>
                <a:ea typeface="MS PGothic" charset="0"/>
                <a:cs typeface="MS PGothic" charset="0"/>
              </a:rPr>
              <a:t>Women who were not willing or able to become parents were less likely to have children as a result.</a:t>
            </a:r>
          </a:p>
          <a:p>
            <a:pPr marL="171450" indent="-171450">
              <a:buFontTx/>
              <a:buChar char="•"/>
            </a:pPr>
            <a:r>
              <a:rPr lang="en-US">
                <a:latin typeface="Calibri" charset="0"/>
                <a:ea typeface="MS PGothic" charset="0"/>
                <a:cs typeface="MS PGothic" charset="0"/>
              </a:rPr>
              <a:t>Only approximately 2.1 percent of all U.S. children are adopted today.</a:t>
            </a:r>
          </a:p>
          <a:p>
            <a:pPr marL="171450" indent="-171450">
              <a:buFontTx/>
              <a:buChar char="•"/>
            </a:pPr>
            <a:r>
              <a:rPr lang="en-US">
                <a:latin typeface="Calibri" charset="0"/>
                <a:ea typeface="MS PGothic" charset="0"/>
                <a:cs typeface="MS PGothic" charset="0"/>
              </a:rPr>
              <a:t>Furthermore, adoptions are much less secretive and almost all adopted children know that they are adopted (Vandivere, Malm, and Radel 2009).</a:t>
            </a:r>
          </a:p>
          <a:p>
            <a:pPr marL="171450" indent="-171450">
              <a:buFontTx/>
              <a:buChar char="•"/>
            </a:pPr>
            <a:r>
              <a:rPr lang="en-US">
                <a:latin typeface="Calibri" charset="0"/>
                <a:ea typeface="MS PGothic" charset="0"/>
                <a:cs typeface="MS PGothic" charset="0"/>
              </a:rPr>
              <a:t>Today, adopted children can be divided into three categories:</a:t>
            </a:r>
          </a:p>
          <a:p>
            <a:pPr marL="685800" lvl="1" indent="-228600">
              <a:buFont typeface="Calibri" charset="0"/>
              <a:buAutoNum type="arabicPeriod"/>
            </a:pPr>
            <a:r>
              <a:rPr lang="en-US">
                <a:latin typeface="Calibri" charset="0"/>
                <a:ea typeface="MS PGothic" charset="0"/>
                <a:cs typeface="MS PGothic" charset="0"/>
              </a:rPr>
              <a:t>37 percent are adopted through the foster care system;</a:t>
            </a:r>
          </a:p>
          <a:p>
            <a:pPr marL="685800" lvl="1" indent="-228600">
              <a:buFont typeface="Calibri" charset="0"/>
              <a:buAutoNum type="arabicPeriod"/>
            </a:pPr>
            <a:r>
              <a:rPr lang="en-US">
                <a:latin typeface="Calibri" charset="0"/>
                <a:ea typeface="MS PGothic" charset="0"/>
                <a:cs typeface="MS PGothic" charset="0"/>
              </a:rPr>
              <a:t>38 percent are U.S. born and adopted through private services; </a:t>
            </a:r>
          </a:p>
          <a:p>
            <a:pPr marL="685800" lvl="1" indent="-228600">
              <a:buFont typeface="Calibri" charset="0"/>
              <a:buAutoNum type="arabicPeriod"/>
            </a:pPr>
            <a:r>
              <a:rPr lang="en-US">
                <a:latin typeface="Calibri" charset="0"/>
                <a:ea typeface="MS PGothic" charset="0"/>
                <a:cs typeface="MS PGothic" charset="0"/>
              </a:rPr>
              <a:t>25 percent are born in other countries and adopted by U.S. parents.</a:t>
            </a:r>
          </a:p>
          <a:p>
            <a:pPr marL="171450" indent="-171450">
              <a:buFontTx/>
              <a:buChar char="•"/>
            </a:pPr>
            <a:endParaRPr lang="en-US">
              <a:latin typeface="Calibri" charset="0"/>
              <a:ea typeface="MS PGothic" charset="0"/>
              <a:cs typeface="MS PGothic"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6CFBB6A-2AE5-2048-BEDD-3DAD48525430}" type="slidenum">
              <a:rPr lang="en-US">
                <a:latin typeface="Arial" charset="0"/>
              </a:rPr>
              <a:pPr/>
              <a:t>25</a:t>
            </a:fld>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number of children adopted into the United States from other countries from 1990 through 2013 (U.S. Department of State 2016b).</a:t>
            </a:r>
          </a:p>
          <a:p>
            <a:pPr marL="171450" indent="-171450">
              <a:buFontTx/>
              <a:buChar char="•"/>
            </a:pPr>
            <a:r>
              <a:rPr lang="en-US">
                <a:latin typeface="Calibri" charset="0"/>
                <a:ea typeface="MS PGothic" charset="0"/>
                <a:cs typeface="MS PGothic" charset="0"/>
              </a:rPr>
              <a:t>International adoption can be complicated and controversial.</a:t>
            </a:r>
          </a:p>
          <a:p>
            <a:pPr marL="171450" indent="-171450">
              <a:buFontTx/>
              <a:buChar char="•"/>
            </a:pPr>
            <a:r>
              <a:rPr lang="en-US">
                <a:latin typeface="Calibri" charset="0"/>
                <a:ea typeface="MS PGothic" charset="0"/>
                <a:cs typeface="MS PGothic" charset="0"/>
              </a:rPr>
              <a:t>There are many legal and cultural difficulties and considerations, which are not always taken into consideration by all parties involved in the adoption process.</a:t>
            </a:r>
          </a:p>
          <a:p>
            <a:pPr marL="171450" indent="-171450">
              <a:buFontTx/>
              <a:buChar char="•"/>
            </a:pPr>
            <a:r>
              <a:rPr lang="en-US">
                <a:latin typeface="Calibri" charset="0"/>
                <a:ea typeface="MS PGothic" charset="0"/>
                <a:cs typeface="MS PGothic" charset="0"/>
              </a:rPr>
              <a:t>The Hague Adoption Convention is an international agreement that seeks to facilitate adoptions in the interests of these children.</a:t>
            </a:r>
          </a:p>
          <a:p>
            <a:pPr marL="171450" indent="-171450">
              <a:buFontTx/>
              <a:buChar char="•"/>
            </a:pPr>
            <a:r>
              <a:rPr lang="en-US">
                <a:latin typeface="Calibri" charset="0"/>
                <a:ea typeface="MS PGothic" charset="0"/>
                <a:cs typeface="MS PGothic" charset="0"/>
              </a:rPr>
              <a:t>Among other things, the convention attempts to protect children against economic and cultural exploitation.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E199893-B2DC-EE4B-A645-7F89FD7618A4}" type="slidenum">
              <a:rPr lang="en-US">
                <a:latin typeface="Arial" charset="0"/>
              </a:rPr>
              <a:pPr/>
              <a:t>26</a:t>
            </a:fld>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reasons individuals decide to have or to not have children are many and varied.</a:t>
            </a:r>
          </a:p>
          <a:p>
            <a:pPr marL="171450" indent="-171450">
              <a:buFontTx/>
              <a:buChar char="•"/>
            </a:pPr>
            <a:r>
              <a:rPr lang="en-US">
                <a:latin typeface="Calibri" charset="0"/>
                <a:ea typeface="MS PGothic" charset="0"/>
                <a:cs typeface="MS PGothic" charset="0"/>
              </a:rPr>
              <a:t>They may include conscious and unconscious factors.</a:t>
            </a:r>
          </a:p>
          <a:p>
            <a:pPr marL="171450" indent="-171450">
              <a:buFontTx/>
              <a:buChar char="•"/>
            </a:pPr>
            <a:r>
              <a:rPr lang="en-US">
                <a:latin typeface="Calibri" charset="0"/>
                <a:ea typeface="MS PGothic" charset="0"/>
                <a:cs typeface="MS PGothic" charset="0"/>
              </a:rPr>
              <a:t>In preindustrial families, many couples had many children, partly because of the labor they could provide.</a:t>
            </a:r>
          </a:p>
          <a:p>
            <a:pPr marL="171450" indent="-171450">
              <a:buFontTx/>
              <a:buChar char="•"/>
            </a:pPr>
            <a:r>
              <a:rPr lang="en-US">
                <a:latin typeface="Calibri" charset="0"/>
                <a:ea typeface="MS PGothic" charset="0"/>
                <a:cs typeface="MS PGothic" charset="0"/>
              </a:rPr>
              <a:t>And before government programs such as Social Security existed, children were often expected to take care of parents in their later years.</a:t>
            </a:r>
          </a:p>
          <a:p>
            <a:pPr marL="171450" indent="-171450">
              <a:buFontTx/>
              <a:buChar char="•"/>
            </a:pPr>
            <a:r>
              <a:rPr lang="en-US">
                <a:latin typeface="Calibri" charset="0"/>
                <a:ea typeface="MS PGothic" charset="0"/>
                <a:cs typeface="MS PGothic" charset="0"/>
              </a:rPr>
              <a:t>In modern society, children are a large expense (even considered an </a:t>
            </a:r>
            <a:r>
              <a:rPr lang="en-US" altLang="ja-JP">
                <a:latin typeface="Calibri" charset="0"/>
                <a:ea typeface="MS PGothic" charset="0"/>
                <a:cs typeface="MS PGothic" charset="0"/>
              </a:rPr>
              <a:t>investment) and are considered valuable more for symbolic and emotional reasons than for economic ones (Schoen et al. 1997).</a:t>
            </a:r>
          </a:p>
          <a:p>
            <a:pPr marL="171450" indent="-171450">
              <a:buFontTx/>
              <a:buChar char="•"/>
            </a:pPr>
            <a:r>
              <a:rPr lang="en-US">
                <a:latin typeface="Calibri" charset="0"/>
                <a:ea typeface="MS PGothic" charset="0"/>
                <a:cs typeface="MS PGothic" charset="0"/>
              </a:rPr>
              <a:t>Parents expect children to be a source of pride, achievement, accomplishment, and love.</a:t>
            </a:r>
          </a:p>
          <a:p>
            <a:pPr marL="171450" indent="-171450">
              <a:buFontTx/>
              <a:buChar char="•"/>
            </a:pPr>
            <a:r>
              <a:rPr lang="en-US">
                <a:latin typeface="Calibri" charset="0"/>
                <a:ea typeface="MS PGothic" charset="0"/>
                <a:cs typeface="MS PGothic" charset="0"/>
              </a:rPr>
              <a:t>Yet there are also reasons why individuals in modern society do not have children.</a:t>
            </a:r>
          </a:p>
          <a:p>
            <a:pPr marL="171450" indent="-171450">
              <a:buFontTx/>
              <a:buChar char="•"/>
            </a:pPr>
            <a:r>
              <a:rPr lang="en-US">
                <a:latin typeface="Calibri" charset="0"/>
                <a:ea typeface="MS PGothic" charset="0"/>
                <a:cs typeface="MS PGothic" charset="0"/>
              </a:rPr>
              <a:t>For some individuals or couples, this is a deliberate choice; for others, it may be a matter of circumstances or biology.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918C625-F7D3-5842-87DD-57BA7CE2D21E}" type="slidenum">
              <a:rPr lang="en-US">
                <a:latin typeface="Arial" charset="0"/>
              </a:rPr>
              <a:pPr/>
              <a:t>27</a:t>
            </a:fld>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reasons for terminating a pregnancy are varied and may be complicated.</a:t>
            </a:r>
          </a:p>
          <a:p>
            <a:pPr marL="171450" indent="-171450">
              <a:buFontTx/>
              <a:buChar char="•"/>
            </a:pPr>
            <a:r>
              <a:rPr lang="en-US">
                <a:latin typeface="Calibri" charset="0"/>
                <a:ea typeface="MS PGothic" charset="0"/>
                <a:cs typeface="MS PGothic" charset="0"/>
              </a:rPr>
              <a:t>Sometimes the termination of a pregnancy may be because of medical reasons, but surveys have found that the most common reasons include decisions based on economics, education, or other family concerns (Finer et al. 2005).</a:t>
            </a:r>
          </a:p>
          <a:p>
            <a:pPr marL="171450" indent="-171450">
              <a:buFontTx/>
              <a:buChar char="•"/>
            </a:pPr>
            <a:r>
              <a:rPr lang="en-US">
                <a:latin typeface="Calibri" charset="0"/>
                <a:ea typeface="MS PGothic" charset="0"/>
                <a:cs typeface="MS PGothic" charset="0"/>
              </a:rPr>
              <a:t>Women who are most likely to have abortions are those who are most likely to have unintended pregnancies (Jones, Finer, and Singh 2010).</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776FD5D-E56B-9248-9F5D-00EFCB1658A0}" type="slidenum">
              <a:rPr lang="en-US">
                <a:latin typeface="Arial" charset="0"/>
              </a:rPr>
              <a:pPr/>
              <a:t>28</a:t>
            </a:fld>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a:extLst>
              <a:ext uri="{FF2B5EF4-FFF2-40B4-BE49-F238E27FC236}">
                <a16:creationId xmlns:a16="http://schemas.microsoft.com/office/drawing/2014/main" xmlns="" id="{632E7A11-93A1-499E-B02E-C717406E258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Not surprisingly, the groups of women more likely to have unintended pregnancies—single (or cohabiting) women, those with low incomes or education, and Black women—are also more likely to have abortions (Jerman, Jones, and Onda 2016). </a:t>
            </a:r>
          </a:p>
          <a:p>
            <a:pPr marL="171450" indent="-171450">
              <a:buFontTx/>
              <a:buChar char="•"/>
            </a:pPr>
            <a:r>
              <a:rPr lang="en-US">
                <a:latin typeface="Calibri" charset="0"/>
                <a:ea typeface="MS PGothic" charset="0"/>
                <a:cs typeface="MS PGothic" charset="0"/>
              </a:rPr>
              <a:t>The breakdown of birth and abortion rates by marital status clearly shows the difference in abortions. </a:t>
            </a:r>
          </a:p>
          <a:p>
            <a:pPr marL="171450" indent="-171450">
              <a:buFontTx/>
              <a:buChar char="•"/>
            </a:pPr>
            <a:r>
              <a:rPr lang="en-US">
                <a:latin typeface="Calibri" charset="0"/>
                <a:ea typeface="MS PGothic" charset="0"/>
                <a:cs typeface="MS PGothic" charset="0"/>
              </a:rPr>
              <a:t>Among women ages 15–44 years in 2014, those who weren</a:t>
            </a:r>
            <a:r>
              <a:rPr lang="ja-JP" altLang="en-US">
                <a:latin typeface="Calibri" charset="0"/>
                <a:ea typeface="MS PGothic" charset="0"/>
                <a:cs typeface="MS PGothic" charset="0"/>
              </a:rPr>
              <a:t>’</a:t>
            </a:r>
            <a:r>
              <a:rPr lang="en-US">
                <a:latin typeface="Calibri" charset="0"/>
                <a:ea typeface="MS PGothic" charset="0"/>
                <a:cs typeface="MS PGothic" charset="0"/>
              </a:rPr>
              <a:t>t married were less than half as likely to have a birth as married women, but about four times as likely to have an abortion.</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 calculations from 2014 National Center for Health Statistics and Guttmacher Institute data; includes women ages 15–44 years.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6A52D75-3253-4F47-A308-8D108816EB26}" type="slidenum">
              <a:rPr lang="en-US">
                <a:latin typeface="Arial" charset="0"/>
              </a:rPr>
              <a:pPr/>
              <a:t>29</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Most U.S. families have one to three children; two is the average.</a:t>
            </a:r>
          </a:p>
          <a:p>
            <a:pPr marL="171450" indent="-171450">
              <a:buFontTx/>
              <a:buChar char="•"/>
            </a:pPr>
            <a:r>
              <a:rPr lang="en-US">
                <a:latin typeface="Calibri" charset="0"/>
                <a:ea typeface="MS PGothic" charset="0"/>
                <a:cs typeface="MS PGothic" charset="0"/>
              </a:rPr>
              <a:t>This is a much lower number than in the past.</a:t>
            </a:r>
          </a:p>
          <a:p>
            <a:pPr marL="171450" indent="-171450">
              <a:buFontTx/>
              <a:buChar char="•"/>
            </a:pPr>
            <a:r>
              <a:rPr lang="en-US">
                <a:latin typeface="Calibri" charset="0"/>
                <a:ea typeface="MS PGothic" charset="0"/>
                <a:cs typeface="MS PGothic" charset="0"/>
              </a:rPr>
              <a:t>Family size has been in decline for most of the twentieth century (apart from the baby boom period, 1946–1964; see Chapter 2).</a:t>
            </a:r>
          </a:p>
          <a:p>
            <a:pPr marL="171450" indent="-171450">
              <a:buFontTx/>
              <a:buChar char="•"/>
            </a:pPr>
            <a:r>
              <a:rPr lang="en-US">
                <a:latin typeface="Calibri" charset="0"/>
                <a:ea typeface="MS PGothic" charset="0"/>
                <a:cs typeface="MS PGothic" charset="0"/>
              </a:rPr>
              <a:t>But even within these simple numbers, there is a more complex story of family diversity.</a:t>
            </a:r>
          </a:p>
          <a:p>
            <a:pPr marL="171450" indent="-171450">
              <a:buFontTx/>
              <a:buChar char="•"/>
            </a:pPr>
            <a:r>
              <a:rPr lang="en-US">
                <a:latin typeface="Calibri" charset="0"/>
                <a:ea typeface="MS PGothic" charset="0"/>
                <a:cs typeface="MS PGothic" charset="0"/>
              </a:rPr>
              <a:t>In particular, the past few decades have seen several growing changes and trends.</a:t>
            </a:r>
          </a:p>
          <a:p>
            <a:pPr marL="171450" indent="-171450">
              <a:buFontTx/>
              <a:buChar char="•"/>
            </a:pPr>
            <a:r>
              <a:rPr lang="en-US">
                <a:latin typeface="Calibri" charset="0"/>
                <a:ea typeface="MS PGothic" charset="0"/>
                <a:cs typeface="MS PGothic" charset="0"/>
              </a:rPr>
              <a:t>The most important change has been the number of parents who have children outside of marriage.</a:t>
            </a:r>
          </a:p>
          <a:p>
            <a:pPr marL="171450" indent="-171450">
              <a:buFontTx/>
              <a:buChar char="•"/>
            </a:pPr>
            <a:r>
              <a:rPr lang="en-US">
                <a:latin typeface="Calibri" charset="0"/>
                <a:ea typeface="MS PGothic" charset="0"/>
                <a:cs typeface="MS PGothic" charset="0"/>
              </a:rPr>
              <a:t>There is also a trend toward single motherhood, which is generally recognized.</a:t>
            </a:r>
          </a:p>
          <a:p>
            <a:pPr marL="171450" indent="-171450">
              <a:buFontTx/>
              <a:buChar char="•"/>
            </a:pPr>
            <a:r>
              <a:rPr lang="en-US">
                <a:latin typeface="Calibri" charset="0"/>
                <a:ea typeface="MS PGothic" charset="0"/>
                <a:cs typeface="MS PGothic" charset="0"/>
              </a:rPr>
              <a:t>Other trends are not so noticeable.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31B77AD-DB78-0043-BF48-F062771D5646}" type="slidenum">
              <a:rPr lang="en-US">
                <a:latin typeface="Arial" charset="0"/>
              </a:rPr>
              <a:pPr/>
              <a:t>3</a:t>
            </a:fld>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In addition to unintended pregnancies, there are also unsuccessful pregnancies and the experience of infertility.</a:t>
            </a:r>
          </a:p>
          <a:p>
            <a:pPr marL="171450" indent="-171450">
              <a:buFontTx/>
              <a:buChar char="•"/>
            </a:pPr>
            <a:r>
              <a:rPr lang="en-US">
                <a:latin typeface="Calibri" charset="0"/>
                <a:ea typeface="MS PGothic" charset="0"/>
                <a:cs typeface="MS PGothic" charset="0"/>
              </a:rPr>
              <a:t>This is the usual definition of infertility; it is used as general description without having to obtain a specific cause or medical diagnosis.</a:t>
            </a:r>
          </a:p>
          <a:p>
            <a:pPr marL="171450" indent="-171450">
              <a:buFontTx/>
              <a:buChar char="•"/>
            </a:pPr>
            <a:r>
              <a:rPr lang="en-US">
                <a:latin typeface="Calibri" charset="0"/>
                <a:ea typeface="MS PGothic" charset="0"/>
                <a:cs typeface="MS PGothic" charset="0"/>
              </a:rPr>
              <a:t>Demographers use an arbitrary time period of 12 months of sex without contraception as part of the definition.</a:t>
            </a:r>
          </a:p>
          <a:p>
            <a:pPr marL="171450" indent="-171450">
              <a:buFontTx/>
              <a:buChar char="•"/>
            </a:pPr>
            <a:r>
              <a:rPr lang="en-US">
                <a:latin typeface="Calibri" charset="0"/>
                <a:ea typeface="MS PGothic" charset="0"/>
                <a:cs typeface="MS PGothic" charset="0"/>
              </a:rPr>
              <a:t>Given this general definition, approximately 9 percent of couples experience infertility around the world; the United States has a slightly lower rate of 7 percent per couple (Boivin et al. 2007).</a:t>
            </a:r>
          </a:p>
          <a:p>
            <a:pPr marL="171450" indent="-171450">
              <a:buFontTx/>
              <a:buChar char="•"/>
            </a:pPr>
            <a:r>
              <a:rPr lang="en-US">
                <a:latin typeface="Calibri" charset="0"/>
                <a:ea typeface="MS PGothic" charset="0"/>
                <a:cs typeface="MS PGothic" charset="0"/>
              </a:rPr>
              <a:t>There are many causes of infertility, including, but not limited to, advanced age, poor health, smoking, and obesity. </a:t>
            </a:r>
          </a:p>
          <a:p>
            <a:pPr marL="171450" indent="-171450">
              <a:buFontTx/>
              <a:buChar char="•"/>
            </a:pPr>
            <a:r>
              <a:rPr lang="en-US">
                <a:latin typeface="Calibri" charset="0"/>
                <a:ea typeface="MS PGothic" charset="0"/>
                <a:cs typeface="MS PGothic" charset="0"/>
              </a:rPr>
              <a:t>Although infertility is a </a:t>
            </a:r>
            <a:r>
              <a:rPr lang="en-US" altLang="ja-JP">
                <a:latin typeface="Calibri" charset="0"/>
                <a:ea typeface="MS PGothic" charset="0"/>
                <a:cs typeface="MS PGothic" charset="0"/>
              </a:rPr>
              <a:t>natural part of the sexual experience, there is also a pattern of infertility linked to inequality.</a:t>
            </a:r>
          </a:p>
          <a:p>
            <a:pPr marL="171450" indent="-171450">
              <a:buFontTx/>
              <a:buChar char="•"/>
            </a:pPr>
            <a:r>
              <a:rPr lang="en-US">
                <a:latin typeface="Calibri" charset="0"/>
                <a:ea typeface="MS PGothic" charset="0"/>
                <a:cs typeface="MS PGothic" charset="0"/>
              </a:rPr>
              <a:t>Social conditions contribute to the problem of infertility.</a:t>
            </a:r>
          </a:p>
          <a:p>
            <a:pPr marL="171450" indent="-171450">
              <a:buFontTx/>
              <a:buChar char="•"/>
            </a:pPr>
            <a:r>
              <a:rPr lang="en-US">
                <a:latin typeface="Calibri" charset="0"/>
                <a:ea typeface="MS PGothic" charset="0"/>
                <a:cs typeface="MS PGothic" charset="0"/>
              </a:rPr>
              <a:t>Higher rates of infertility can be attributed to lower education and poorer overall health.</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8385CAA-A53E-D342-90F7-F6DB741D1F5B}" type="slidenum">
              <a:rPr lang="en-US">
                <a:latin typeface="Arial" charset="0"/>
              </a:rPr>
              <a:pPr/>
              <a:t>30</a:t>
            </a:fld>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a:extLst>
              <a:ext uri="{FF2B5EF4-FFF2-40B4-BE49-F238E27FC236}">
                <a16:creationId xmlns:a16="http://schemas.microsoft.com/office/drawing/2014/main" xmlns="" id="{1D11BF0D-1371-480E-AE72-08725A3F612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White women are the least likely to experience infertility.</a:t>
            </a:r>
          </a:p>
          <a:p>
            <a:pPr marL="171450" indent="-171450">
              <a:buFontTx/>
              <a:buChar char="•"/>
            </a:pPr>
            <a:r>
              <a:rPr lang="en-US">
                <a:latin typeface="Calibri" charset="0"/>
                <a:ea typeface="MS PGothic" charset="0"/>
                <a:cs typeface="MS PGothic" charset="0"/>
              </a:rPr>
              <a:t>Women with higher levels of education have lower rates of infertility.</a:t>
            </a:r>
          </a:p>
          <a:p>
            <a:pPr marL="171450" indent="-171450">
              <a:buFontTx/>
              <a:buChar char="•"/>
            </a:pPr>
            <a:r>
              <a:rPr lang="en-US">
                <a:latin typeface="Calibri" charset="0"/>
                <a:ea typeface="MS PGothic" charset="0"/>
                <a:cs typeface="MS PGothic" charset="0"/>
              </a:rPr>
              <a:t>In the past, women tended to be </a:t>
            </a:r>
            <a:r>
              <a:rPr lang="en-US" altLang="ja-JP">
                <a:latin typeface="Calibri" charset="0"/>
                <a:ea typeface="MS PGothic" charset="0"/>
                <a:cs typeface="MS PGothic" charset="0"/>
              </a:rPr>
              <a:t>blamed for infertility more than men.</a:t>
            </a:r>
          </a:p>
          <a:p>
            <a:pPr marL="171450" indent="-171450">
              <a:buFontTx/>
              <a:buChar char="•"/>
            </a:pPr>
            <a:r>
              <a:rPr lang="en-US">
                <a:latin typeface="Calibri" charset="0"/>
                <a:ea typeface="MS PGothic" charset="0"/>
                <a:cs typeface="MS PGothic" charset="0"/>
              </a:rPr>
              <a:t>However, male and female medical conditions are equally likely to be the cause of infertility for a couple.</a:t>
            </a:r>
          </a:p>
          <a:p>
            <a:pPr marL="171450" indent="-171450">
              <a:buFontTx/>
              <a:buChar char="•"/>
            </a:pPr>
            <a:r>
              <a:rPr lang="en-US">
                <a:latin typeface="Calibri" charset="0"/>
                <a:ea typeface="MS PGothic" charset="0"/>
                <a:cs typeface="MS PGothic" charset="0"/>
              </a:rPr>
              <a:t>Infertility is now considered to be a treatable problem, because of medical research and a shift in cultural attitudes.</a:t>
            </a:r>
          </a:p>
          <a:p>
            <a:pPr marL="171450" indent="-171450">
              <a:buFontTx/>
              <a:buChar char="•"/>
            </a:pPr>
            <a:r>
              <a:rPr lang="en-US">
                <a:latin typeface="Calibri" charset="0"/>
                <a:ea typeface="MS PGothic" charset="0"/>
                <a:cs typeface="MS PGothic" charset="0"/>
              </a:rPr>
              <a:t>This has increased the options for families, but certain couples are unable to take advantage of medical advancement and treatments.</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 calculations from 2013–2015 National Survey of Family Growth.</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D649C41-3F4B-3148-97B7-0DEB088E3DA2}" type="slidenum">
              <a:rPr lang="en-US">
                <a:latin typeface="Arial" charset="0"/>
              </a:rPr>
              <a:pPr/>
              <a:t>31</a:t>
            </a:fld>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As opposed to couples and individuals who desire to have children but cannot, because of infertility, many people choose to avoid or postpone having children.</a:t>
            </a:r>
          </a:p>
          <a:p>
            <a:pPr marL="171450" indent="-171450">
              <a:buFontTx/>
              <a:buChar char="•"/>
            </a:pPr>
            <a:r>
              <a:rPr lang="en-US">
                <a:latin typeface="Calibri" charset="0"/>
                <a:ea typeface="MS PGothic" charset="0"/>
                <a:cs typeface="MS PGothic" charset="0"/>
              </a:rPr>
              <a:t>Those who experience infertility are </a:t>
            </a:r>
            <a:r>
              <a:rPr lang="en-US" altLang="ja-JP" i="1">
                <a:latin typeface="Calibri" charset="0"/>
                <a:ea typeface="MS PGothic" charset="0"/>
                <a:cs typeface="MS PGothic" charset="0"/>
              </a:rPr>
              <a:t>childless</a:t>
            </a:r>
            <a:r>
              <a:rPr lang="en-US" altLang="ja-JP">
                <a:latin typeface="Calibri" charset="0"/>
                <a:ea typeface="MS PGothic" charset="0"/>
                <a:cs typeface="MS PGothic" charset="0"/>
              </a:rPr>
              <a:t>; those who choose not to have children are </a:t>
            </a:r>
            <a:r>
              <a:rPr lang="en-US" altLang="ja-JP" i="1">
                <a:latin typeface="Calibri" charset="0"/>
                <a:ea typeface="MS PGothic" charset="0"/>
                <a:cs typeface="MS PGothic" charset="0"/>
              </a:rPr>
              <a:t>childfree</a:t>
            </a:r>
            <a:r>
              <a:rPr lang="en-US" altLang="ja-JP">
                <a:latin typeface="Calibri" charset="0"/>
                <a:ea typeface="MS PGothic" charset="0"/>
                <a:cs typeface="MS PGothic" charset="0"/>
              </a:rPr>
              <a:t>.</a:t>
            </a:r>
            <a:endParaRPr lang="en-US">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Families without children (by choice) is just another type of family arrangement in modern society.</a:t>
            </a:r>
          </a:p>
          <a:p>
            <a:pPr marL="171450" indent="-171450">
              <a:buFontTx/>
              <a:buChar char="•"/>
            </a:pPr>
            <a:r>
              <a:rPr lang="en-US">
                <a:latin typeface="Calibri" charset="0"/>
                <a:ea typeface="MS PGothic" charset="0"/>
                <a:cs typeface="MS PGothic" charset="0"/>
              </a:rPr>
              <a:t>Part of this phenomenon has been attributed to a backlash against the culture of intensive parenting and the rise of modern individualism.</a:t>
            </a:r>
          </a:p>
          <a:p>
            <a:pPr marL="171450" indent="-171450">
              <a:buFontTx/>
              <a:buChar char="•"/>
            </a:pPr>
            <a:r>
              <a:rPr lang="en-US">
                <a:latin typeface="Calibri" charset="0"/>
                <a:ea typeface="MS PGothic" charset="0"/>
                <a:cs typeface="MS PGothic" charset="0"/>
              </a:rPr>
              <a:t>Although the choice not to have children is becoming increasingly more acceptable, people who decide not to have children are in the minority.</a:t>
            </a:r>
          </a:p>
          <a:p>
            <a:pPr marL="171450" indent="-171450">
              <a:buFontTx/>
              <a:buChar char="•"/>
            </a:pPr>
            <a:r>
              <a:rPr lang="en-US">
                <a:latin typeface="Calibri" charset="0"/>
                <a:ea typeface="MS PGothic" charset="0"/>
                <a:cs typeface="MS PGothic" charset="0"/>
              </a:rPr>
              <a:t>And even though it is becoming more socially acceptable, making this particular choice often requires reasoning and justification to oneself and others.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3DC42BB-641C-BE48-A3B9-AF5ACA479DA5}" type="slidenum">
              <a:rPr lang="en-US">
                <a:latin typeface="Arial" charset="0"/>
              </a:rPr>
              <a:pPr/>
              <a:t>32</a:t>
            </a:fld>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a:extLst>
              <a:ext uri="{FF2B5EF4-FFF2-40B4-BE49-F238E27FC236}">
                <a16:creationId xmlns:a16="http://schemas.microsoft.com/office/drawing/2014/main" xmlns="" id="{0358EF9F-9A74-4C8D-9C98-5812C977CE6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There has been a sharp drop in the proportion of adults living with children in the last half century, especially below age 40 years. </a:t>
            </a:r>
          </a:p>
          <a:p>
            <a:pPr marL="171450" indent="-171450">
              <a:buFontTx/>
              <a:buChar char="•"/>
            </a:pPr>
            <a:r>
              <a:rPr lang="en-US">
                <a:latin typeface="Calibri" charset="0"/>
                <a:ea typeface="MS PGothic" charset="0"/>
                <a:cs typeface="MS PGothic" charset="0"/>
              </a:rPr>
              <a:t>In 1960, 70 percent of people in their late 20s were living with one of their own children.</a:t>
            </a:r>
          </a:p>
          <a:p>
            <a:pPr marL="171450" indent="-171450">
              <a:buFontTx/>
              <a:buChar char="•"/>
            </a:pPr>
            <a:r>
              <a:rPr lang="en-US">
                <a:latin typeface="Calibri" charset="0"/>
                <a:ea typeface="MS PGothic" charset="0"/>
                <a:cs typeface="MS PGothic" charset="0"/>
              </a:rPr>
              <a:t>By 2015, that had fallen to 27 percent. </a:t>
            </a:r>
          </a:p>
          <a:p>
            <a:pPr marL="171450" indent="-171450">
              <a:buFontTx/>
              <a:buChar char="•"/>
            </a:pPr>
            <a:r>
              <a:rPr lang="en-US">
                <a:latin typeface="Calibri" charset="0"/>
                <a:ea typeface="MS PGothic" charset="0"/>
                <a:cs typeface="MS PGothic" charset="0"/>
              </a:rPr>
              <a:t>This has introduced a new era in which living with children is less the universal arrangement for American adults and looks more like one among a variety of lifestyles.</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Author analysis of U.S. Census Bureau data.</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EE5184F-C1B0-CD4A-B6FF-528D9BB88D32}" type="slidenum">
              <a:rPr lang="en-US">
                <a:latin typeface="Arial" charset="0"/>
              </a:rPr>
              <a:pPr/>
              <a:t>33</a:t>
            </a:fld>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As marriage rates have declined and divorce rates have increased, family arrangements have grown more diverse.</a:t>
            </a:r>
          </a:p>
          <a:p>
            <a:pPr marL="171450" indent="-171450">
              <a:buFontTx/>
              <a:buChar char="•"/>
            </a:pPr>
            <a:r>
              <a:rPr lang="en-US">
                <a:latin typeface="Calibri" charset="0"/>
                <a:ea typeface="MS PGothic" charset="0"/>
                <a:cs typeface="MS PGothic" charset="0"/>
              </a:rPr>
              <a:t>The social, economic, and cultural choices of adults greatly impact the lives of children.</a:t>
            </a:r>
          </a:p>
          <a:p>
            <a:pPr marL="171450" indent="-171450">
              <a:buFontTx/>
              <a:buChar char="•"/>
            </a:pPr>
            <a:r>
              <a:rPr lang="en-US">
                <a:latin typeface="Calibri" charset="0"/>
                <a:ea typeface="MS PGothic" charset="0"/>
                <a:cs typeface="MS PGothic" charset="0"/>
              </a:rPr>
              <a:t>The study of childrearing often begins with the study of children’</a:t>
            </a:r>
            <a:r>
              <a:rPr lang="en-US" altLang="ja-JP">
                <a:latin typeface="Calibri" charset="0"/>
                <a:ea typeface="MS PGothic" charset="0"/>
                <a:cs typeface="MS PGothic" charset="0"/>
              </a:rPr>
              <a:t>s living arrangements.</a:t>
            </a:r>
            <a:endParaRPr lang="en-US">
              <a:latin typeface="Calibri" charset="0"/>
              <a:ea typeface="MS PGothic" charset="0"/>
              <a:cs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B199AA2-B4CA-F346-84FA-956CC09B70D5}" type="slidenum">
              <a:rPr lang="en-US">
                <a:latin typeface="Arial" charset="0"/>
              </a:rPr>
              <a:pPr/>
              <a:t>34</a:t>
            </a:fld>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living arrangements of children by race and ethnicity from 1960 to 2010 (Source: U.S. Census Bureau 2017b).</a:t>
            </a:r>
          </a:p>
          <a:p>
            <a:pPr marL="171450" indent="-171450">
              <a:buFontTx/>
              <a:buChar char="•"/>
            </a:pPr>
            <a:r>
              <a:rPr lang="en-US">
                <a:latin typeface="Calibri" charset="0"/>
                <a:ea typeface="MS PGothic" charset="0"/>
                <a:cs typeface="MS PGothic" charset="0"/>
              </a:rPr>
              <a:t>These groups include most children in the United States.</a:t>
            </a:r>
          </a:p>
          <a:p>
            <a:pPr marL="171450" indent="-171450">
              <a:buFontTx/>
              <a:buChar char="•"/>
            </a:pPr>
            <a:r>
              <a:rPr lang="en-US">
                <a:latin typeface="Calibri" charset="0"/>
                <a:ea typeface="MS PGothic" charset="0"/>
                <a:cs typeface="MS PGothic" charset="0"/>
              </a:rPr>
              <a:t>Data on smaller groups are included in Chapter 3.</a:t>
            </a:r>
          </a:p>
          <a:p>
            <a:pPr marL="171450" indent="-171450">
              <a:buFontTx/>
              <a:buChar char="•"/>
            </a:pPr>
            <a:r>
              <a:rPr lang="en-US">
                <a:latin typeface="Calibri" charset="0"/>
                <a:ea typeface="MS PGothic" charset="0"/>
                <a:cs typeface="MS PGothic" charset="0"/>
              </a:rPr>
              <a:t>Data for Latinos were not available for the decades before 1980.</a:t>
            </a:r>
          </a:p>
          <a:p>
            <a:pPr marL="171450" indent="-171450">
              <a:buFontTx/>
              <a:buChar char="•"/>
            </a:pPr>
            <a:r>
              <a:rPr lang="en-US">
                <a:latin typeface="Calibri" charset="0"/>
                <a:ea typeface="MS PGothic" charset="0"/>
                <a:cs typeface="MS PGothic" charset="0"/>
              </a:rPr>
              <a:t>The percentages shown in this figure highlight the themes of this text (next three slides): diversity, inequality, and social change.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7B21B05-9E3A-A643-BBBC-10D9BA28AA3C}" type="slidenum">
              <a:rPr lang="en-US">
                <a:latin typeface="Arial" charset="0"/>
              </a:rPr>
              <a:pPr/>
              <a:t>35</a:t>
            </a:fld>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Fifty years ago, the dominant household arrangement for children used to be a household with two married parents.</a:t>
            </a:r>
          </a:p>
          <a:p>
            <a:pPr marL="171450" indent="-171450">
              <a:buFontTx/>
              <a:buChar char="•"/>
            </a:pPr>
            <a:r>
              <a:rPr lang="en-US">
                <a:latin typeface="Calibri" charset="0"/>
                <a:ea typeface="MS PGothic" charset="0"/>
                <a:cs typeface="MS PGothic" charset="0"/>
              </a:rPr>
              <a:t>There are now many more diverse arrangements, and no one type of structure is dominant.</a:t>
            </a:r>
          </a:p>
          <a:p>
            <a:pPr marL="171450" indent="-171450">
              <a:buFontTx/>
              <a:buChar char="•"/>
            </a:pPr>
            <a:r>
              <a:rPr lang="en-US">
                <a:latin typeface="Calibri" charset="0"/>
                <a:ea typeface="MS PGothic" charset="0"/>
                <a:cs typeface="MS PGothic" charset="0"/>
              </a:rPr>
              <a:t>These variations now include extended families, same-sex parents, blended families, and cohabiting parents, among others.</a:t>
            </a:r>
          </a:p>
          <a:p>
            <a:pPr marL="171450" indent="-171450"/>
            <a:endParaRPr lang="en-US">
              <a:latin typeface="Calibri" charset="0"/>
              <a:ea typeface="MS PGothic" charset="0"/>
              <a:cs typeface="MS PGothic"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97D88F3-82CD-164E-83EA-126DEB6E9907}" type="slidenum">
              <a:rPr lang="en-US">
                <a:latin typeface="Arial" charset="0"/>
              </a:rPr>
              <a:pPr/>
              <a:t>36</a:t>
            </a:fld>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rate and scale of transformation from married two-parent households vary according to group.</a:t>
            </a:r>
          </a:p>
          <a:p>
            <a:pPr marL="171450" indent="-171450">
              <a:buFontTx/>
              <a:buChar char="•"/>
            </a:pPr>
            <a:r>
              <a:rPr lang="en-US">
                <a:latin typeface="Calibri" charset="0"/>
                <a:ea typeface="MS PGothic" charset="0"/>
                <a:cs typeface="MS PGothic" charset="0"/>
              </a:rPr>
              <a:t>African-American children are experiencing a much more rapid shift toward single-mother families than are children in other racial or ethnic groups.</a:t>
            </a:r>
          </a:p>
          <a:p>
            <a:pPr marL="171450" indent="-171450">
              <a:buFontTx/>
              <a:buChar char="•"/>
            </a:pPr>
            <a:r>
              <a:rPr lang="en-US">
                <a:latin typeface="Calibri" charset="0"/>
                <a:ea typeface="MS PGothic" charset="0"/>
                <a:cs typeface="MS PGothic" charset="0"/>
              </a:rPr>
              <a:t>Single-mother families have fewer resources and lower incomes; these factors contribute to growing inequality among family types.</a:t>
            </a:r>
          </a:p>
          <a:p>
            <a:pPr marL="171450" indent="-171450">
              <a:buFontTx/>
              <a:buChar char="•"/>
            </a:pPr>
            <a:r>
              <a:rPr lang="en-US">
                <a:latin typeface="Calibri" charset="0"/>
                <a:ea typeface="MS PGothic" charset="0"/>
                <a:cs typeface="MS PGothic" charset="0"/>
              </a:rPr>
              <a:t>Also, children in single-parent homes are much more likely to experience disruption in family living arrangements (McLanahan and Percheski 2008).</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FC31D1E-57B0-6A46-8DEF-D3C3BCC9EBA1}" type="slidenum">
              <a:rPr lang="en-US">
                <a:latin typeface="Arial" charset="0"/>
              </a:rPr>
              <a:pPr/>
              <a:t>37</a:t>
            </a:fld>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Diversity and increased inequality are symptomatic of broader social change.</a:t>
            </a:r>
          </a:p>
          <a:p>
            <a:pPr marL="171450" indent="-171450"/>
            <a:endParaRPr lang="en-US">
              <a:latin typeface="Calibri" charset="0"/>
              <a:ea typeface="MS PGothic" charset="0"/>
              <a:cs typeface="MS PGothic"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F598A14-0227-B64C-B64C-228AEBFE5D66}" type="slidenum">
              <a:rPr lang="en-US">
                <a:latin typeface="Arial" charset="0"/>
              </a:rPr>
              <a:pPr/>
              <a:t>38</a:t>
            </a:fld>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Transitions within society are often experienced as transitions within the family.</a:t>
            </a:r>
          </a:p>
          <a:p>
            <a:pPr marL="171450" indent="-171450">
              <a:buFontTx/>
              <a:buChar char="•"/>
            </a:pPr>
            <a:r>
              <a:rPr lang="en-US">
                <a:latin typeface="Calibri" charset="0"/>
                <a:ea typeface="MS PGothic" charset="0"/>
                <a:cs typeface="MS PGothic" charset="0"/>
              </a:rPr>
              <a:t>Transitions, for better or for worse, can have long-lasting effects on children.</a:t>
            </a:r>
          </a:p>
          <a:p>
            <a:pPr marL="171450" indent="-171450">
              <a:buFontTx/>
              <a:buChar char="•"/>
            </a:pPr>
            <a:r>
              <a:rPr lang="en-US">
                <a:latin typeface="Calibri" charset="0"/>
                <a:ea typeface="MS PGothic" charset="0"/>
                <a:cs typeface="MS PGothic" charset="0"/>
              </a:rPr>
              <a:t>Children who live with a cohabitating parent may experience multiple transitions in family composition (Kennedy and Bumpass 2008).</a:t>
            </a:r>
          </a:p>
          <a:p>
            <a:pPr marL="171450" indent="-171450">
              <a:buFontTx/>
              <a:buChar char="•"/>
            </a:pPr>
            <a:r>
              <a:rPr lang="en-US">
                <a:latin typeface="Calibri" charset="0"/>
                <a:ea typeface="MS PGothic" charset="0"/>
                <a:cs typeface="MS PGothic" charset="0"/>
              </a:rPr>
              <a:t>This may include parental relationships with multiple adults and a variety of arrangements of other (related or not) children (Cherlin 2009).</a:t>
            </a:r>
          </a:p>
          <a:p>
            <a:pPr marL="171450" indent="-171450">
              <a:buFontTx/>
              <a:buChar char="•"/>
            </a:pPr>
            <a:r>
              <a:rPr lang="en-US">
                <a:latin typeface="Calibri" charset="0"/>
                <a:ea typeface="MS PGothic" charset="0"/>
                <a:cs typeface="MS PGothic" charset="0"/>
              </a:rPr>
              <a:t>Family transitions always have an economic component (e.g., a parent may lose a job, unemployment may break up a marriage) and can add stress to every member of the family, especially children (Brown 2006).</a:t>
            </a:r>
          </a:p>
          <a:p>
            <a:pPr marL="171450" indent="-171450">
              <a:buFontTx/>
              <a:buChar char="•"/>
            </a:pPr>
            <a:r>
              <a:rPr lang="en-US">
                <a:latin typeface="Calibri" charset="0"/>
                <a:ea typeface="MS PGothic" charset="0"/>
                <a:cs typeface="MS PGothic" charset="0"/>
              </a:rPr>
              <a:t>There is an increase in multigenerational households because of shifting economic conditions.</a:t>
            </a:r>
          </a:p>
          <a:p>
            <a:pPr marL="171450" indent="-171450">
              <a:buFontTx/>
              <a:buChar char="•"/>
            </a:pPr>
            <a:r>
              <a:rPr lang="en-US">
                <a:latin typeface="Calibri" charset="0"/>
                <a:ea typeface="MS PGothic" charset="0"/>
                <a:cs typeface="MS PGothic" charset="0"/>
              </a:rPr>
              <a:t>In the past, older adults who were parents depended on the economic security of their children.</a:t>
            </a:r>
          </a:p>
          <a:p>
            <a:pPr marL="171450" indent="-171450">
              <a:buFontTx/>
              <a:buChar char="•"/>
            </a:pPr>
            <a:r>
              <a:rPr lang="en-US">
                <a:latin typeface="Calibri" charset="0"/>
                <a:ea typeface="MS PGothic" charset="0"/>
                <a:cs typeface="MS PGothic" charset="0"/>
              </a:rPr>
              <a:t>Because of the transitions to a postindustrial service economy, it is more common for adult children to depend on the economic security of their parents.</a:t>
            </a:r>
          </a:p>
          <a:p>
            <a:pPr marL="171450" indent="-171450">
              <a:buFontTx/>
              <a:buChar char="•"/>
            </a:pPr>
            <a:r>
              <a:rPr lang="en-US">
                <a:latin typeface="Calibri" charset="0"/>
                <a:ea typeface="MS PGothic" charset="0"/>
                <a:cs typeface="MS PGothic" charset="0"/>
              </a:rPr>
              <a:t>Research findings suggest that when children live with grandparents, it is often reflective of economic hardship; this is a common arrangement among poor and immigrant families during hard times (Landale, Thomas, and Van Hook 2011).</a:t>
            </a:r>
          </a:p>
          <a:p>
            <a:pPr marL="171450" indent="-171450"/>
            <a:endParaRPr lang="en-US">
              <a:latin typeface="Calibri" charset="0"/>
              <a:ea typeface="MS PGothic" charset="0"/>
              <a:cs typeface="MS PGothic"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962E179-787D-CD44-94C0-E64A995F376C}" type="slidenum">
              <a:rPr lang="en-US">
                <a:latin typeface="Arial" charset="0"/>
              </a:rPr>
              <a:pPr/>
              <a:t>39</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a:extLst>
              <a:ext uri="{FF2B5EF4-FFF2-40B4-BE49-F238E27FC236}">
                <a16:creationId xmlns:a16="http://schemas.microsoft.com/office/drawing/2014/main" xmlns="" id="{7354E1F2-170F-410A-A0D2-391C6AD7A67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defRPr/>
            </a:pPr>
            <a:r>
              <a:rPr lang="en-US" dirty="0">
                <a:ea typeface="ＭＳ Ｐゴシック" charset="-128"/>
                <a:cs typeface="ＭＳ Ｐゴシック" charset="0"/>
              </a:rPr>
              <a:t>The organization of U.S. family life is changing dramatically, adding to its increasing diversity.</a:t>
            </a:r>
          </a:p>
          <a:p>
            <a:pPr>
              <a:buFont typeface="Arial" pitchFamily="34" charset="0"/>
              <a:buNone/>
              <a:defRPr/>
            </a:pPr>
            <a:endParaRPr lang="en-US" altLang="en-US" dirty="0">
              <a:ea typeface="MS PGothic" charset="-128"/>
              <a:cs typeface="ＭＳ Ｐゴシック" charset="-128"/>
            </a:endParaRPr>
          </a:p>
          <a:p>
            <a:pPr>
              <a:buFont typeface="Arial" pitchFamily="34" charset="0"/>
              <a:buNone/>
              <a:defRPr/>
            </a:pPr>
            <a:r>
              <a:rPr lang="en-US" altLang="en-US" dirty="0">
                <a:ea typeface="MS PGothic" charset="-128"/>
                <a:cs typeface="ＭＳ Ｐゴシック" charset="-128"/>
              </a:rPr>
              <a:t>Source: U.S. Census Bureau 2015b.</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10A7B20-DE06-8045-B5FB-12623E07A053}" type="slidenum">
              <a:rPr lang="en-US">
                <a:latin typeface="Arial" charset="0"/>
              </a:rPr>
              <a:pPr/>
              <a:t>4</a:t>
            </a:fld>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a:extLst>
              <a:ext uri="{FF2B5EF4-FFF2-40B4-BE49-F238E27FC236}">
                <a16:creationId xmlns:a16="http://schemas.microsoft.com/office/drawing/2014/main" xmlns="" id="{2C90CA25-A71E-4D6F-9B70-7129CBCCEE8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all children living in the home of a grandparent from 1970 to 2016.</a:t>
            </a:r>
          </a:p>
          <a:p>
            <a:pPr marL="171450" indent="-171450">
              <a:buFontTx/>
              <a:buChar char="•"/>
            </a:pPr>
            <a:r>
              <a:rPr lang="en-US">
                <a:latin typeface="Calibri" charset="0"/>
                <a:ea typeface="MS PGothic" charset="0"/>
                <a:cs typeface="MS PGothic" charset="0"/>
              </a:rPr>
              <a:t>This has become an increasing trend, reflecting economic hardship for many families.</a:t>
            </a:r>
          </a:p>
          <a:p>
            <a:pPr marL="171450" indent="-171450">
              <a:buFont typeface="Courier New" charset="0"/>
              <a:buChar char="o"/>
            </a:pPr>
            <a:r>
              <a:rPr lang="en-US">
                <a:latin typeface="Calibri" charset="0"/>
                <a:ea typeface="MS PGothic" charset="0"/>
                <a:cs typeface="MS PGothic" charset="0"/>
              </a:rPr>
              <a:t>Green: percentage of children living with father only </a:t>
            </a:r>
          </a:p>
          <a:p>
            <a:pPr marL="171450" indent="-171450">
              <a:buFont typeface="Courier New" charset="0"/>
              <a:buChar char="o"/>
            </a:pPr>
            <a:r>
              <a:rPr lang="en-US">
                <a:latin typeface="Calibri" charset="0"/>
                <a:ea typeface="MS PGothic" charset="0"/>
                <a:cs typeface="MS PGothic" charset="0"/>
              </a:rPr>
              <a:t>Pink: percentage of children living with mother only</a:t>
            </a:r>
          </a:p>
          <a:p>
            <a:pPr marL="171450" indent="-171450">
              <a:buFont typeface="Courier New" charset="0"/>
              <a:buChar char="o"/>
            </a:pPr>
            <a:r>
              <a:rPr lang="en-US">
                <a:latin typeface="Calibri" charset="0"/>
                <a:ea typeface="MS PGothic" charset="0"/>
                <a:cs typeface="MS PGothic" charset="0"/>
              </a:rPr>
              <a:t>Orange: percentage of children living with both parents</a:t>
            </a:r>
          </a:p>
          <a:p>
            <a:pPr marL="171450" indent="-171450">
              <a:buFont typeface="Courier New" charset="0"/>
              <a:buChar char="o"/>
            </a:pPr>
            <a:r>
              <a:rPr lang="en-US">
                <a:latin typeface="Calibri" charset="0"/>
                <a:ea typeface="MS PGothic" charset="0"/>
                <a:cs typeface="MS PGothic" charset="0"/>
              </a:rPr>
              <a:t>Purple: percentage of children living with neither parent </a:t>
            </a:r>
          </a:p>
          <a:p>
            <a:pPr marL="171450" indent="-171450">
              <a:buFontTx/>
              <a:buChar char="•"/>
            </a:pPr>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U.S. Census Bureau (2017b) and author calculations from Current Population Survey data for 2016.</a:t>
            </a:r>
          </a:p>
          <a:p>
            <a:pPr marL="171450" indent="-171450">
              <a:buFontTx/>
              <a:buChar char="•"/>
            </a:pP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0CBF963-D64E-B04F-805D-62E654A296E5}" type="slidenum">
              <a:rPr lang="en-US">
                <a:latin typeface="Arial" charset="0"/>
              </a:rPr>
              <a:pPr/>
              <a:t>40</a:t>
            </a:fld>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Parenting is the activity of raising a child.</a:t>
            </a:r>
          </a:p>
          <a:p>
            <a:pPr marL="171450" indent="-171450">
              <a:buFontTx/>
              <a:buChar char="•"/>
            </a:pPr>
            <a:r>
              <a:rPr lang="en-US">
                <a:latin typeface="Calibri" charset="0"/>
                <a:ea typeface="MS PGothic" charset="0"/>
                <a:cs typeface="MS PGothic" charset="0"/>
              </a:rPr>
              <a:t>The word </a:t>
            </a:r>
            <a:r>
              <a:rPr lang="en-US" altLang="ja-JP" i="1">
                <a:latin typeface="Calibri" charset="0"/>
                <a:ea typeface="MS PGothic" charset="0"/>
                <a:cs typeface="MS PGothic" charset="0"/>
              </a:rPr>
              <a:t>parenting</a:t>
            </a:r>
            <a:r>
              <a:rPr lang="en-US" altLang="ja-JP">
                <a:latin typeface="Calibri" charset="0"/>
                <a:ea typeface="MS PGothic" charset="0"/>
                <a:cs typeface="MS PGothic" charset="0"/>
              </a:rPr>
              <a:t> (in English) is less than 100 years old, but the concept of caring for children is not new.</a:t>
            </a:r>
          </a:p>
          <a:p>
            <a:pPr marL="171450" indent="-171450">
              <a:buFontTx/>
              <a:buChar char="•"/>
            </a:pPr>
            <a:r>
              <a:rPr lang="en-US">
                <a:latin typeface="Calibri" charset="0"/>
                <a:ea typeface="MS PGothic" charset="0"/>
                <a:cs typeface="MS PGothic" charset="0"/>
              </a:rPr>
              <a:t>The term </a:t>
            </a:r>
            <a:r>
              <a:rPr lang="en-US" altLang="ja-JP" i="1">
                <a:latin typeface="Calibri" charset="0"/>
                <a:ea typeface="MS PGothic" charset="0"/>
                <a:cs typeface="MS PGothic" charset="0"/>
              </a:rPr>
              <a:t>parenting</a:t>
            </a:r>
            <a:r>
              <a:rPr lang="en-US" altLang="ja-JP">
                <a:latin typeface="Calibri" charset="0"/>
                <a:ea typeface="MS PGothic" charset="0"/>
                <a:cs typeface="MS PGothic" charset="0"/>
              </a:rPr>
              <a:t> became much more popular and used frequently in the 1970s (Cohen 2018).</a:t>
            </a:r>
          </a:p>
          <a:p>
            <a:pPr marL="171450" indent="-171450">
              <a:buFontTx/>
              <a:buChar char="•"/>
            </a:pPr>
            <a:r>
              <a:rPr lang="en-US">
                <a:latin typeface="Calibri" charset="0"/>
                <a:ea typeface="MS PGothic" charset="0"/>
                <a:cs typeface="MS PGothic" charset="0"/>
              </a:rPr>
              <a:t>Thus, parenting is made up of many different components and many different types of relationships.</a:t>
            </a:r>
          </a:p>
          <a:p>
            <a:pPr marL="171450" indent="-171450">
              <a:buFontTx/>
              <a:buChar char="•"/>
            </a:pPr>
            <a:r>
              <a:rPr lang="en-US">
                <a:latin typeface="Calibri" charset="0"/>
                <a:ea typeface="MS PGothic" charset="0"/>
                <a:cs typeface="MS PGothic" charset="0"/>
              </a:rPr>
              <a:t>And parenting occurs in a wide variety of social environments that vary from place to place.</a:t>
            </a:r>
          </a:p>
          <a:p>
            <a:pPr marL="171450" indent="-171450">
              <a:buFontTx/>
              <a:buChar char="•"/>
            </a:pPr>
            <a:r>
              <a:rPr lang="en-US">
                <a:latin typeface="Calibri" charset="0"/>
                <a:ea typeface="MS PGothic" charset="0"/>
                <a:cs typeface="MS PGothic" charset="0"/>
              </a:rPr>
              <a:t>According to Cohen, parenting (at least in terms of parental behavior) includes three broad categories (next three slides): socialization, social bonds, and social networks.</a:t>
            </a:r>
          </a:p>
          <a:p>
            <a:pPr marL="171450" indent="-171450">
              <a:buFontTx/>
              <a:buChar char="•"/>
            </a:pPr>
            <a:r>
              <a:rPr lang="en-US">
                <a:latin typeface="Calibri" charset="0"/>
                <a:ea typeface="MS PGothic" charset="0"/>
                <a:cs typeface="MS PGothic" charset="0"/>
              </a:rPr>
              <a:t>These components are in addition to money and other financial resources.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936897F-87E4-7143-98C1-8E35E0CF5F99}" type="slidenum">
              <a:rPr lang="en-US">
                <a:latin typeface="Arial" charset="0"/>
              </a:rPr>
              <a:pPr/>
              <a:t>41</a:t>
            </a:fld>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Through socialization, individuals internalize elements of society and social structure (from Chapter 5).</a:t>
            </a:r>
          </a:p>
          <a:p>
            <a:pPr marL="171450" indent="-171450">
              <a:buFontTx/>
              <a:buChar char="•"/>
            </a:pPr>
            <a:r>
              <a:rPr lang="en-US">
                <a:latin typeface="Calibri" charset="0"/>
                <a:ea typeface="MS PGothic" charset="0"/>
                <a:cs typeface="MS PGothic" charset="0"/>
              </a:rPr>
              <a:t>For sociologists, individual personality is developed through social processes.</a:t>
            </a:r>
          </a:p>
          <a:p>
            <a:pPr marL="171450" indent="-171450">
              <a:buFontTx/>
              <a:buChar char="•"/>
            </a:pPr>
            <a:r>
              <a:rPr lang="en-US">
                <a:latin typeface="Calibri" charset="0"/>
                <a:ea typeface="MS PGothic" charset="0"/>
                <a:cs typeface="MS PGothic" charset="0"/>
              </a:rPr>
              <a:t>Parents are one of the primary agents of socialization for children.</a:t>
            </a:r>
          </a:p>
          <a:p>
            <a:pPr marL="171450" indent="-171450">
              <a:buFontTx/>
              <a:buChar char="•"/>
            </a:pPr>
            <a:r>
              <a:rPr lang="en-US">
                <a:latin typeface="Calibri" charset="0"/>
                <a:ea typeface="MS PGothic" charset="0"/>
                <a:cs typeface="MS PGothic" charset="0"/>
              </a:rPr>
              <a:t>Successful socialization prepares children for future social situations as adults.</a:t>
            </a: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8B33121-C4A3-BB49-AC4A-5B6343A62D56}" type="slidenum">
              <a:rPr lang="en-US">
                <a:latin typeface="Arial" charset="0"/>
              </a:rPr>
              <a:pPr/>
              <a:t>42</a:t>
            </a:fld>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As discussed in Chapter 2, children build stable bonds with parents to create a needed foundation for learning and development.</a:t>
            </a:r>
          </a:p>
          <a:p>
            <a:pPr marL="171450" indent="-171450">
              <a:buFontTx/>
              <a:buChar char="•"/>
            </a:pPr>
            <a:r>
              <a:rPr lang="en-US">
                <a:latin typeface="Calibri" charset="0"/>
                <a:ea typeface="MS PGothic" charset="0"/>
                <a:cs typeface="MS PGothic" charset="0"/>
              </a:rPr>
              <a:t>Without these bonds, as they grow and mature, children may have difficulty forming relationships with others.</a:t>
            </a:r>
          </a:p>
          <a:p>
            <a:pPr marL="171450" indent="-171450"/>
            <a:endParaRPr lang="en-US">
              <a:latin typeface="Calibri" charset="0"/>
              <a:ea typeface="MS PGothic" charset="0"/>
              <a:cs typeface="MS PGothic"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816BF0D-D250-5047-8488-5D8D72CF3D74}" type="slidenum">
              <a:rPr lang="en-US">
                <a:latin typeface="Arial" charset="0"/>
              </a:rPr>
              <a:pPr/>
              <a:t>43</a:t>
            </a:fld>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Parents establish social networks with and for their children.</a:t>
            </a:r>
          </a:p>
          <a:p>
            <a:pPr marL="171450" indent="-171450">
              <a:buFontTx/>
              <a:buChar char="•"/>
            </a:pPr>
            <a:r>
              <a:rPr lang="en-US">
                <a:latin typeface="Calibri" charset="0"/>
                <a:ea typeface="MS PGothic" charset="0"/>
                <a:cs typeface="MS PGothic" charset="0"/>
              </a:rPr>
              <a:t>Parental networking begins early and can be extensive and subtle.</a:t>
            </a:r>
          </a:p>
          <a:p>
            <a:pPr marL="171450" indent="-171450">
              <a:buFontTx/>
              <a:buChar char="•"/>
            </a:pPr>
            <a:r>
              <a:rPr lang="en-US">
                <a:latin typeface="Calibri" charset="0"/>
                <a:ea typeface="MS PGothic" charset="0"/>
                <a:cs typeface="MS PGothic" charset="0"/>
              </a:rPr>
              <a:t>Parents create deliberate (and sometimes unintentional) networks of friends, relatives, mentors, and others, which have a profound effect on the development of their children.</a:t>
            </a:r>
          </a:p>
          <a:p>
            <a:pPr marL="171450" indent="-171450">
              <a:buFontTx/>
              <a:buChar char="•"/>
            </a:pPr>
            <a:r>
              <a:rPr lang="en-US">
                <a:latin typeface="Calibri" charset="0"/>
                <a:ea typeface="MS PGothic" charset="0"/>
                <a:cs typeface="MS PGothic" charset="0"/>
              </a:rPr>
              <a:t>These networks greatly influence the social environment.</a:t>
            </a:r>
          </a:p>
          <a:p>
            <a:pPr marL="171450" indent="-171450"/>
            <a:endParaRPr lang="en-US">
              <a:latin typeface="Calibri" charset="0"/>
              <a:ea typeface="MS PGothic" charset="0"/>
              <a:cs typeface="MS PGothic"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04EEF04-2027-BB41-BF42-90E9A1E1D89A}" type="slidenum">
              <a:rPr lang="en-US">
                <a:latin typeface="Arial" charset="0"/>
              </a:rPr>
              <a:pPr/>
              <a:t>44</a:t>
            </a:fld>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number of children surviving childhood and becoming adults increased dramatically in the nineteenth century and into the twentieth century.</a:t>
            </a:r>
          </a:p>
          <a:p>
            <a:pPr marL="171450" indent="-171450">
              <a:buFontTx/>
              <a:buChar char="•"/>
            </a:pPr>
            <a:r>
              <a:rPr lang="en-US">
                <a:latin typeface="Calibri" charset="0"/>
                <a:ea typeface="MS PGothic" charset="0"/>
                <a:cs typeface="MS PGothic" charset="0"/>
              </a:rPr>
              <a:t>As a result of this and other factors, parents started having fewer children.</a:t>
            </a:r>
          </a:p>
          <a:p>
            <a:pPr marL="171450" indent="-171450">
              <a:buFontTx/>
              <a:buChar char="•"/>
            </a:pPr>
            <a:r>
              <a:rPr lang="en-US">
                <a:latin typeface="Calibri" charset="0"/>
                <a:ea typeface="MS PGothic" charset="0"/>
                <a:cs typeface="MS PGothic" charset="0"/>
              </a:rPr>
              <a:t>The usefulness of child labor also started to decrease at the same time that child workplace safety concerns were being raised.</a:t>
            </a:r>
          </a:p>
          <a:p>
            <a:pPr marL="171450" indent="-171450">
              <a:buFontTx/>
              <a:buChar char="•"/>
            </a:pPr>
            <a:r>
              <a:rPr lang="en-US">
                <a:latin typeface="Calibri" charset="0"/>
                <a:ea typeface="MS PGothic" charset="0"/>
                <a:cs typeface="MS PGothic" charset="0"/>
              </a:rPr>
              <a:t>The shift away from child labor combined with fewer children per family had several implications for how individuals thought of children and the meaning of childhood.</a:t>
            </a:r>
          </a:p>
          <a:p>
            <a:pPr marL="171450" indent="-171450">
              <a:buFontTx/>
              <a:buChar char="•"/>
            </a:pPr>
            <a:r>
              <a:rPr lang="en-US">
                <a:latin typeface="Calibri" charset="0"/>
                <a:ea typeface="MS PGothic" charset="0"/>
                <a:cs typeface="MS PGothic" charset="0"/>
              </a:rPr>
              <a:t>Children were becoming more </a:t>
            </a:r>
            <a:r>
              <a:rPr lang="en-US" altLang="ja-JP">
                <a:latin typeface="Calibri" charset="0"/>
                <a:ea typeface="MS PGothic" charset="0"/>
                <a:cs typeface="MS PGothic" charset="0"/>
              </a:rPr>
              <a:t>precious to their parents and were beginning to be valued more for their emotional worth than their economic worth (Zelizer 1985).</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306C6D9-460D-2346-B1FC-B523483E7CE9}" type="slidenum">
              <a:rPr lang="en-US">
                <a:latin typeface="Arial" charset="0"/>
              </a:rPr>
              <a:pPr/>
              <a:t>45</a:t>
            </a:fld>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Modern parenting in the United States increasingly reflects competition and insecurity.</a:t>
            </a:r>
          </a:p>
          <a:p>
            <a:pPr marL="171450" indent="-171450">
              <a:buFontTx/>
              <a:buChar char="•"/>
            </a:pPr>
            <a:r>
              <a:rPr lang="en-US">
                <a:latin typeface="Calibri" charset="0"/>
                <a:ea typeface="MS PGothic" charset="0"/>
                <a:cs typeface="MS PGothic" charset="0"/>
              </a:rPr>
              <a:t>Because modern parents have fewer children, they </a:t>
            </a:r>
            <a:r>
              <a:rPr lang="en-US" altLang="ja-JP">
                <a:latin typeface="Calibri" charset="0"/>
                <a:ea typeface="MS PGothic" charset="0"/>
                <a:cs typeface="MS PGothic" charset="0"/>
              </a:rPr>
              <a:t>invest more per child than in the past.</a:t>
            </a:r>
          </a:p>
          <a:p>
            <a:pPr marL="171450" indent="-171450">
              <a:buFontTx/>
              <a:buChar char="•"/>
            </a:pPr>
            <a:r>
              <a:rPr lang="en-US">
                <a:latin typeface="Calibri" charset="0"/>
                <a:ea typeface="MS PGothic" charset="0"/>
                <a:cs typeface="MS PGothic" charset="0"/>
              </a:rPr>
              <a:t>Children are increasingly becoming prized for their emotional value and less for their economic value.</a:t>
            </a:r>
          </a:p>
          <a:p>
            <a:pPr marL="171450" indent="-171450">
              <a:buFontTx/>
              <a:buChar char="•"/>
            </a:pPr>
            <a:r>
              <a:rPr lang="en-US">
                <a:latin typeface="Calibri" charset="0"/>
                <a:ea typeface="MS PGothic" charset="0"/>
                <a:cs typeface="MS PGothic" charset="0"/>
              </a:rPr>
              <a:t>Parents have increasing anxiety about the </a:t>
            </a:r>
            <a:r>
              <a:rPr lang="en-US" altLang="ja-JP">
                <a:latin typeface="Calibri" charset="0"/>
                <a:ea typeface="MS PGothic" charset="0"/>
                <a:cs typeface="MS PGothic" charset="0"/>
              </a:rPr>
              <a:t>job they are doing and the quality of their parenting.</a:t>
            </a:r>
          </a:p>
          <a:p>
            <a:pPr marL="171450" indent="-171450">
              <a:buFontTx/>
              <a:buChar char="•"/>
            </a:pPr>
            <a:r>
              <a:rPr lang="en-US">
                <a:latin typeface="Calibri" charset="0"/>
                <a:ea typeface="MS PGothic" charset="0"/>
                <a:cs typeface="MS PGothic" charset="0"/>
              </a:rPr>
              <a:t>This anxiety is exacerbated by the growing perception of economic insecurity and the increased necessity of higher education (Waldfogel 2006).</a:t>
            </a:r>
          </a:p>
          <a:p>
            <a:pPr marL="171450" indent="-171450"/>
            <a:endParaRPr lang="en-US">
              <a:latin typeface="Calibri" charset="0"/>
              <a:ea typeface="MS PGothic" charset="0"/>
              <a:cs typeface="MS PGothic"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9C6A354-B146-AA45-B648-A7BA596D6EE0}" type="slidenum">
              <a:rPr lang="en-US">
                <a:latin typeface="Arial" charset="0"/>
              </a:rPr>
              <a:pPr/>
              <a:t>46</a:t>
            </a:fld>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Sociologist Sharon Hays (1996) identifies an ideology she terms </a:t>
            </a:r>
            <a:r>
              <a:rPr lang="en-US" altLang="ja-JP" i="1">
                <a:latin typeface="Calibri" charset="0"/>
                <a:ea typeface="MS PGothic" charset="0"/>
                <a:cs typeface="MS PGothic" charset="0"/>
              </a:rPr>
              <a:t>intensive motherhood</a:t>
            </a:r>
            <a:r>
              <a:rPr lang="en-US" altLang="ja-JP">
                <a:latin typeface="Calibri" charset="0"/>
                <a:ea typeface="MS PGothic" charset="0"/>
                <a:cs typeface="MS PGothic" charset="0"/>
              </a:rPr>
              <a:t>.</a:t>
            </a:r>
            <a:endParaRPr lang="en-US" altLang="ja-JP" i="1">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She explains it in her book </a:t>
            </a:r>
            <a:r>
              <a:rPr lang="en-US" altLang="ja-JP" i="1">
                <a:latin typeface="Calibri" charset="0"/>
                <a:ea typeface="MS PGothic" charset="0"/>
                <a:cs typeface="MS PGothic" charset="0"/>
              </a:rPr>
              <a:t>The Cultural Contradictions of Motherhood</a:t>
            </a:r>
            <a:r>
              <a:rPr lang="en-US" altLang="ja-JP">
                <a:latin typeface="Calibri" charset="0"/>
                <a:ea typeface="MS PGothic" charset="0"/>
                <a:cs typeface="MS PGothic" charset="0"/>
              </a:rPr>
              <a:t>.</a:t>
            </a:r>
            <a:endParaRPr lang="en-US">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For Hays, there is a cultural pressure on women to devote more resources (i.e., time, energy, and money) to raising children.</a:t>
            </a:r>
          </a:p>
          <a:p>
            <a:pPr marL="171450" indent="-171450">
              <a:buFontTx/>
              <a:buChar char="•"/>
            </a:pPr>
            <a:r>
              <a:rPr lang="en-US">
                <a:latin typeface="Calibri" charset="0"/>
                <a:ea typeface="MS PGothic" charset="0"/>
                <a:cs typeface="MS PGothic" charset="0"/>
              </a:rPr>
              <a:t>Hays also points out that this cultural pressure increased as the employment rates for women increased.</a:t>
            </a:r>
          </a:p>
          <a:p>
            <a:pPr marL="171450" indent="-171450">
              <a:buFontTx/>
              <a:buChar char="•"/>
            </a:pPr>
            <a:r>
              <a:rPr lang="en-US">
                <a:latin typeface="Calibri" charset="0"/>
                <a:ea typeface="MS PGothic" charset="0"/>
                <a:cs typeface="MS PGothic" charset="0"/>
              </a:rPr>
              <a:t>Hays is primarily concerned with the effects that this pressure has on women and how this affects gender inequality.</a:t>
            </a:r>
          </a:p>
          <a:p>
            <a:pPr marL="171450" indent="-171450">
              <a:buFontTx/>
              <a:buChar char="•"/>
            </a:pPr>
            <a:r>
              <a:rPr lang="en-US">
                <a:latin typeface="Calibri" charset="0"/>
                <a:ea typeface="MS PGothic" charset="0"/>
                <a:cs typeface="MS PGothic" charset="0"/>
              </a:rPr>
              <a:t>But the term </a:t>
            </a:r>
            <a:r>
              <a:rPr lang="en-US" altLang="ja-JP" i="1">
                <a:latin typeface="Calibri" charset="0"/>
                <a:ea typeface="MS PGothic" charset="0"/>
                <a:cs typeface="MS PGothic" charset="0"/>
              </a:rPr>
              <a:t>intensive parenting</a:t>
            </a:r>
            <a:r>
              <a:rPr lang="en-US" altLang="ja-JP">
                <a:latin typeface="Calibri" charset="0"/>
                <a:ea typeface="MS PGothic" charset="0"/>
                <a:cs typeface="MS PGothic" charset="0"/>
              </a:rPr>
              <a:t> is now being used to refer to pressure on parents in general (Cha 2010).</a:t>
            </a:r>
          </a:p>
          <a:p>
            <a:pPr marL="171450" indent="-171450">
              <a:buFontTx/>
              <a:buChar char="•"/>
            </a:pPr>
            <a:r>
              <a:rPr lang="en-US">
                <a:latin typeface="Calibri" charset="0"/>
                <a:ea typeface="MS PGothic" charset="0"/>
                <a:cs typeface="MS PGothic" charset="0"/>
              </a:rPr>
              <a:t>Many women’</a:t>
            </a:r>
            <a:r>
              <a:rPr lang="en-US" altLang="ja-JP">
                <a:latin typeface="Calibri" charset="0"/>
                <a:ea typeface="MS PGothic" charset="0"/>
                <a:cs typeface="MS PGothic" charset="0"/>
              </a:rPr>
              <a:t>s priorities have changed in response to this pressure and the time spent with their children actually did increase (Bianchi et al 2004).</a:t>
            </a:r>
          </a:p>
          <a:p>
            <a:pPr marL="171450" indent="-171450">
              <a:buFontTx/>
              <a:buChar char="•"/>
            </a:pPr>
            <a:r>
              <a:rPr lang="en-US">
                <a:latin typeface="Calibri" charset="0"/>
                <a:ea typeface="MS PGothic" charset="0"/>
                <a:cs typeface="MS PGothic" charset="0"/>
              </a:rPr>
              <a:t>There are now changes in parental expectations to go along with the changes in attitudes toward parenting.</a:t>
            </a:r>
          </a:p>
          <a:p>
            <a:pPr marL="171450" indent="-171450">
              <a:buFontTx/>
              <a:buChar char="•"/>
            </a:pPr>
            <a:r>
              <a:rPr lang="en-US">
                <a:latin typeface="Calibri" charset="0"/>
                <a:ea typeface="MS PGothic" charset="0"/>
                <a:cs typeface="MS PGothic" charset="0"/>
              </a:rPr>
              <a:t>Not all parents are able to live up to these cultural expectations.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3D41630-AECB-6B4A-AC1A-84FEA75A9916}" type="slidenum">
              <a:rPr lang="en-US">
                <a:latin typeface="Arial" charset="0"/>
              </a:rPr>
              <a:pPr/>
              <a:t>47</a:t>
            </a:fld>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a:extLst>
              <a:ext uri="{FF2B5EF4-FFF2-40B4-BE49-F238E27FC236}">
                <a16:creationId xmlns:a16="http://schemas.microsoft.com/office/drawing/2014/main" xmlns="" id="{CECCC64D-56A5-4672-8A23-C76F086E305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percentage of adults who agree or disagree with the statement, “</a:t>
            </a:r>
            <a:r>
              <a:rPr lang="en-US" altLang="ja-JP">
                <a:latin typeface="Calibri" charset="0"/>
                <a:ea typeface="MS PGothic" charset="0"/>
                <a:cs typeface="MS PGothic" charset="0"/>
              </a:rPr>
              <a:t>It is sometimes necessary to discipline a child with a good, hard spanking.”</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General Social Surveys, 1972–2014 (Smith et al. 2016).</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2D9C9CA-A65D-354A-9B53-118E503F5C90}" type="slidenum">
              <a:rPr lang="en-US">
                <a:latin typeface="Arial" charset="0"/>
              </a:rPr>
              <a:pPr/>
              <a:t>48</a:t>
            </a:fld>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This workshop can be done as a peer-instruction exercise or without preparation.</a:t>
            </a:r>
          </a:p>
          <a:p>
            <a:pPr marL="171450" indent="-171450">
              <a:spcBef>
                <a:spcPts val="450"/>
              </a:spcBef>
              <a:buFontTx/>
              <a:buChar char="•"/>
            </a:pPr>
            <a:r>
              <a:rPr lang="en-US">
                <a:latin typeface="Calibri" charset="0"/>
                <a:ea typeface="MS PGothic" charset="0"/>
                <a:cs typeface="MS PGothic" charset="0"/>
              </a:rPr>
              <a:t>Have students use clickers or colored cards to answer the question on the slide.  </a:t>
            </a:r>
          </a:p>
          <a:p>
            <a:pPr marL="171450" indent="-171450">
              <a:spcBef>
                <a:spcPts val="450"/>
              </a:spcBef>
              <a:buFontTx/>
              <a:buChar char="•"/>
            </a:pPr>
            <a:r>
              <a:rPr lang="en-US">
                <a:latin typeface="Calibri" charset="0"/>
                <a:ea typeface="MS PGothic" charset="0"/>
                <a:cs typeface="MS PGothic" charset="0"/>
              </a:rPr>
              <a:t>Display aggregate results to the class.</a:t>
            </a:r>
          </a:p>
          <a:p>
            <a:pPr marL="171450" indent="-171450">
              <a:buFontTx/>
              <a:buChar char="•"/>
            </a:pPr>
            <a:r>
              <a:rPr lang="en-US">
                <a:latin typeface="Calibri" charset="0"/>
                <a:ea typeface="MS PGothic" charset="0"/>
                <a:cs typeface="MS PGothic" charset="0"/>
              </a:rPr>
              <a:t>Students may break into pairs or small groups to discuss their answer with each other (preferably with those who had different answers) or the instructor may assign groups.</a:t>
            </a:r>
          </a:p>
          <a:p>
            <a:pPr marL="171450" indent="-171450">
              <a:buFontTx/>
              <a:buChar char="•"/>
            </a:pPr>
            <a:r>
              <a:rPr lang="en-US">
                <a:latin typeface="Calibri" charset="0"/>
                <a:ea typeface="MS PGothic" charset="0"/>
                <a:cs typeface="MS PGothic" charset="0"/>
              </a:rPr>
              <a:t>The topic may then be shared or discussed as a class.</a:t>
            </a:r>
          </a:p>
          <a:p>
            <a:pPr marL="171450" indent="-171450">
              <a:buFontTx/>
              <a:buChar char="•"/>
            </a:pPr>
            <a:r>
              <a:rPr lang="en-US">
                <a:latin typeface="Calibri" charset="0"/>
                <a:ea typeface="MS PGothic" charset="0"/>
                <a:cs typeface="MS PGothic" charset="0"/>
              </a:rPr>
              <a:t>The instructor may choose to ask this question again, after there has been group or class discussion (optional).</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93008EC-AFB3-6242-81C8-BFAC5B345740}" type="slidenum">
              <a:rPr lang="en-US">
                <a:latin typeface="Arial" charset="0"/>
              </a:rPr>
              <a:pPr/>
              <a:t>49</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a16="http://schemas.microsoft.com/office/drawing/2014/main" xmlns="" id="{E1BC2E75-6C77-4BA7-A115-005460CD776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Although this may be slightly ironic, it is happening because an increasing number of families include stepparents and siblings from previous relationships.</a:t>
            </a:r>
          </a:p>
          <a:p>
            <a:pPr marL="171450" indent="-171450">
              <a:buFontTx/>
              <a:buChar char="•"/>
            </a:pPr>
            <a:r>
              <a:rPr lang="en-US">
                <a:latin typeface="Calibri" charset="0"/>
                <a:ea typeface="MS PGothic" charset="0"/>
                <a:cs typeface="MS PGothic" charset="0"/>
              </a:rPr>
              <a:t>In fact, one in five has had children with two partners or more.</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Monte 2017.</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7D71C3C-84B6-4D40-AD87-1A52E27A689C}" type="slidenum">
              <a:rPr lang="en-US">
                <a:latin typeface="Arial" charset="0"/>
              </a:rPr>
              <a:pPr/>
              <a:t>5</a:t>
            </a:fld>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Few children (less than 1 percent) are actually a part of same-sex couple families (Payne 2014).</a:t>
            </a:r>
          </a:p>
          <a:p>
            <a:pPr marL="171450" indent="-171450">
              <a:buFontTx/>
              <a:buChar char="•"/>
            </a:pPr>
            <a:r>
              <a:rPr lang="en-US">
                <a:latin typeface="Calibri" charset="0"/>
                <a:ea typeface="MS PGothic" charset="0"/>
                <a:cs typeface="MS PGothic" charset="0"/>
              </a:rPr>
              <a:t>Even though this percentage is small, it has actually increased rapidly in the past few years.</a:t>
            </a:r>
          </a:p>
          <a:p>
            <a:pPr marL="171450" indent="-171450">
              <a:buFontTx/>
              <a:buChar char="•"/>
            </a:pPr>
            <a:r>
              <a:rPr lang="en-US">
                <a:latin typeface="Calibri" charset="0"/>
                <a:ea typeface="MS PGothic" charset="0"/>
                <a:cs typeface="MS PGothic" charset="0"/>
              </a:rPr>
              <a:t>This can be attributed partly to changes in laws and attitudes toward same-sex partnerships, which, in turn, increase family and child-rearing options for same-sex couples.</a:t>
            </a:r>
          </a:p>
          <a:p>
            <a:pPr marL="171450" indent="-171450">
              <a:buFontTx/>
              <a:buChar char="•"/>
            </a:pPr>
            <a:r>
              <a:rPr lang="en-US">
                <a:latin typeface="Calibri" charset="0"/>
                <a:ea typeface="MS PGothic" charset="0"/>
                <a:cs typeface="MS PGothic" charset="0"/>
              </a:rPr>
              <a:t>Same-sex couples are increasingly pursuing adoption, fostering, assisted reproduction, and so on.</a:t>
            </a:r>
          </a:p>
          <a:p>
            <a:pPr marL="171450" indent="-171450">
              <a:buFontTx/>
              <a:buChar char="•"/>
            </a:pPr>
            <a:r>
              <a:rPr lang="en-US">
                <a:latin typeface="Calibri" charset="0"/>
                <a:ea typeface="MS PGothic" charset="0"/>
                <a:cs typeface="MS PGothic" charset="0"/>
              </a:rPr>
              <a:t>There is limited research covering the practices of child rearing for same-sex couples.</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7CAE1C9-9F81-5E48-AEF2-24DF4D995E71}" type="slidenum">
              <a:rPr lang="en-US">
                <a:latin typeface="Arial" charset="0"/>
              </a:rPr>
              <a:pPr/>
              <a:t>50</a:t>
            </a:fld>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With parenting research mostly focused on mothers, research on fathers and fatherhood has been limited. It has increased only in the last few decades (Marsiglio and Roy 2012).</a:t>
            </a:r>
          </a:p>
          <a:p>
            <a:pPr marL="171450" indent="-171450">
              <a:buFontTx/>
              <a:buChar char="•"/>
            </a:pPr>
            <a:r>
              <a:rPr lang="en-US">
                <a:latin typeface="Calibri" charset="0"/>
                <a:ea typeface="MS PGothic" charset="0"/>
                <a:cs typeface="MS PGothic" charset="0"/>
              </a:rPr>
              <a:t>Sociologists now acknowledge that fathers have an important influence on the lives of their children, and the research is beginning to reflect this.</a:t>
            </a:r>
          </a:p>
          <a:p>
            <a:pPr marL="171450" indent="-171450">
              <a:buFontTx/>
              <a:buChar char="•"/>
            </a:pPr>
            <a:r>
              <a:rPr lang="en-US">
                <a:latin typeface="Calibri" charset="0"/>
                <a:ea typeface="MS PGothic" charset="0"/>
                <a:cs typeface="MS PGothic" charset="0"/>
              </a:rPr>
              <a:t>The study of fatherhood has shown that there has been a major shift in the attitudes of what individuals feel makes a “</a:t>
            </a:r>
            <a:r>
              <a:rPr lang="en-US" altLang="ja-JP">
                <a:latin typeface="Calibri" charset="0"/>
                <a:ea typeface="MS PGothic" charset="0"/>
                <a:cs typeface="MS PGothic" charset="0"/>
              </a:rPr>
              <a:t>good father.”</a:t>
            </a:r>
          </a:p>
          <a:p>
            <a:pPr marL="171450" indent="-171450">
              <a:buFontTx/>
              <a:buChar char="•"/>
            </a:pPr>
            <a:r>
              <a:rPr lang="en-US">
                <a:latin typeface="Calibri" charset="0"/>
                <a:ea typeface="MS PGothic" charset="0"/>
                <a:cs typeface="MS PGothic" charset="0"/>
              </a:rPr>
              <a:t>This attitude has shifted from the ideal of the father as a </a:t>
            </a:r>
            <a:r>
              <a:rPr lang="en-US" altLang="ja-JP">
                <a:latin typeface="Calibri" charset="0"/>
                <a:ea typeface="MS PGothic" charset="0"/>
                <a:cs typeface="MS PGothic" charset="0"/>
              </a:rPr>
              <a:t>male provider to the ideal of the father as an involved father.</a:t>
            </a:r>
          </a:p>
          <a:p>
            <a:pPr marL="171450" indent="-171450"/>
            <a:endParaRPr lang="en-US">
              <a:latin typeface="Calibri" charset="0"/>
              <a:ea typeface="MS PGothic" charset="0"/>
              <a:cs typeface="MS PGothic"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8CCFA71-C77F-854A-98A1-C2DC0A3A495A}" type="slidenum">
              <a:rPr lang="en-US">
                <a:latin typeface="Arial" charset="0"/>
              </a:rPr>
              <a:pPr/>
              <a:t>51</a:t>
            </a:fld>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a:t>
            </a:r>
            <a:r>
              <a:rPr lang="en-US" altLang="ja-JP" i="1">
                <a:latin typeface="Calibri" charset="0"/>
                <a:ea typeface="MS PGothic" charset="0"/>
                <a:cs typeface="MS PGothic" charset="0"/>
              </a:rPr>
              <a:t>male provider ideal</a:t>
            </a:r>
            <a:r>
              <a:rPr lang="en-US" altLang="ja-JP">
                <a:latin typeface="Calibri" charset="0"/>
                <a:ea typeface="MS PGothic" charset="0"/>
                <a:cs typeface="MS PGothic" charset="0"/>
              </a:rPr>
              <a:t> began with the period of separate spheres and dominated social attitudes until the 1960s.</a:t>
            </a:r>
          </a:p>
          <a:p>
            <a:pPr marL="171450" indent="-171450">
              <a:buFontTx/>
              <a:buChar char="•"/>
            </a:pPr>
            <a:r>
              <a:rPr lang="en-US">
                <a:latin typeface="Calibri" charset="0"/>
                <a:ea typeface="MS PGothic" charset="0"/>
                <a:cs typeface="MS PGothic" charset="0"/>
              </a:rPr>
              <a:t>Although vestiges of this attitude still exist, it is not as predominant as it used to be.</a:t>
            </a:r>
          </a:p>
          <a:p>
            <a:pPr marL="171450" indent="-171450">
              <a:buFontTx/>
              <a:buChar char="•"/>
            </a:pPr>
            <a:r>
              <a:rPr lang="en-US">
                <a:latin typeface="Calibri" charset="0"/>
                <a:ea typeface="MS PGothic" charset="0"/>
                <a:cs typeface="MS PGothic" charset="0"/>
              </a:rPr>
              <a:t>The male provider ideal posits the father as the economic provider and the authority figure for his children.</a:t>
            </a:r>
          </a:p>
          <a:p>
            <a:pPr marL="171450" indent="-171450">
              <a:buFontTx/>
              <a:buChar char="•"/>
            </a:pPr>
            <a:r>
              <a:rPr lang="en-US">
                <a:latin typeface="Calibri" charset="0"/>
                <a:ea typeface="MS PGothic" charset="0"/>
                <a:cs typeface="MS PGothic" charset="0"/>
              </a:rPr>
              <a:t>This ideal is based on the assumption that the father is successfully employed and is able to take care of his family (i.e., wife and children) economically.</a:t>
            </a:r>
          </a:p>
          <a:p>
            <a:pPr marL="171450" indent="-171450">
              <a:buFontTx/>
              <a:buChar char="•"/>
            </a:pPr>
            <a:r>
              <a:rPr lang="en-US">
                <a:latin typeface="Calibri" charset="0"/>
                <a:ea typeface="MS PGothic" charset="0"/>
                <a:cs typeface="MS PGothic" charset="0"/>
              </a:rPr>
              <a:t>The career of the father is the priority in the family, and it is the success of his career that makes him a good father.</a:t>
            </a:r>
          </a:p>
          <a:p>
            <a:pPr marL="171450" indent="-171450">
              <a:buFontTx/>
              <a:buChar char="•"/>
            </a:pPr>
            <a:r>
              <a:rPr lang="en-US">
                <a:latin typeface="Calibri" charset="0"/>
                <a:ea typeface="MS PGothic" charset="0"/>
                <a:cs typeface="MS PGothic" charset="0"/>
              </a:rPr>
              <a:t>Several historical changes contributed to this shift from this ideal to the </a:t>
            </a:r>
            <a:r>
              <a:rPr lang="en-US" altLang="ja-JP">
                <a:latin typeface="Calibri" charset="0"/>
                <a:ea typeface="MS PGothic" charset="0"/>
                <a:cs typeface="MS PGothic" charset="0"/>
              </a:rPr>
              <a:t>involved father ideal.</a:t>
            </a:r>
          </a:p>
          <a:p>
            <a:pPr marL="171450" indent="-171450">
              <a:buFontTx/>
              <a:buChar char="•"/>
            </a:pPr>
            <a:r>
              <a:rPr lang="en-US">
                <a:latin typeface="Calibri" charset="0"/>
                <a:ea typeface="MS PGothic" charset="0"/>
                <a:cs typeface="MS PGothic" charset="0"/>
              </a:rPr>
              <a:t>First, the increase in women’</a:t>
            </a:r>
            <a:r>
              <a:rPr lang="en-US" altLang="ja-JP">
                <a:latin typeface="Calibri" charset="0"/>
                <a:ea typeface="MS PGothic" charset="0"/>
                <a:cs typeface="MS PGothic" charset="0"/>
              </a:rPr>
              <a:t>s paid employment outside of the home undermined the importance of the male as sole breadwinner and provider.</a:t>
            </a:r>
          </a:p>
          <a:p>
            <a:pPr marL="171450" indent="-171450">
              <a:buFontTx/>
              <a:buChar char="•"/>
            </a:pPr>
            <a:r>
              <a:rPr lang="en-US">
                <a:latin typeface="Calibri" charset="0"/>
                <a:ea typeface="MS PGothic" charset="0"/>
                <a:cs typeface="MS PGothic" charset="0"/>
              </a:rPr>
              <a:t>The family role differences between men and women were starting to blur and become challenged.</a:t>
            </a:r>
          </a:p>
          <a:p>
            <a:pPr marL="171450" indent="-171450">
              <a:buFontTx/>
              <a:buChar char="•"/>
            </a:pPr>
            <a:r>
              <a:rPr lang="en-US">
                <a:latin typeface="Calibri" charset="0"/>
                <a:ea typeface="MS PGothic" charset="0"/>
                <a:cs typeface="MS PGothic" charset="0"/>
              </a:rPr>
              <a:t>Second, as more families strayed from the model of the male breadwinner and stay-at-home wife and mother, the idea of that type of family as </a:t>
            </a:r>
            <a:r>
              <a:rPr lang="en-US" altLang="ja-JP">
                <a:latin typeface="Calibri" charset="0"/>
                <a:ea typeface="MS PGothic" charset="0"/>
                <a:cs typeface="MS PGothic" charset="0"/>
              </a:rPr>
              <a:t>normal and natural began to decline.</a:t>
            </a:r>
          </a:p>
          <a:p>
            <a:pPr marL="171450" indent="-171450">
              <a:buFontTx/>
              <a:buChar char="•"/>
            </a:pPr>
            <a:r>
              <a:rPr lang="en-US">
                <a:latin typeface="Calibri" charset="0"/>
                <a:ea typeface="MS PGothic" charset="0"/>
                <a:cs typeface="MS PGothic" charset="0"/>
              </a:rPr>
              <a:t>Third, the emotional development of children was becoming more important and the roles of both parents were beginning to reflect this.</a:t>
            </a:r>
          </a:p>
          <a:p>
            <a:pPr marL="171450" indent="-171450">
              <a:buFontTx/>
              <a:buChar char="•"/>
            </a:pPr>
            <a:r>
              <a:rPr lang="en-US">
                <a:latin typeface="Calibri" charset="0"/>
                <a:ea typeface="MS PGothic" charset="0"/>
                <a:cs typeface="MS PGothic" charset="0"/>
              </a:rPr>
              <a:t>Mothers, and fathers, were becoming to be seen as increasingly necessary to the socialization and development of their children.</a:t>
            </a:r>
          </a:p>
          <a:p>
            <a:pPr marL="171450" indent="-171450">
              <a:buFontTx/>
              <a:buChar char="•"/>
            </a:pP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48C9CD7-15AE-8A47-9F00-574C1F0CA9B1}" type="slidenum">
              <a:rPr lang="en-US">
                <a:latin typeface="Arial" charset="0"/>
              </a:rPr>
              <a:pPr/>
              <a:t>52</a:t>
            </a:fld>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All these factors gradually led to the development of the </a:t>
            </a:r>
            <a:r>
              <a:rPr lang="en-US" altLang="ja-JP" i="1">
                <a:latin typeface="Calibri" charset="0"/>
                <a:ea typeface="MS PGothic" charset="0"/>
                <a:cs typeface="MS PGothic" charset="0"/>
              </a:rPr>
              <a:t>involved father </a:t>
            </a:r>
            <a:r>
              <a:rPr lang="en-US" altLang="ja-JP">
                <a:latin typeface="Calibri" charset="0"/>
                <a:ea typeface="MS PGothic" charset="0"/>
                <a:cs typeface="MS PGothic" charset="0"/>
              </a:rPr>
              <a:t>ideal.</a:t>
            </a:r>
            <a:endParaRPr lang="en-US">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The involved father ideal viewed the father as an emotional nurturing companion as opposed to just an authority figure who solely provided economic support for the family.</a:t>
            </a:r>
          </a:p>
          <a:p>
            <a:pPr marL="171450" indent="-171450">
              <a:buFontTx/>
              <a:buChar char="•"/>
            </a:pPr>
            <a:r>
              <a:rPr lang="en-US">
                <a:latin typeface="Calibri" charset="0"/>
                <a:ea typeface="MS PGothic" charset="0"/>
                <a:cs typeface="MS PGothic" charset="0"/>
              </a:rPr>
              <a:t>This ideal is now almost universally accepted, with most (modern) fathers embracing this new role of the father and rejecting the previous </a:t>
            </a:r>
            <a:r>
              <a:rPr lang="en-US" altLang="ja-JP" i="1">
                <a:latin typeface="Calibri" charset="0"/>
                <a:ea typeface="MS PGothic" charset="0"/>
                <a:cs typeface="MS PGothic" charset="0"/>
              </a:rPr>
              <a:t>male provider</a:t>
            </a:r>
            <a:r>
              <a:rPr lang="en-US" altLang="ja-JP">
                <a:latin typeface="Calibri" charset="0"/>
                <a:ea typeface="MS PGothic" charset="0"/>
                <a:cs typeface="MS PGothic" charset="0"/>
              </a:rPr>
              <a:t> ideal (Lewis 2012).</a:t>
            </a:r>
          </a:p>
          <a:p>
            <a:pPr marL="171450" indent="-171450">
              <a:buFontTx/>
              <a:buChar char="•"/>
            </a:pPr>
            <a:r>
              <a:rPr lang="en-US">
                <a:latin typeface="Calibri" charset="0"/>
                <a:ea typeface="MS PGothic" charset="0"/>
                <a:cs typeface="MS PGothic" charset="0"/>
              </a:rPr>
              <a:t>Research has also shown that wealthy fathers and poor fathers value this new ideal (Edin and Nelson 2013).</a:t>
            </a:r>
          </a:p>
          <a:p>
            <a:pPr marL="171450" indent="-171450">
              <a:buFontTx/>
              <a:buChar char="•"/>
            </a:pPr>
            <a:endParaRPr lang="en-US">
              <a:latin typeface="Calibri" charset="0"/>
              <a:ea typeface="MS PGothic" charset="0"/>
              <a:cs typeface="MS PGothic" charset="0"/>
            </a:endParaRP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2E6EFE6-85B7-9C47-B07E-0C4ADC898DA1}" type="slidenum">
              <a:rPr lang="en-US">
                <a:latin typeface="Arial" charset="0"/>
              </a:rPr>
              <a:pPr/>
              <a:t>53</a:t>
            </a:fld>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7" name="Notes Placeholder 2">
            <a:extLst>
              <a:ext uri="{FF2B5EF4-FFF2-40B4-BE49-F238E27FC236}">
                <a16:creationId xmlns:a16="http://schemas.microsoft.com/office/drawing/2014/main" xmlns="" id="{3AFD9D4B-FC92-4D3B-9216-2A74BFAA1E7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These shifting attitudes seem to have contributed to measureable changes in parenting behavior.</a:t>
            </a:r>
          </a:p>
          <a:p>
            <a:pPr marL="171450" indent="-171450">
              <a:buFontTx/>
              <a:buChar char="•"/>
            </a:pPr>
            <a:r>
              <a:rPr lang="en-US">
                <a:latin typeface="Calibri" charset="0"/>
                <a:ea typeface="MS PGothic" charset="0"/>
                <a:cs typeface="MS PGothic" charset="0"/>
              </a:rPr>
              <a:t>Fathers (at least those who live with their children) have increased their daily time spent in developmental activities, such as reading to children, helping with homework, or attending educational events, from about 10 minutes per day to 45 minutes per day. </a:t>
            </a:r>
          </a:p>
          <a:p>
            <a:pPr marL="171450" indent="-171450">
              <a:buFontTx/>
              <a:buChar char="•"/>
            </a:pPr>
            <a:r>
              <a:rPr lang="en-US">
                <a:latin typeface="Calibri" charset="0"/>
                <a:ea typeface="MS PGothic" charset="0"/>
                <a:cs typeface="MS PGothic" charset="0"/>
              </a:rPr>
              <a:t>And research confirms the positive effects of father involvement with their children (Carlson 2006). </a:t>
            </a:r>
          </a:p>
          <a:p>
            <a:pPr marL="171450" indent="-171450">
              <a:buFontTx/>
              <a:buChar char="•"/>
            </a:pPr>
            <a:r>
              <a:rPr lang="en-US">
                <a:latin typeface="Calibri" charset="0"/>
                <a:ea typeface="MS PGothic" charset="0"/>
                <a:cs typeface="MS PGothic" charset="0"/>
              </a:rPr>
              <a:t>Mothers still do more of the care for and rearing of their children than fathers do, but parenting is not as one sided as it was a few decades ago.</a:t>
            </a:r>
          </a:p>
          <a:p>
            <a:pPr marL="171450" indent="-171450"/>
            <a:endParaRPr lang="en-US">
              <a:latin typeface="Calibri" charset="0"/>
              <a:ea typeface="MS PGothic" charset="0"/>
              <a:cs typeface="MS PGothic" charset="0"/>
            </a:endParaRPr>
          </a:p>
          <a:p>
            <a:pPr marL="171450" indent="-171450"/>
            <a:r>
              <a:rPr lang="en-US">
                <a:latin typeface="Calibri" charset="0"/>
                <a:ea typeface="MS PGothic" charset="0"/>
                <a:cs typeface="MS PGothic" charset="0"/>
              </a:rPr>
              <a:t>Source: Altintas (2016).</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FFBD649-D078-8941-B402-C6A3E4C47FB2}" type="slidenum">
              <a:rPr lang="en-US">
                <a:latin typeface="Arial" charset="0"/>
              </a:rPr>
              <a:pPr/>
              <a:t>54</a:t>
            </a:fld>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a:extLst>
              <a:ext uri="{FF2B5EF4-FFF2-40B4-BE49-F238E27FC236}">
                <a16:creationId xmlns:a16="http://schemas.microsoft.com/office/drawing/2014/main" xmlns="" id="{1D69A03F-92F8-4D47-A457-ED26F800F1F4}"/>
              </a:ext>
            </a:extLst>
          </p:cNvPr>
          <p:cNvSpPr>
            <a:spLocks noGrp="1"/>
          </p:cNvSpPr>
          <p:nvPr>
            <p:ph type="body" idx="1"/>
          </p:nvPr>
        </p:nvSpPr>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 biological feat of human reproduction has been subject to the influence of rapidly advancing technology.</a:t>
            </a:r>
          </a:p>
          <a:p>
            <a:pPr marL="171450" indent="-171450">
              <a:buFontTx/>
              <a:buChar char="•"/>
            </a:pPr>
            <a:r>
              <a:rPr lang="en-US">
                <a:latin typeface="Calibri" charset="0"/>
                <a:ea typeface="MS PGothic" charset="0"/>
                <a:cs typeface="MS PGothic" charset="0"/>
              </a:rPr>
              <a:t>Assisted reproductive technology (ART) may have had the greatest impact. </a:t>
            </a:r>
          </a:p>
          <a:p>
            <a:pPr marL="171450" indent="-171450">
              <a:buFontTx/>
              <a:buChar char="•"/>
            </a:pPr>
            <a:r>
              <a:rPr lang="en-US">
                <a:latin typeface="Calibri" charset="0"/>
                <a:ea typeface="MS PGothic" charset="0"/>
                <a:cs typeface="MS PGothic" charset="0"/>
              </a:rPr>
              <a:t>ART usually means adding sperm to eggs that have been surgically removed from a woman</a:t>
            </a:r>
            <a:r>
              <a:rPr lang="ja-JP" altLang="en-US">
                <a:latin typeface="Calibri" charset="0"/>
                <a:ea typeface="MS PGothic" charset="0"/>
                <a:cs typeface="MS PGothic" charset="0"/>
              </a:rPr>
              <a:t>’</a:t>
            </a:r>
            <a:r>
              <a:rPr lang="en-US">
                <a:latin typeface="Calibri" charset="0"/>
                <a:ea typeface="MS PGothic" charset="0"/>
                <a:cs typeface="MS PGothic" charset="0"/>
              </a:rPr>
              <a:t>s ovaries, and then transferring the embryos to a woman to start a pregnancy.</a:t>
            </a:r>
          </a:p>
          <a:p>
            <a:pPr marL="685800" lvl="1" indent="-228600">
              <a:buFont typeface="Calibri" charset="0"/>
              <a:buAutoNum type="arabicPeriod"/>
            </a:pPr>
            <a:r>
              <a:rPr lang="en-US">
                <a:latin typeface="Calibri" charset="0"/>
                <a:ea typeface="MS PGothic" charset="0"/>
                <a:cs typeface="MS PGothic" charset="0"/>
              </a:rPr>
              <a:t>ART has made it more possible for older people to achieve their goal of having a baby, provided they are medically and financially eligible to take advantage of this technology.</a:t>
            </a:r>
          </a:p>
          <a:p>
            <a:pPr marL="685800" lvl="1" indent="-228600">
              <a:buFont typeface="Calibri" charset="0"/>
              <a:buAutoNum type="arabicPeriod"/>
            </a:pPr>
            <a:r>
              <a:rPr lang="en-US">
                <a:latin typeface="Calibri" charset="0"/>
                <a:ea typeface="MS PGothic" charset="0"/>
                <a:cs typeface="MS PGothic" charset="0"/>
              </a:rPr>
              <a:t>ART has facilitated more diverse family arrangements, including same-sex couple parenting, surrogate parenting (in which one woman carries a pregnancy for another woman and her family), and sperm-donor embryos.</a:t>
            </a:r>
          </a:p>
          <a:p>
            <a:pPr marL="685800" lvl="1" indent="-228600">
              <a:buFont typeface="Calibri" charset="0"/>
              <a:buAutoNum type="arabicPeriod"/>
            </a:pPr>
            <a:r>
              <a:rPr lang="en-US">
                <a:latin typeface="Calibri" charset="0"/>
                <a:ea typeface="MS PGothic" charset="0"/>
                <a:cs typeface="MS PGothic" charset="0"/>
              </a:rPr>
              <a:t>ART has enabled people to have children who might otherwise not have been able to for health reasons. In addition to the many causes of infertility, there are also times when, for example, a man in the military or a man preparing to undergo sperm-damaging medical treatments arranges for sperm to be available for his partner if he dies or his sperm become unviable.</a:t>
            </a:r>
          </a:p>
          <a:p>
            <a:pPr marL="685800" lvl="1" indent="-228600">
              <a:buFont typeface="Calibri" charset="0"/>
              <a:buAutoNum type="arabicPeriod"/>
            </a:pPr>
            <a:r>
              <a:rPr lang="en-US">
                <a:latin typeface="Calibri" charset="0"/>
                <a:ea typeface="MS PGothic" charset="0"/>
                <a:cs typeface="MS PGothic" charset="0"/>
              </a:rPr>
              <a:t>Finally, ART allows for possible genetic selection or manipulation of sperm, eggs, or embryos to produce a child with traits the parents choose.</a:t>
            </a:r>
          </a:p>
          <a:p>
            <a:pPr marL="171450" indent="-171450"/>
            <a:r>
              <a:rPr lang="en-US">
                <a:latin typeface="Calibri" charset="0"/>
                <a:ea typeface="MS PGothic" charset="0"/>
                <a:cs typeface="MS PGothic" charset="0"/>
              </a:rPr>
              <a:t>As this technology advances, the consequences of these choices for parents and their families—and the new kinds of family relationships they create—</a:t>
            </a:r>
          </a:p>
          <a:p>
            <a:pPr marL="171450" indent="-171450"/>
            <a:r>
              <a:rPr lang="en-US">
                <a:latin typeface="Calibri" charset="0"/>
                <a:ea typeface="MS PGothic" charset="0"/>
                <a:cs typeface="MS PGothic" charset="0"/>
              </a:rPr>
              <a:t>remain to be seen.</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FD37FDBF-E75E-9A47-BE6A-BEA510ED8F0D}" type="slidenum">
              <a:rPr lang="en-US" sz="1200"/>
              <a:pPr/>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Have students use clickers or colored cards to answer the question.</a:t>
            </a:r>
          </a:p>
          <a:p>
            <a:pPr marL="171450" indent="-171450">
              <a:spcBef>
                <a:spcPts val="450"/>
              </a:spcBef>
              <a:buFontTx/>
              <a:buChar char="•"/>
            </a:pPr>
            <a:r>
              <a:rPr lang="en-US">
                <a:latin typeface="Calibri" charset="0"/>
                <a:ea typeface="MS PGothic" charset="0"/>
                <a:cs typeface="MS PGothic" charset="0"/>
              </a:rPr>
              <a:t>Display aggregate results to the class and discuss the answer to the question using the next five slides.</a:t>
            </a:r>
          </a:p>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Rich parents spend more (on clothing, houses, yards, food, health care, child care, and education) than parents who are less well off. This means children in wealth families are more expensive and also benefit in many ways from their parents’</a:t>
            </a:r>
            <a:r>
              <a:rPr lang="en-US" altLang="ja-JP">
                <a:latin typeface="Calibri" charset="0"/>
                <a:ea typeface="MS PGothic" charset="0"/>
                <a:cs typeface="MS PGothic" charset="0"/>
              </a:rPr>
              <a:t> income. </a:t>
            </a:r>
          </a:p>
          <a:p>
            <a:pPr marL="171450" indent="-171450">
              <a:spcBef>
                <a:spcPts val="450"/>
              </a:spcBef>
              <a:buFontTx/>
              <a:buChar char="•"/>
            </a:pPr>
            <a:r>
              <a:rPr lang="en-US">
                <a:latin typeface="Calibri" charset="0"/>
                <a:ea typeface="MS PGothic" charset="0"/>
                <a:cs typeface="MS PGothic" charset="0"/>
              </a:rPr>
              <a:t>The following five </a:t>
            </a:r>
            <a:r>
              <a:rPr lang="en-US" altLang="ja-JP">
                <a:latin typeface="Calibri" charset="0"/>
                <a:ea typeface="MS PGothic" charset="0"/>
                <a:cs typeface="MS PGothic" charset="0"/>
              </a:rPr>
              <a:t>“Story behind the Numbers” slides may be used at the discretion of the instructor to elucidate the differences in raising children between low- and high-income families.</a:t>
            </a:r>
            <a:endParaRPr lang="en-US">
              <a:latin typeface="Calibri" charset="0"/>
              <a:ea typeface="MS PGothic" charset="0"/>
              <a:cs typeface="MS PGothic"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AA0035A-546E-0447-993D-196525E2923A}" type="slidenum">
              <a:rPr lang="en-US">
                <a:latin typeface="Arial" charset="0"/>
              </a:rPr>
              <a:pPr/>
              <a:t>56</a:t>
            </a:fld>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difference between what a family with high income (&gt;$108,000/yr) spends on housing and what a family with low income (&lt;$59,000/yr) spends on housing.</a:t>
            </a:r>
          </a:p>
          <a:p>
            <a:pPr marL="171450" indent="-171450">
              <a:buFontTx/>
              <a:buChar char="•"/>
            </a:pPr>
            <a:endParaRPr lang="en-US">
              <a:latin typeface="Calibri" charset="0"/>
              <a:ea typeface="MS PGothic" charset="0"/>
              <a:cs typeface="MS PGothic" charset="0"/>
            </a:endParaRPr>
          </a:p>
          <a:p>
            <a:pPr marL="171450" indent="-171450"/>
            <a:r>
              <a:rPr lang="fr-FR">
                <a:latin typeface="Calibri" charset="0"/>
                <a:ea typeface="MS PGothic" charset="0"/>
                <a:cs typeface="MS PGothic" charset="0"/>
              </a:rPr>
              <a:t>Source: Lino et al. (2017).</a:t>
            </a:r>
            <a:endParaRPr lang="en-US">
              <a:latin typeface="Calibri" charset="0"/>
              <a:ea typeface="MS PGothic" charset="0"/>
              <a:cs typeface="MS PGothic"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E5885AA-D2A4-AA43-A1AD-A06419488BF0}" type="slidenum">
              <a:rPr lang="en-US">
                <a:latin typeface="Arial" charset="0"/>
              </a:rPr>
              <a:pPr/>
              <a:t>57</a:t>
            </a:fld>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difference between what a family with high income (&gt;$108,000/yr) spends on food and what a family with low income (&lt;$59,000/yr) spends on food.</a:t>
            </a:r>
          </a:p>
          <a:p>
            <a:pPr marL="171450" indent="-171450"/>
            <a:endParaRPr lang="en-US">
              <a:latin typeface="Calibri" charset="0"/>
              <a:ea typeface="MS PGothic" charset="0"/>
              <a:cs typeface="MS PGothic" charset="0"/>
            </a:endParaRPr>
          </a:p>
          <a:p>
            <a:pPr marL="171450" indent="-171450"/>
            <a:r>
              <a:rPr lang="fr-FR">
                <a:latin typeface="Calibri" charset="0"/>
                <a:ea typeface="MS PGothic" charset="0"/>
                <a:cs typeface="MS PGothic" charset="0"/>
              </a:rPr>
              <a:t>Source: Lino et al. (2017).</a:t>
            </a: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7265A8-E18D-474B-A69A-1E62E03C5666}" type="slidenum">
              <a:rPr lang="en-US">
                <a:latin typeface="Arial" charset="0"/>
              </a:rPr>
              <a:pPr/>
              <a:t>58</a:t>
            </a:fld>
            <a:endParaRPr 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difference between what a family with high income (&gt;$108,000/yr) spends on health care and what a family with low income (&lt;$59,000/yr) spends on health care.</a:t>
            </a:r>
          </a:p>
          <a:p>
            <a:pPr marL="171450" indent="-171450">
              <a:buFontTx/>
              <a:buChar char="•"/>
            </a:pPr>
            <a:endParaRPr lang="en-US">
              <a:latin typeface="Calibri" charset="0"/>
              <a:ea typeface="MS PGothic" charset="0"/>
              <a:cs typeface="MS PGothic" charset="0"/>
            </a:endParaRPr>
          </a:p>
          <a:p>
            <a:pPr marL="171450" indent="-171450"/>
            <a:r>
              <a:rPr lang="fr-FR">
                <a:latin typeface="Calibri" charset="0"/>
                <a:ea typeface="MS PGothic" charset="0"/>
                <a:cs typeface="MS PGothic" charset="0"/>
              </a:rPr>
              <a:t>Source: Lino et al. (2017).</a:t>
            </a: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FE5EA24-58CE-4449-9E7F-41D88696884A}" type="slidenum">
              <a:rPr lang="en-US">
                <a:latin typeface="Arial" charset="0"/>
              </a:rPr>
              <a:pPr/>
              <a:t>59</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2">
            <a:extLst>
              <a:ext uri="{FF2B5EF4-FFF2-40B4-BE49-F238E27FC236}">
                <a16:creationId xmlns:a16="http://schemas.microsoft.com/office/drawing/2014/main" xmlns="" id="{9BC48DBD-9AF0-446E-B3D5-76BB37B2690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t>More families are having their first child at older ages.</a:t>
            </a:r>
          </a:p>
          <a:p>
            <a:pPr marL="171450" indent="-171450">
              <a:buFontTx/>
              <a:buChar char="•"/>
              <a:defRPr/>
            </a:pPr>
            <a:r>
              <a:rPr lang="en-US" altLang="en-US" dirty="0"/>
              <a:t>And there are more adults, singles and couples, who are spending a larger proportion of their lives without children.</a:t>
            </a:r>
          </a:p>
          <a:p>
            <a:pPr>
              <a:defRPr/>
            </a:pPr>
            <a:endParaRPr lang="en-US" altLang="en-US" dirty="0"/>
          </a:p>
          <a:p>
            <a:pPr>
              <a:defRPr/>
            </a:pPr>
            <a:r>
              <a:rPr lang="en-US" altLang="en-US" dirty="0"/>
              <a:t>Source: Abma and Martinez (2011).</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74C2C25-943A-C344-93F4-1FC7CDFB901F}" type="slidenum">
              <a:rPr lang="en-US">
                <a:latin typeface="Arial" charset="0"/>
              </a:rPr>
              <a:pPr/>
              <a:t>6</a:t>
            </a:fld>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difference between what a family with high income (&gt;$108,000/yr) spends on child care and education and what a family with low income (&lt;$59,000/yr) spends on child care and education.</a:t>
            </a:r>
          </a:p>
          <a:p>
            <a:pPr marL="171450" indent="-171450">
              <a:buFontTx/>
              <a:buChar char="•"/>
            </a:pPr>
            <a:endParaRPr lang="en-US">
              <a:latin typeface="Calibri" charset="0"/>
              <a:ea typeface="MS PGothic" charset="0"/>
              <a:cs typeface="MS PGothic" charset="0"/>
            </a:endParaRPr>
          </a:p>
          <a:p>
            <a:pPr marL="171450" indent="-171450"/>
            <a:r>
              <a:rPr lang="fr-FR">
                <a:latin typeface="Calibri" charset="0"/>
                <a:ea typeface="MS PGothic" charset="0"/>
                <a:cs typeface="MS PGothic" charset="0"/>
              </a:rPr>
              <a:t>Source: Lino et al. (2017).</a:t>
            </a:r>
            <a:endParaRPr lang="en-US">
              <a:latin typeface="Calibri" charset="0"/>
              <a:ea typeface="MS PGothic" charset="0"/>
              <a:cs typeface="MS PGothic" charset="0"/>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928C456-BB33-E344-ABB3-532866397506}" type="slidenum">
              <a:rPr lang="en-US">
                <a:latin typeface="Arial" charset="0"/>
              </a:rPr>
              <a:pPr/>
              <a:t>60</a:t>
            </a:fld>
            <a:endParaRPr lang="en-US">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figure shows the difference between what a family with high income (&gt;$108,000/yr) spends on clothing and what a family with low income (&lt;$59,000/yr) spends on clothing.</a:t>
            </a:r>
          </a:p>
          <a:p>
            <a:pPr marL="171450" indent="-171450">
              <a:buFontTx/>
              <a:buChar char="•"/>
            </a:pPr>
            <a:endParaRPr lang="en-US">
              <a:latin typeface="Calibri" charset="0"/>
              <a:ea typeface="MS PGothic" charset="0"/>
              <a:cs typeface="MS PGothic" charset="0"/>
            </a:endParaRPr>
          </a:p>
          <a:p>
            <a:pPr marL="171450" indent="-171450"/>
            <a:r>
              <a:rPr lang="fr-FR">
                <a:latin typeface="Calibri" charset="0"/>
                <a:ea typeface="MS PGothic" charset="0"/>
                <a:cs typeface="MS PGothic" charset="0"/>
              </a:rPr>
              <a:t>Source: Lino et al. (2017).</a:t>
            </a: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EE826F6-E4C7-A542-925D-8BB1FC61C43B}" type="slidenum">
              <a:rPr lang="en-US">
                <a:latin typeface="Arial" charset="0"/>
              </a:rPr>
              <a:pPr/>
              <a:t>61</a:t>
            </a:fld>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Socialization is a type of resource that parents provide for their children that allows them to internalize elements of the social structure into their own personality. This then helps children prepare for future social situations so they will feel less stress and confusion. </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739B64B-E43C-7A44-8200-C154BE40E66A}" type="slidenum">
              <a:rPr lang="en-US">
                <a:latin typeface="Arial" charset="0"/>
              </a:rPr>
              <a:pPr/>
              <a:t>62</a:t>
            </a:fld>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A</a:t>
            </a:r>
          </a:p>
          <a:p>
            <a:pPr marL="171450" indent="-171450">
              <a:spcBef>
                <a:spcPts val="450"/>
              </a:spcBef>
              <a:buFontTx/>
              <a:buChar char="•"/>
            </a:pPr>
            <a:r>
              <a:rPr lang="en-US">
                <a:latin typeface="Calibri" charset="0"/>
                <a:ea typeface="MS PGothic" charset="0"/>
                <a:cs typeface="MS PGothic" charset="0"/>
              </a:rPr>
              <a:t>Discussion: The dominance of the male provider view, which was characterized by the father as an economic provider and authority figure for children, started shifting in the 1960s, when several historical events began to undermine this ideal, such as the increase of women’</a:t>
            </a:r>
            <a:r>
              <a:rPr lang="en-US" altLang="ja-JP">
                <a:latin typeface="Calibri" charset="0"/>
                <a:ea typeface="MS PGothic" charset="0"/>
                <a:cs typeface="MS PGothic" charset="0"/>
              </a:rPr>
              <a:t>s employment and the increased diversity of family structures. The new ideal, the involved father, characterizes fathers as emotional and nurturing to their children. </a:t>
            </a:r>
            <a:endParaRPr lang="en-US">
              <a:latin typeface="Calibri" charset="0"/>
              <a:ea typeface="MS PGothic" charset="0"/>
              <a:cs typeface="MS PGothic" charset="0"/>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EB9BE31-AC7C-884F-8045-31C382119FC5}" type="slidenum">
              <a:rPr lang="en-US">
                <a:latin typeface="Arial" charset="0"/>
              </a:rPr>
              <a:pPr/>
              <a:t>63</a:t>
            </a:fld>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Changes in public opinion on issues like spanking can be understood as a reflection of traditional beliefs as well as changes in contemporary attitudes. These contemporary attitudes are partly influenced by the advice and information provided by experts such as doctors, teachers, social workers, and social scientists. </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1343E3F-6475-A740-AF3D-0152B9718C9B}" type="slidenum">
              <a:rPr lang="en-US">
                <a:latin typeface="Arial" charset="0"/>
              </a:rPr>
              <a:pPr/>
              <a:t>64</a:t>
            </a:fld>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B</a:t>
            </a:r>
          </a:p>
          <a:p>
            <a:pPr marL="171450" indent="-171450">
              <a:spcBef>
                <a:spcPts val="450"/>
              </a:spcBef>
              <a:buFontTx/>
              <a:buChar char="•"/>
            </a:pPr>
            <a:r>
              <a:rPr lang="en-US">
                <a:latin typeface="Calibri" charset="0"/>
                <a:ea typeface="MS PGothic" charset="0"/>
                <a:cs typeface="MS PGothic" charset="0"/>
              </a:rPr>
              <a:t>Discussion: An opportunity cost is the price a person pays for choosing the less lucrative of available options. In this example, Kayla pays an opportunity cost by leaving behind the more lucrative option of continuing work and choosing to stay home to raise her second child. </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595ABE8-15E2-B74C-B72E-F4FAE02AE9CB}" type="slidenum">
              <a:rPr lang="en-US">
                <a:latin typeface="Arial" charset="0"/>
              </a:rPr>
              <a:pPr/>
              <a:t>65</a:t>
            </a:fld>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C</a:t>
            </a:r>
          </a:p>
          <a:p>
            <a:pPr marL="171450" indent="-171450">
              <a:spcBef>
                <a:spcPts val="450"/>
              </a:spcBef>
              <a:buFontTx/>
              <a:buChar char="•"/>
            </a:pPr>
            <a:r>
              <a:rPr lang="en-US">
                <a:latin typeface="Calibri" charset="0"/>
                <a:ea typeface="MS PGothic" charset="0"/>
                <a:cs typeface="MS PGothic" charset="0"/>
              </a:rPr>
              <a:t>Discussion: The total fertility rate refers to the number of children born to the average woman in her lifetime. If a country has a total fertility rate of less than 2.1, the population will eventually start to shrink. This is because not everyone survives to have a child or wants to have a child, so an average rate of at least 2.1 is needed to replace each woman and her partner. The 2.1 fertility rate is also referred to as </a:t>
            </a:r>
            <a:r>
              <a:rPr lang="en-US" altLang="ja-JP" i="1">
                <a:latin typeface="Calibri" charset="0"/>
                <a:ea typeface="MS PGothic" charset="0"/>
                <a:cs typeface="MS PGothic" charset="0"/>
              </a:rPr>
              <a:t>replacement fertility</a:t>
            </a:r>
            <a:r>
              <a:rPr lang="en-US" altLang="ja-JP">
                <a:latin typeface="Calibri" charset="0"/>
                <a:ea typeface="MS PGothic" charset="0"/>
                <a:cs typeface="MS PGothic" charset="0"/>
              </a:rPr>
              <a:t>.</a:t>
            </a:r>
            <a:endParaRPr lang="en-US">
              <a:latin typeface="Calibri" charset="0"/>
              <a:ea typeface="MS PGothic" charset="0"/>
              <a:cs typeface="MS PGothic"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CDE4A6D-D038-5748-9750-87ACBCFAAF29}" type="slidenum">
              <a:rPr lang="en-US">
                <a:latin typeface="Arial" charset="0"/>
              </a:rPr>
              <a:pPr/>
              <a:t>66</a:t>
            </a:fld>
            <a:endParaRPr lang="en-US">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D</a:t>
            </a:r>
          </a:p>
          <a:p>
            <a:pPr marL="171450" indent="-171450">
              <a:spcBef>
                <a:spcPts val="450"/>
              </a:spcBef>
              <a:buFontTx/>
              <a:buChar char="•"/>
            </a:pPr>
            <a:r>
              <a:rPr lang="en-US">
                <a:latin typeface="Calibri" charset="0"/>
                <a:ea typeface="MS PGothic" charset="0"/>
                <a:cs typeface="MS PGothic" charset="0"/>
              </a:rPr>
              <a:t>Discussion: The new industrial workplace and child labor laws resulted in the meaning of American childhood going through a transformation. Children no longer worked for their keep; therefore, they lost their economic value, instead achieving a newfound emotional value that was considered priceless. </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AE4812B-134B-5441-A719-A8D4AFD6231E}" type="slidenum">
              <a:rPr lang="en-US">
                <a:latin typeface="Arial" charset="0"/>
              </a:rPr>
              <a:pPr/>
              <a:t>67</a:t>
            </a:fld>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cs typeface="MS PGothic" charset="0"/>
              </a:rPr>
              <a:t>Answer: A</a:t>
            </a:r>
          </a:p>
          <a:p>
            <a:pPr marL="171450" indent="-171450">
              <a:spcBef>
                <a:spcPts val="450"/>
              </a:spcBef>
              <a:buFontTx/>
              <a:buChar char="•"/>
            </a:pPr>
            <a:r>
              <a:rPr lang="en-US">
                <a:latin typeface="Calibri" charset="0"/>
                <a:ea typeface="MS PGothic" charset="0"/>
                <a:cs typeface="MS PGothic" charset="0"/>
              </a:rPr>
              <a:t>Discussion: When children experience the social changes of our era inside their own families, these are referred to as </a:t>
            </a:r>
            <a:r>
              <a:rPr lang="en-US" altLang="ja-JP" i="1">
                <a:latin typeface="Calibri" charset="0"/>
                <a:ea typeface="MS PGothic" charset="0"/>
                <a:cs typeface="MS PGothic" charset="0"/>
              </a:rPr>
              <a:t>family transitions</a:t>
            </a:r>
            <a:r>
              <a:rPr lang="en-US" altLang="ja-JP">
                <a:latin typeface="Calibri" charset="0"/>
                <a:ea typeface="MS PGothic" charset="0"/>
                <a:cs typeface="MS PGothic" charset="0"/>
              </a:rPr>
              <a:t>. Some of these, as in the example, involve a change from a worse condition to a better one, such as moving in with a grandparent to help alleviate financial stress. Most transitions, though, still cause stress for developing children and can have long-lasting effects.</a:t>
            </a:r>
            <a:endParaRPr lang="en-US">
              <a:latin typeface="Calibri" charset="0"/>
              <a:ea typeface="MS PGothic" charset="0"/>
              <a:cs typeface="MS PGothic"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59F515B-BF03-8C42-B688-4C221DAC2442}" type="slidenum">
              <a:rPr lang="en-US">
                <a:latin typeface="Arial" charset="0"/>
              </a:rPr>
              <a:pPr/>
              <a:t>68</a:t>
            </a:fld>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69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These trends underscore the fact that the form and organization of U.S. family life are changing in ways that are making it increasingly diverse.</a:t>
            </a:r>
          </a:p>
          <a:p>
            <a:pPr marL="171450" indent="-171450">
              <a:buFontTx/>
              <a:buChar char="•"/>
            </a:pPr>
            <a:r>
              <a:rPr lang="en-US">
                <a:latin typeface="Calibri" charset="0"/>
                <a:ea typeface="MS PGothic" charset="0"/>
                <a:cs typeface="MS PGothic" charset="0"/>
              </a:rPr>
              <a:t>And for those families with children, the ways in which the family is structured reflect the increasing diversity of childrearing practices and family arrangements.</a:t>
            </a:r>
          </a:p>
          <a:p>
            <a:pPr marL="171450" indent="-171450">
              <a:buFontTx/>
              <a:buChar char="•"/>
            </a:pPr>
            <a:r>
              <a:rPr lang="en-US">
                <a:latin typeface="Calibri" charset="0"/>
                <a:ea typeface="MS PGothic" charset="0"/>
                <a:cs typeface="MS PGothic" charset="0"/>
              </a:rPr>
              <a:t>There also are more childless families and families with fewer children than in the past.</a:t>
            </a:r>
          </a:p>
          <a:p>
            <a:pPr marL="171450" indent="-171450">
              <a:buFontTx/>
              <a:buChar char="•"/>
            </a:pPr>
            <a:r>
              <a:rPr lang="en-US">
                <a:latin typeface="Calibri" charset="0"/>
                <a:ea typeface="MS PGothic" charset="0"/>
                <a:cs typeface="MS PGothic" charset="0"/>
              </a:rPr>
              <a:t>These highlight the decreasing role of children in family life, at least for some individuals.</a:t>
            </a:r>
          </a:p>
          <a:p>
            <a:pPr marL="171450" indent="-171450">
              <a:buFontTx/>
              <a:buChar char="•"/>
            </a:pPr>
            <a:r>
              <a:rPr lang="en-US">
                <a:latin typeface="Calibri" charset="0"/>
                <a:ea typeface="MS PGothic" charset="0"/>
                <a:cs typeface="MS PGothic" charset="0"/>
              </a:rPr>
              <a:t>The next few slides will establish some terms and concepts for the study of children in families.</a:t>
            </a:r>
          </a:p>
          <a:p>
            <a:pPr marL="171450" indent="-171450">
              <a:buFontTx/>
              <a:buChar char="•"/>
            </a:pPr>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a:p>
            <a:pPr marL="171450" indent="-171450"/>
            <a:endParaRPr lang="en-US">
              <a:latin typeface="Calibri" charset="0"/>
              <a:ea typeface="MS PGothic" charset="0"/>
              <a:cs typeface="MS PGothic"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848AE10-17A9-1441-B410-0FFEAEA65388}" type="slidenum">
              <a:rPr lang="en-US">
                <a:latin typeface="Arial" charset="0"/>
              </a:rPr>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When an individual “</a:t>
            </a:r>
            <a:r>
              <a:rPr lang="en-US" altLang="ja-JP">
                <a:latin typeface="Calibri" charset="0"/>
                <a:ea typeface="MS PGothic" charset="0"/>
                <a:cs typeface="MS PGothic" charset="0"/>
              </a:rPr>
              <a:t>has” a child, either biologically or by adoption, she or he becomes a parent.</a:t>
            </a:r>
            <a:endParaRPr lang="en-US">
              <a:latin typeface="Calibri" charset="0"/>
              <a:ea typeface="MS PGothic" charset="0"/>
              <a:cs typeface="MS PGothic" charset="0"/>
            </a:endParaRPr>
          </a:p>
          <a:p>
            <a:pPr marL="171450" indent="-171450">
              <a:buFontTx/>
              <a:buChar char="•"/>
            </a:pPr>
            <a:r>
              <a:rPr lang="en-US">
                <a:latin typeface="Calibri" charset="0"/>
                <a:ea typeface="MS PGothic" charset="0"/>
                <a:cs typeface="MS PGothic" charset="0"/>
              </a:rPr>
              <a:t>In sociology and family studies, a parent is an adult intimately responsible for the care and rearing of a child.</a:t>
            </a:r>
          </a:p>
          <a:p>
            <a:pPr marL="171450" indent="-171450"/>
            <a:endParaRPr lang="en-US">
              <a:latin typeface="Calibri" charset="0"/>
              <a:ea typeface="MS PGothic" charset="0"/>
              <a:cs typeface="MS PGothic"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964CBD2-8D23-2248-B996-7D24C25466F4}" type="slidenum">
              <a:rPr lang="en-US">
                <a:latin typeface="Arial" charset="0"/>
              </a:rPr>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Biological parents are identified as the adults whose bodies physically produce the child (including the father’</a:t>
            </a:r>
            <a:r>
              <a:rPr lang="en-US" altLang="ja-JP">
                <a:latin typeface="Calibri" charset="0"/>
                <a:ea typeface="MS PGothic" charset="0"/>
                <a:cs typeface="MS PGothic" charset="0"/>
              </a:rPr>
              <a:t>s sperm and the mother’s egg).</a:t>
            </a:r>
          </a:p>
          <a:p>
            <a:pPr marL="171450" indent="-171450">
              <a:buFontTx/>
              <a:buChar char="•"/>
            </a:pPr>
            <a:r>
              <a:rPr lang="en-US">
                <a:latin typeface="Calibri" charset="0"/>
                <a:ea typeface="MS PGothic" charset="0"/>
                <a:cs typeface="MS PGothic" charset="0"/>
              </a:rPr>
              <a:t>A woman who carries a fetus to term without providing the egg is a surrogate parent and is not considered a biological parent.</a:t>
            </a:r>
          </a:p>
          <a:p>
            <a:pPr marL="171450" indent="-171450"/>
            <a:endParaRPr lang="en-US">
              <a:latin typeface="Calibri" charset="0"/>
              <a:ea typeface="MS PGothic" charset="0"/>
              <a:cs typeface="MS PGothic"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BC93CB3-FACA-C44D-9F89-397F0A313603}" type="slidenum">
              <a:rPr lang="en-US">
                <a:latin typeface="Arial" charset="0"/>
              </a:rPr>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8" name="Title 7"/>
          <p:cNvSpPr>
            <a:spLocks noGrp="1"/>
          </p:cNvSpPr>
          <p:nvPr>
            <p:ph type="title"/>
          </p:nvPr>
        </p:nvSpPr>
        <p:spPr>
          <a:xfrm>
            <a:off x="342901" y="347663"/>
            <a:ext cx="8447087" cy="1100137"/>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415925" y="1358900"/>
            <a:ext cx="83994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415925" y="3810000"/>
            <a:ext cx="8399463"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1" fontAlgn="base" hangingPunct="1">
        <a:lnSpc>
          <a:spcPts val="3900"/>
        </a:lnSpc>
        <a:spcBef>
          <a:spcPct val="0"/>
        </a:spcBef>
        <a:spcAft>
          <a:spcPct val="0"/>
        </a:spcAft>
        <a:defRPr lang="en-US" sz="3200" b="1" dirty="0">
          <a:solidFill>
            <a:srgbClr val="000000"/>
          </a:solidFill>
          <a:latin typeface="+mj-lt"/>
          <a:ea typeface="+mj-ea"/>
          <a:cs typeface="Arial Black"/>
        </a:defRPr>
      </a:lvl1pPr>
      <a:lvl2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eaLnBrk="1" fontAlgn="base" hangingPunct="1">
        <a:spcBef>
          <a:spcPct val="0"/>
        </a:spcBef>
        <a:spcAft>
          <a:spcPct val="0"/>
        </a:spcAft>
        <a:defRPr sz="4400">
          <a:solidFill>
            <a:schemeClr val="tx2"/>
          </a:solidFill>
          <a:latin typeface="Rockwell" charset="0"/>
          <a:ea typeface="ＭＳ Ｐゴシック" charset="0"/>
          <a:cs typeface="Arial" charset="0"/>
        </a:defRPr>
      </a:lvl6pPr>
      <a:lvl7pPr marL="914400" algn="l" rtl="0" eaLnBrk="1" fontAlgn="base" hangingPunct="1">
        <a:spcBef>
          <a:spcPct val="0"/>
        </a:spcBef>
        <a:spcAft>
          <a:spcPct val="0"/>
        </a:spcAft>
        <a:defRPr sz="4400">
          <a:solidFill>
            <a:schemeClr val="tx2"/>
          </a:solidFill>
          <a:latin typeface="Rockwell" charset="0"/>
          <a:ea typeface="ＭＳ Ｐゴシック" charset="0"/>
          <a:cs typeface="Arial" charset="0"/>
        </a:defRPr>
      </a:lvl7pPr>
      <a:lvl8pPr marL="1371600" algn="l" rtl="0" eaLnBrk="1" fontAlgn="base" hangingPunct="1">
        <a:spcBef>
          <a:spcPct val="0"/>
        </a:spcBef>
        <a:spcAft>
          <a:spcPct val="0"/>
        </a:spcAft>
        <a:defRPr sz="4400">
          <a:solidFill>
            <a:schemeClr val="tx2"/>
          </a:solidFill>
          <a:latin typeface="Rockwell" charset="0"/>
          <a:ea typeface="ＭＳ Ｐゴシック" charset="0"/>
          <a:cs typeface="Arial" charset="0"/>
        </a:defRPr>
      </a:lvl8pPr>
      <a:lvl9pPr marL="1828800" algn="l" rtl="0" eaLnBrk="1" fontAlgn="base" hangingPunct="1">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1" fontAlgn="base" hangingPunct="1">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1" fontAlgn="base" hangingPunct="1">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1" fontAlgn="base" hangingPunct="1">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1" fontAlgn="base" hangingPunct="1">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1" fontAlgn="base" hangingPunct="1">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6410F75-2B86-4CF7-8F7B-D077571C4371}"/>
              </a:ext>
            </a:extLst>
          </p:cNvPr>
          <p:cNvSpPr>
            <a:spLocks noGrp="1"/>
          </p:cNvSpPr>
          <p:nvPr>
            <p:ph type="subTitle" idx="1"/>
          </p:nvPr>
        </p:nvSpPr>
        <p:spPr>
          <a:xfrm>
            <a:off x="4476750" y="2495550"/>
            <a:ext cx="4333875" cy="1230313"/>
          </a:xfrm>
          <a:effectLst>
            <a:outerShdw blurRad="63500" dist="17961" dir="2700000" algn="ctr" rotWithShape="0">
              <a:schemeClr val="tx1">
                <a:alpha val="74997"/>
              </a:schemeClr>
            </a:outerShdw>
          </a:effectLst>
        </p:spPr>
        <p:txBody>
          <a:bodyPr/>
          <a:lstStyle/>
          <a:p>
            <a:pPr>
              <a:buClrTx/>
              <a:defRPr/>
            </a:pPr>
            <a:r>
              <a:rPr dirty="0"/>
              <a:t>Families and Children</a:t>
            </a:r>
          </a:p>
        </p:txBody>
      </p:sp>
      <p:sp>
        <p:nvSpPr>
          <p:cNvPr id="6" name="Title 5">
            <a:extLst>
              <a:ext uri="{FF2B5EF4-FFF2-40B4-BE49-F238E27FC236}">
                <a16:creationId xmlns:a16="http://schemas.microsoft.com/office/drawing/2014/main" xmlns="" id="{15899CBB-AC77-4616-B0E7-19E04AB346E8}"/>
              </a:ext>
            </a:extLst>
          </p:cNvPr>
          <p:cNvSpPr>
            <a:spLocks noGrp="1"/>
          </p:cNvSpPr>
          <p:nvPr>
            <p:ph type="title"/>
          </p:nvPr>
        </p:nvSpPr>
        <p:spPr>
          <a:xfrm>
            <a:off x="6600825" y="1517650"/>
            <a:ext cx="1019175" cy="633413"/>
          </a:xfrm>
        </p:spPr>
        <p:txBody>
          <a:bodyPr/>
          <a:lstStyle/>
          <a:p>
            <a:pPr>
              <a:defRPr/>
            </a:pPr>
            <a:r>
              <a:rPr dirty="0"/>
              <a:t>9</a:t>
            </a:r>
          </a:p>
        </p:txBody>
      </p:sp>
      <p:sp>
        <p:nvSpPr>
          <p:cNvPr id="6148" name="Text Placeholder 6"/>
          <p:cNvSpPr>
            <a:spLocks noGrp="1" noChangeArrowheads="1"/>
          </p:cNvSpPr>
          <p:nvPr>
            <p:ph type="body" sz="quarter" idx="10"/>
          </p:nvPr>
        </p:nvSpPr>
        <p:spPr>
          <a:xfrm>
            <a:off x="4787900" y="6086475"/>
            <a:ext cx="3951287" cy="447675"/>
          </a:xfrm>
        </p:spPr>
        <p:txBody>
          <a:bodyPr/>
          <a:lstStyle/>
          <a:p>
            <a:r>
              <a:rPr lang="en-US" dirty="0">
                <a:latin typeface="Rockwell" charset="0"/>
                <a:ea typeface="ＭＳ Ｐゴシック" charset="0"/>
              </a:rPr>
              <a:t>Slides by Joanna Pepin</a:t>
            </a:r>
          </a:p>
          <a:p>
            <a:endParaRPr dirty="0">
              <a:latin typeface="Rockwell" charset="0"/>
              <a:ea typeface="MS PGothic" charset="0"/>
              <a:cs typeface="Times New Roman" charset="0"/>
            </a:endParaRPr>
          </a:p>
        </p:txBody>
      </p:sp>
      <p:sp>
        <p:nvSpPr>
          <p:cNvPr id="6149"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Rockwell" charset="0"/>
                <a:ea typeface="MS PGothic" charset="0"/>
                <a:cs typeface="Times New Roman" charset="0"/>
              </a:defRPr>
            </a:lvl1pPr>
            <a:lvl2pPr marL="742950" indent="-285750">
              <a:defRPr sz="3000">
                <a:solidFill>
                  <a:schemeClr val="tx1"/>
                </a:solidFill>
                <a:latin typeface="Rockwell" charset="0"/>
                <a:ea typeface="Arial" charset="0"/>
                <a:cs typeface="Times New Roman" charset="0"/>
              </a:defRPr>
            </a:lvl2pPr>
            <a:lvl3pPr marL="1143000" indent="-228600">
              <a:defRPr sz="2800">
                <a:solidFill>
                  <a:schemeClr val="tx1"/>
                </a:solidFill>
                <a:latin typeface="Rockwell" charset="0"/>
                <a:ea typeface="Arial" charset="0"/>
                <a:cs typeface="Times New Roman" charset="0"/>
              </a:defRPr>
            </a:lvl3pPr>
            <a:lvl4pPr marL="1600200" indent="-228600">
              <a:defRPr sz="2600">
                <a:solidFill>
                  <a:schemeClr val="tx1"/>
                </a:solidFill>
                <a:latin typeface="Rockwell" charset="0"/>
                <a:ea typeface="Arial" charset="0"/>
                <a:cs typeface="Times New Roman" charset="0"/>
              </a:defRPr>
            </a:lvl4pPr>
            <a:lvl5pPr marL="2057400" indent="-228600">
              <a:defRPr sz="2400">
                <a:solidFill>
                  <a:schemeClr val="tx1"/>
                </a:solidFill>
                <a:latin typeface="Rockwell" charset="0"/>
                <a:ea typeface="Arial" charset="0"/>
                <a:cs typeface="Times New Roman" charset="0"/>
              </a:defRPr>
            </a:lvl5pPr>
            <a:lvl6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6pPr>
            <a:lvl7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7pPr>
            <a:lvl8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8pPr>
            <a:lvl9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9pPr>
          </a:lstStyle>
          <a:p>
            <a:pPr eaLnBrk="1" hangingPunct="1"/>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96203-84AD-4BE2-9F19-308968F75A15}"/>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Adoptive Parents</a:t>
            </a:r>
          </a:p>
        </p:txBody>
      </p:sp>
      <p:sp>
        <p:nvSpPr>
          <p:cNvPr id="5" name="Content Placeholder 4">
            <a:extLst>
              <a:ext uri="{FF2B5EF4-FFF2-40B4-BE49-F238E27FC236}">
                <a16:creationId xmlns:a16="http://schemas.microsoft.com/office/drawing/2014/main" xmlns="" id="{6E518C6F-88E4-4770-887F-C1BB13CDCE7A}"/>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Terms and Concepts</a:t>
            </a:r>
          </a:p>
          <a:p>
            <a:pPr lvl="1">
              <a:defRPr/>
            </a:pPr>
            <a:r>
              <a:rPr>
                <a:cs typeface="Arial" charset="0"/>
              </a:rPr>
              <a:t>Adoptive Parents: People who are parents to a child they did not produce biologically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F0992-4DD2-4689-9545-DD9DBA3CE18C}"/>
              </a:ext>
            </a:extLst>
          </p:cNvPr>
          <p:cNvSpPr>
            <a:spLocks noGrp="1"/>
          </p:cNvSpPr>
          <p:nvPr>
            <p:ph type="title"/>
          </p:nvPr>
        </p:nvSpPr>
        <p:spPr>
          <a:xfrm>
            <a:off x="347663" y="347663"/>
            <a:ext cx="8447087" cy="1100137"/>
          </a:xfrm>
        </p:spPr>
        <p:txBody>
          <a:bodyPr/>
          <a:lstStyle/>
          <a:p>
            <a:pPr>
              <a:lnSpc>
                <a:spcPts val="3875"/>
              </a:lnSpc>
              <a:defRPr/>
            </a:pPr>
            <a:r>
              <a:rPr>
                <a:ea typeface="+mj-ea"/>
              </a:rPr>
              <a:t>Childbearing: Fertility Definition</a:t>
            </a:r>
          </a:p>
        </p:txBody>
      </p:sp>
      <p:sp>
        <p:nvSpPr>
          <p:cNvPr id="5" name="Content Placeholder 4">
            <a:extLst>
              <a:ext uri="{FF2B5EF4-FFF2-40B4-BE49-F238E27FC236}">
                <a16:creationId xmlns:a16="http://schemas.microsoft.com/office/drawing/2014/main" xmlns="" id="{FC8323F1-B582-49C4-BFEC-E0F457727979}"/>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Terms and Concepts</a:t>
            </a:r>
          </a:p>
          <a:p>
            <a:pPr lvl="1">
              <a:defRPr/>
            </a:pPr>
            <a:r>
              <a:rPr dirty="0">
                <a:cs typeface="Arial" charset="0"/>
              </a:rPr>
              <a:t>Fertility: The number of children born in a society or among a particular group</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84D70-F6E4-4218-B759-4ECBAB6256AA}"/>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Total Fertility Rate</a:t>
            </a:r>
          </a:p>
        </p:txBody>
      </p:sp>
      <p:sp>
        <p:nvSpPr>
          <p:cNvPr id="5" name="Content Placeholder 4">
            <a:extLst>
              <a:ext uri="{FF2B5EF4-FFF2-40B4-BE49-F238E27FC236}">
                <a16:creationId xmlns:a16="http://schemas.microsoft.com/office/drawing/2014/main" xmlns="" id="{DEEFCC6A-074A-4283-83DF-F2D7D396E5F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Terms and Concepts</a:t>
            </a:r>
          </a:p>
          <a:p>
            <a:pPr lvl="1">
              <a:defRPr/>
            </a:pPr>
            <a:r>
              <a:rPr>
                <a:cs typeface="Arial" charset="0"/>
              </a:rPr>
              <a:t>Total Fertility Rate: The number of children born to the average woman in her lifetime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7109355-8BAF-4BC6-9877-5B976750C18E}"/>
              </a:ext>
            </a:extLst>
          </p:cNvPr>
          <p:cNvSpPr>
            <a:spLocks noGrp="1"/>
          </p:cNvSpPr>
          <p:nvPr>
            <p:ph type="title"/>
          </p:nvPr>
        </p:nvSpPr>
        <p:spPr/>
        <p:txBody>
          <a:bodyPr/>
          <a:lstStyle/>
          <a:p>
            <a:pPr>
              <a:lnSpc>
                <a:spcPts val="3875"/>
              </a:lnSpc>
              <a:defRPr/>
            </a:pPr>
            <a:r>
              <a:rPr dirty="0">
                <a:ea typeface="+mj-ea"/>
              </a:rPr>
              <a:t>Childbearing: Number of Children Born by the Time a Woman Reaches Age 45</a:t>
            </a:r>
          </a:p>
        </p:txBody>
      </p:sp>
      <p:pic>
        <p:nvPicPr>
          <p:cNvPr id="30723" name="Picture 2" descr="A graph shows the number of children born by the time a woman reaches age 45, from between 1961 and 2006. The graph shows that the number of women having more than one child before age 45 increased in the 1980s and decreased by 2006.&#10;&#10;The following list restates data given in the graph. All numbers are approximate.&#10;• 1961&#10;  o 22% of women had 4+ children by the time they reached 45.&#10;  o 15% of women had 3 children by the time they reached 45.&#10;  o 25% of women had 2 children by the time they reached 45.&#10;  o 20% of women had 1 child by the time they reached 45.&#10;  o 15% of women had 0 children by the time they reached 45.&#10;• 1966&#10; o 25% of women had 4+ children by the time they reached 45.&#10;  o 20% of women had 3 children by the time they reached 45.&#10;  o 30% of women had 2 children by the time they reached 45.&#10;  o 15% of women had 1 child by the time they reached 45.&#10;  o 10% of women had 0 children by the time they reached 45.&#10;• 1971&#10;  o 30% of women had 4+ children by the time they reached 45.&#10;  o 20% of women had 3 children by the time they reached 45.&#10;  o 25% of women had 2 children by the time they reached 45.&#10;  o 15% of women had 1 child by the time they reached 45.&#10;  o 10% of women had 0 children by the time they reached 45.&#10;• 1976&#10;  o 35% of women had 4+ children by the time they reached 45.&#10;  o 25% of women had 3 children by the time they reached 45.&#10;  o 20% of women had 2 children by the time they reached 45.&#10;  o 10% of women had 1 child by the time they reached 45.&#10;  o 10% of women had 0 children by the time they reached 45.&#10;• 1981&#10;  o 38% of women had 4+ children by the time they reached  45.&#10;  o 25% of women had 3 children by the time they reached 45.&#10;  o 20% of women had 2 children by the time they reached 45.&#10;  o 10% of women had 1 child by the time they reached 45.&#10;  o 7% of women had 0 children by the time they reached 45.&#10;• 1986&#10;  o 30% of women had 4+ children by the time they reached   45.&#10;  o 20% of women had 3 children by the time they reached 45.&#10;  o 30% of women had 2 children by the time they reached 45.&#10;  o 13% of women had 1 child by the time they reached 45.&#10;  o 7% of women had 0 children by the time they reached 45.&#10;• 1991&#10;  o 15% of women had 4+ children by the time they reached  45.&#10;  o 20% of women had 3 children by the time they reached 45.&#10;  o 35% of women had 2 children by the time they reached 45.&#10;  o 18% of women had 1 child by the time they reached 45.&#10;  o 12% of women had 0 children by the time they reached 45.&#10;• 1996&#10;  o 10% of women had 4+ children by the time they reached  45.&#10;  o 20% of women had 3 children by the time they reached 45.&#10;  o 35% of women had 2 children by the time they reached 45.&#10;  o 20% of women had 1 child by the time they reached 45.&#10;  o 15% of women had 0 children by the time they reached 45.&#10;• 2001&#10;  o 10% of women had 4+ children by the time they reached 45.&#10;  o 20% of women had 3 children by the time they reached 45.&#10;  o 35% of women had 2 children by the time they reached 45.&#10;  o 20% of women had 1 child by the time they reached 45.&#10;  o 15% of women had 0 children by the time they reached 45.&#10;• 2006&#10;  o 10% of women had 4+ children by the time they reached 45.&#10;  o 20% of women had 3 children by the time they reached 45.&#10;  o 35% of women had 2 children by the time they reached 45.&#10;  o 20% of women had 1 child by the time they reached 45.&#10;  o 15% of women had 0 children by the time they reached 45.&#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858963"/>
            <a:ext cx="49879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5E309-DA64-4CD5-940B-9E7CF190B3EC}"/>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Unmarried Parents</a:t>
            </a:r>
          </a:p>
        </p:txBody>
      </p:sp>
      <p:sp>
        <p:nvSpPr>
          <p:cNvPr id="5" name="Content Placeholder 4">
            <a:extLst>
              <a:ext uri="{FF2B5EF4-FFF2-40B4-BE49-F238E27FC236}">
                <a16:creationId xmlns:a16="http://schemas.microsoft.com/office/drawing/2014/main" xmlns="" id="{8A8456E0-2846-4BB5-89E2-62D741E9209A}"/>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ED25F2-94AB-4142-8253-E96AFDC63A91}"/>
              </a:ext>
            </a:extLst>
          </p:cNvPr>
          <p:cNvSpPr>
            <a:spLocks noGrp="1"/>
          </p:cNvSpPr>
          <p:nvPr>
            <p:ph type="title"/>
          </p:nvPr>
        </p:nvSpPr>
        <p:spPr/>
        <p:txBody>
          <a:bodyPr/>
          <a:lstStyle/>
          <a:p>
            <a:pPr>
              <a:lnSpc>
                <a:spcPts val="3875"/>
              </a:lnSpc>
              <a:defRPr/>
            </a:pPr>
            <a:r>
              <a:rPr dirty="0">
                <a:ea typeface="+mj-ea"/>
              </a:rPr>
              <a:t>Childbearing: Percentage of Births to Unmarried Women</a:t>
            </a:r>
          </a:p>
        </p:txBody>
      </p:sp>
      <p:pic>
        <p:nvPicPr>
          <p:cNvPr id="2" name="Picture 1" descr="FAMILY2_FIG09.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720" y="1739899"/>
            <a:ext cx="3248160" cy="45085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15AB3-1978-4D8C-A219-14727C5D140C}"/>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Young Adults</a:t>
            </a:r>
          </a:p>
        </p:txBody>
      </p:sp>
      <p:sp>
        <p:nvSpPr>
          <p:cNvPr id="5" name="Content Placeholder 4">
            <a:extLst>
              <a:ext uri="{FF2B5EF4-FFF2-40B4-BE49-F238E27FC236}">
                <a16:creationId xmlns:a16="http://schemas.microsoft.com/office/drawing/2014/main" xmlns="" id="{38E8A882-FD31-4708-8B00-8BAC9F1C509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 </a:t>
            </a:r>
          </a:p>
          <a:p>
            <a:pPr marL="694944">
              <a:buFont typeface="Arial" panose="020B0604020202020204" pitchFamily="34" charset="0"/>
              <a:buChar char="•"/>
              <a:defRPr/>
            </a:pPr>
            <a:r>
              <a:rPr>
                <a:cs typeface="Arial" charset="0"/>
              </a:rPr>
              <a:t>Young adults who are not ready or willing to marry and who have children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9D870-E12F-4FA0-88F2-D018690DA321}"/>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Single Older Women</a:t>
            </a:r>
          </a:p>
        </p:txBody>
      </p:sp>
      <p:sp>
        <p:nvSpPr>
          <p:cNvPr id="5" name="Content Placeholder 4">
            <a:extLst>
              <a:ext uri="{FF2B5EF4-FFF2-40B4-BE49-F238E27FC236}">
                <a16:creationId xmlns:a16="http://schemas.microsoft.com/office/drawing/2014/main" xmlns="" id="{A4C26A37-EE21-4CE5-83D7-1E81CECE889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a:p>
            <a:pPr lvl="1">
              <a:defRPr/>
            </a:pPr>
            <a:r>
              <a:rPr>
                <a:cs typeface="Arial" charset="0"/>
              </a:rPr>
              <a:t>Young adults who are not ready or willing to marry and who have children </a:t>
            </a:r>
          </a:p>
          <a:p>
            <a:pPr lvl="1">
              <a:defRPr/>
            </a:pPr>
            <a:r>
              <a:rPr>
                <a:cs typeface="Arial" charset="0"/>
              </a:rPr>
              <a:t>Single older women who decide to have children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287DB-5100-4FA9-A5F3-2D888DB4C3F3}"/>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Divorced Adults</a:t>
            </a:r>
          </a:p>
        </p:txBody>
      </p:sp>
      <p:sp>
        <p:nvSpPr>
          <p:cNvPr id="5" name="Content Placeholder 4">
            <a:extLst>
              <a:ext uri="{FF2B5EF4-FFF2-40B4-BE49-F238E27FC236}">
                <a16:creationId xmlns:a16="http://schemas.microsoft.com/office/drawing/2014/main" xmlns="" id="{1F0C337C-4F0D-4E05-B8A4-7B855289E91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a:p>
            <a:pPr lvl="1">
              <a:defRPr/>
            </a:pPr>
            <a:r>
              <a:rPr>
                <a:cs typeface="Arial" charset="0"/>
              </a:rPr>
              <a:t>Young adults who are not ready or willing to marry and who have children </a:t>
            </a:r>
          </a:p>
          <a:p>
            <a:pPr lvl="1">
              <a:defRPr/>
            </a:pPr>
            <a:r>
              <a:rPr>
                <a:cs typeface="Arial" charset="0"/>
              </a:rPr>
              <a:t>Single older women who decide to have children</a:t>
            </a:r>
          </a:p>
          <a:p>
            <a:pPr lvl="1">
              <a:defRPr/>
            </a:pPr>
            <a:r>
              <a:rPr>
                <a:cs typeface="Arial" charset="0"/>
              </a:rPr>
              <a:t>Divorced adults with children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AED89-C1DD-4594-B9F1-422CE3EA1FFE}"/>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Race and Ethnicity</a:t>
            </a:r>
          </a:p>
        </p:txBody>
      </p:sp>
      <p:sp>
        <p:nvSpPr>
          <p:cNvPr id="5" name="Content Placeholder 4">
            <a:extLst>
              <a:ext uri="{FF2B5EF4-FFF2-40B4-BE49-F238E27FC236}">
                <a16:creationId xmlns:a16="http://schemas.microsoft.com/office/drawing/2014/main" xmlns="" id="{02A38D0B-0375-4DFE-819F-BE80B7FE3562}"/>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a:p>
            <a:pPr>
              <a:buFont typeface="Wingdings" charset="0"/>
              <a:buChar char=""/>
              <a:defRPr/>
            </a:pPr>
            <a:r>
              <a:rPr>
                <a:ea typeface="+mn-ea"/>
              </a:rPr>
              <a:t>Race and Ethnicity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BBB29A-377B-48E4-AB32-9D9A404366AD}"/>
              </a:ext>
            </a:extLst>
          </p:cNvPr>
          <p:cNvSpPr>
            <a:spLocks noGrp="1"/>
          </p:cNvSpPr>
          <p:nvPr>
            <p:ph type="title"/>
          </p:nvPr>
        </p:nvSpPr>
        <p:spPr/>
        <p:txBody>
          <a:bodyPr/>
          <a:lstStyle/>
          <a:p>
            <a:pPr>
              <a:lnSpc>
                <a:spcPts val="3875"/>
              </a:lnSpc>
              <a:defRPr/>
            </a:pPr>
            <a:r>
              <a:rPr dirty="0">
                <a:ea typeface="+mj-ea"/>
              </a:rPr>
              <a:t>Families and Children</a:t>
            </a:r>
          </a:p>
        </p:txBody>
      </p:sp>
      <p:pic>
        <p:nvPicPr>
          <p:cNvPr id="8195" name="Picture 2" descr="A photograph shows three apparent family groups. The first is a white older man, a younger Latina woman, and a boy. The second is a white man and woman with two girls and a boy. The third is two men and a bab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858963"/>
            <a:ext cx="58293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0DBF886-D829-47F6-A2E6-64B9823C67C5}"/>
              </a:ext>
            </a:extLst>
          </p:cNvPr>
          <p:cNvSpPr>
            <a:spLocks noGrp="1"/>
          </p:cNvSpPr>
          <p:nvPr>
            <p:ph type="title"/>
          </p:nvPr>
        </p:nvSpPr>
        <p:spPr/>
        <p:txBody>
          <a:bodyPr/>
          <a:lstStyle/>
          <a:p>
            <a:pPr>
              <a:lnSpc>
                <a:spcPts val="3875"/>
              </a:lnSpc>
              <a:defRPr/>
            </a:pPr>
            <a:r>
              <a:rPr dirty="0">
                <a:ea typeface="+mj-ea"/>
              </a:rPr>
              <a:t>Childbearing: Total Fertility Rates</a:t>
            </a:r>
          </a:p>
        </p:txBody>
      </p:sp>
      <p:pic>
        <p:nvPicPr>
          <p:cNvPr id="2" name="Picture 1" descr="FAMILY2_FIG09.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1670304"/>
            <a:ext cx="4279392" cy="46542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B9E40-7AA4-409C-B47F-8B46FAD4FE1E}"/>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Education</a:t>
            </a:r>
          </a:p>
        </p:txBody>
      </p:sp>
      <p:sp>
        <p:nvSpPr>
          <p:cNvPr id="5" name="Content Placeholder 4">
            <a:extLst>
              <a:ext uri="{FF2B5EF4-FFF2-40B4-BE49-F238E27FC236}">
                <a16:creationId xmlns:a16="http://schemas.microsoft.com/office/drawing/2014/main" xmlns="" id="{8CE7BB6D-E6FD-4E49-BB57-EB9CE9FF3C73}"/>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a:p>
            <a:pPr>
              <a:buFont typeface="Wingdings" charset="0"/>
              <a:buChar char=""/>
              <a:defRPr/>
            </a:pPr>
            <a:r>
              <a:rPr>
                <a:ea typeface="+mn-ea"/>
              </a:rPr>
              <a:t>Race and Ethnicity</a:t>
            </a:r>
          </a:p>
          <a:p>
            <a:pPr>
              <a:buFont typeface="Wingdings" charset="0"/>
              <a:buChar char=""/>
              <a:defRPr/>
            </a:pPr>
            <a:r>
              <a:rPr>
                <a:ea typeface="+mn-ea"/>
              </a:rPr>
              <a:t>Education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C41DE0-0A9C-4FA4-BD31-B8D9C3682D46}"/>
              </a:ext>
            </a:extLst>
          </p:cNvPr>
          <p:cNvSpPr>
            <a:spLocks noGrp="1"/>
          </p:cNvSpPr>
          <p:nvPr>
            <p:ph type="title"/>
          </p:nvPr>
        </p:nvSpPr>
        <p:spPr>
          <a:xfrm>
            <a:off x="228600" y="347663"/>
            <a:ext cx="8686800" cy="1100137"/>
          </a:xfrm>
        </p:spPr>
        <p:txBody>
          <a:bodyPr/>
          <a:lstStyle/>
          <a:p>
            <a:pPr>
              <a:lnSpc>
                <a:spcPts val="3875"/>
              </a:lnSpc>
              <a:defRPr/>
            </a:pPr>
            <a:r>
              <a:rPr sz="3100" dirty="0">
                <a:ea typeface="+mj-ea"/>
              </a:rPr>
              <a:t>Childbearing: Average Number of Children Ever Born to Women Ages 40 to 44</a:t>
            </a:r>
          </a:p>
        </p:txBody>
      </p:sp>
      <p:pic>
        <p:nvPicPr>
          <p:cNvPr id="2" name="Picture 1" descr="FAMILY2_FIG09.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1828800"/>
            <a:ext cx="4291584" cy="4093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B03A2-D548-4C52-9199-8C67A13E5B50}"/>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Opportunity Cost Definition</a:t>
            </a:r>
          </a:p>
        </p:txBody>
      </p:sp>
      <p:sp>
        <p:nvSpPr>
          <p:cNvPr id="5" name="Content Placeholder 4">
            <a:extLst>
              <a:ext uri="{FF2B5EF4-FFF2-40B4-BE49-F238E27FC236}">
                <a16:creationId xmlns:a16="http://schemas.microsoft.com/office/drawing/2014/main" xmlns="" id="{D3827E19-6DF3-45AB-A23D-BC484E3CD2C2}"/>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Unmarried Parents</a:t>
            </a:r>
          </a:p>
          <a:p>
            <a:pPr>
              <a:buFont typeface="Wingdings" charset="0"/>
              <a:buChar char=""/>
              <a:defRPr/>
            </a:pPr>
            <a:r>
              <a:rPr>
                <a:ea typeface="+mn-ea"/>
              </a:rPr>
              <a:t>Race and Ethnicity</a:t>
            </a:r>
          </a:p>
          <a:p>
            <a:pPr>
              <a:buFont typeface="Wingdings" charset="0"/>
              <a:buChar char=""/>
              <a:defRPr/>
            </a:pPr>
            <a:r>
              <a:rPr>
                <a:ea typeface="+mn-ea"/>
              </a:rPr>
              <a:t>Education </a:t>
            </a:r>
          </a:p>
          <a:p>
            <a:pPr lvl="1">
              <a:defRPr/>
            </a:pPr>
            <a:r>
              <a:rPr>
                <a:cs typeface="Arial" charset="0"/>
              </a:rPr>
              <a:t>Opportunity Cost: The price one pays for choosing the less lucrative of available options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p:cNvSpPr>
            <a:spLocks noGrp="1" noChangeArrowheads="1"/>
          </p:cNvSpPr>
          <p:nvPr>
            <p:ph type="title"/>
          </p:nvPr>
        </p:nvSpPr>
        <p:spPr>
          <a:xfrm>
            <a:off x="347663" y="347663"/>
            <a:ext cx="8447087" cy="1100137"/>
          </a:xfrm>
        </p:spPr>
        <p:txBody>
          <a:bodyPr/>
          <a:lstStyle/>
          <a:p>
            <a:r>
              <a:rPr dirty="0">
                <a:latin typeface="Rockwell" charset="0"/>
                <a:ea typeface="MS PGothic" charset="0"/>
                <a:cs typeface="Arial Black" charset="0"/>
              </a:rPr>
              <a:t>Childbearing: Economic Trends: </a:t>
            </a:r>
          </a:p>
        </p:txBody>
      </p:sp>
      <p:pic>
        <p:nvPicPr>
          <p:cNvPr id="2" name="Picture 1" descr="FAMILY2_FIG09.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26265"/>
            <a:ext cx="6108700" cy="45221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89D380-9D89-4F8C-B4B4-690E3ABE5672}"/>
              </a:ext>
            </a:extLst>
          </p:cNvPr>
          <p:cNvSpPr>
            <a:spLocks noGrp="1"/>
          </p:cNvSpPr>
          <p:nvPr>
            <p:ph type="title"/>
          </p:nvPr>
        </p:nvSpPr>
        <p:spPr/>
        <p:txBody>
          <a:bodyPr/>
          <a:lstStyle/>
          <a:p>
            <a:pPr>
              <a:lnSpc>
                <a:spcPts val="3875"/>
              </a:lnSpc>
              <a:defRPr/>
            </a:pPr>
            <a:r>
              <a:rPr dirty="0">
                <a:ea typeface="+mj-ea"/>
              </a:rPr>
              <a:t>Adoption</a:t>
            </a:r>
          </a:p>
        </p:txBody>
      </p:sp>
      <p:pic>
        <p:nvPicPr>
          <p:cNvPr id="55299" name="Picture 2" descr="A photograph shows three apparent family groups. The first is a white older man, a younger Latina woman, and a boy. The second is a white man and woman with two girls and a boy. The third is two men and a bab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865313"/>
            <a:ext cx="582930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3AD6346-2FDF-4024-A50D-F1DD1C8036A4}"/>
              </a:ext>
            </a:extLst>
          </p:cNvPr>
          <p:cNvSpPr>
            <a:spLocks noGrp="1"/>
          </p:cNvSpPr>
          <p:nvPr>
            <p:ph type="title"/>
          </p:nvPr>
        </p:nvSpPr>
        <p:spPr/>
        <p:txBody>
          <a:bodyPr/>
          <a:lstStyle/>
          <a:p>
            <a:pPr>
              <a:lnSpc>
                <a:spcPts val="3875"/>
              </a:lnSpc>
              <a:defRPr/>
            </a:pPr>
            <a:r>
              <a:rPr dirty="0">
                <a:ea typeface="+mj-ea"/>
              </a:rPr>
              <a:t>Adoption: Children Adopted into the United States from Other Countries</a:t>
            </a:r>
          </a:p>
        </p:txBody>
      </p:sp>
      <p:pic>
        <p:nvPicPr>
          <p:cNvPr id="5" name="Picture 4" descr="FAMILY2_FIG09.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20" y="1992313"/>
            <a:ext cx="5090160" cy="40721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10F16D2-597A-44A8-8BD9-E6FF9D1C6C52}"/>
              </a:ext>
            </a:extLst>
          </p:cNvPr>
          <p:cNvSpPr>
            <a:spLocks noGrp="1"/>
          </p:cNvSpPr>
          <p:nvPr>
            <p:ph type="title"/>
          </p:nvPr>
        </p:nvSpPr>
        <p:spPr/>
        <p:txBody>
          <a:bodyPr/>
          <a:lstStyle/>
          <a:p>
            <a:pPr>
              <a:lnSpc>
                <a:spcPts val="3875"/>
              </a:lnSpc>
              <a:defRPr/>
            </a:pPr>
            <a:r>
              <a:rPr dirty="0">
                <a:ea typeface="+mj-ea"/>
              </a:rPr>
              <a:t>Why (Not) Have Children?</a:t>
            </a:r>
          </a:p>
        </p:txBody>
      </p:sp>
      <p:pic>
        <p:nvPicPr>
          <p:cNvPr id="59395" name="Picture 2" descr="A photograph shows a group of four adults sitting at a table knitting together. The group includes three women and one man, all of whom appear to be enjoying themselv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49438"/>
            <a:ext cx="66278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C989D-46CA-48D3-ADF1-011DE6C7529B}"/>
              </a:ext>
            </a:extLst>
          </p:cNvPr>
          <p:cNvSpPr>
            <a:spLocks noGrp="1"/>
          </p:cNvSpPr>
          <p:nvPr>
            <p:ph type="title"/>
          </p:nvPr>
        </p:nvSpPr>
        <p:spPr>
          <a:xfrm>
            <a:off x="347663" y="347663"/>
            <a:ext cx="8447087" cy="1100137"/>
          </a:xfrm>
        </p:spPr>
        <p:txBody>
          <a:bodyPr/>
          <a:lstStyle/>
          <a:p>
            <a:pPr>
              <a:lnSpc>
                <a:spcPts val="3875"/>
              </a:lnSpc>
              <a:defRPr/>
            </a:pPr>
            <a:r>
              <a:rPr dirty="0">
                <a:ea typeface="+mj-ea"/>
              </a:rPr>
              <a:t>Why (Not) Have Children? Abortion</a:t>
            </a:r>
          </a:p>
        </p:txBody>
      </p:sp>
      <p:sp>
        <p:nvSpPr>
          <p:cNvPr id="5" name="Content Placeholder 4">
            <a:extLst>
              <a:ext uri="{FF2B5EF4-FFF2-40B4-BE49-F238E27FC236}">
                <a16:creationId xmlns:a16="http://schemas.microsoft.com/office/drawing/2014/main" xmlns="" id="{E9F9A31C-38DF-408E-81D7-E1598910DF40}"/>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Abortion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09FBFB-BBAF-4427-B6F5-6322BE13C651}"/>
              </a:ext>
            </a:extLst>
          </p:cNvPr>
          <p:cNvSpPr>
            <a:spLocks noGrp="1"/>
          </p:cNvSpPr>
          <p:nvPr>
            <p:ph type="title"/>
          </p:nvPr>
        </p:nvSpPr>
        <p:spPr/>
        <p:txBody>
          <a:bodyPr/>
          <a:lstStyle/>
          <a:p>
            <a:pPr>
              <a:lnSpc>
                <a:spcPts val="3875"/>
              </a:lnSpc>
              <a:defRPr/>
            </a:pPr>
            <a:r>
              <a:rPr>
                <a:ea typeface="+mj-ea"/>
              </a:rPr>
              <a:t>Birth and Abortion Rate</a:t>
            </a:r>
          </a:p>
        </p:txBody>
      </p:sp>
      <p:pic>
        <p:nvPicPr>
          <p:cNvPr id="2" name="Picture 1" descr="FAMILY2_FIG09.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1992312"/>
            <a:ext cx="5041965" cy="41163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3B0C7A9-A921-42AF-B82E-3F95C805A608}"/>
              </a:ext>
            </a:extLst>
          </p:cNvPr>
          <p:cNvSpPr>
            <a:spLocks noGrp="1"/>
          </p:cNvSpPr>
          <p:nvPr>
            <p:ph type="title"/>
          </p:nvPr>
        </p:nvSpPr>
        <p:spPr/>
        <p:txBody>
          <a:bodyPr/>
          <a:lstStyle/>
          <a:p>
            <a:pPr>
              <a:lnSpc>
                <a:spcPts val="3875"/>
              </a:lnSpc>
              <a:defRPr/>
            </a:pPr>
            <a:r>
              <a:rPr dirty="0">
                <a:ea typeface="+mj-ea"/>
              </a:rPr>
              <a:t>Childbearing</a:t>
            </a:r>
          </a:p>
        </p:txBody>
      </p:sp>
      <p:pic>
        <p:nvPicPr>
          <p:cNvPr id="10243" name="Picture 2" descr="A photograph shows a young woman in army fatigues lying on the floor with her toddler s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870075"/>
            <a:ext cx="71326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C268A-357C-46C0-B5E8-5040840E82F0}"/>
              </a:ext>
            </a:extLst>
          </p:cNvPr>
          <p:cNvSpPr>
            <a:spLocks noGrp="1"/>
          </p:cNvSpPr>
          <p:nvPr>
            <p:ph type="title"/>
          </p:nvPr>
        </p:nvSpPr>
        <p:spPr>
          <a:xfrm>
            <a:off x="347663" y="347663"/>
            <a:ext cx="8447087" cy="1100137"/>
          </a:xfrm>
        </p:spPr>
        <p:txBody>
          <a:bodyPr/>
          <a:lstStyle/>
          <a:p>
            <a:pPr>
              <a:lnSpc>
                <a:spcPts val="3875"/>
              </a:lnSpc>
              <a:defRPr/>
            </a:pPr>
            <a:r>
              <a:rPr dirty="0">
                <a:ea typeface="+mj-ea"/>
              </a:rPr>
              <a:t>Why (Not) Have Children? Infertility Definition</a:t>
            </a:r>
          </a:p>
        </p:txBody>
      </p:sp>
      <p:sp>
        <p:nvSpPr>
          <p:cNvPr id="5" name="Content Placeholder 4">
            <a:extLst>
              <a:ext uri="{FF2B5EF4-FFF2-40B4-BE49-F238E27FC236}">
                <a16:creationId xmlns:a16="http://schemas.microsoft.com/office/drawing/2014/main" xmlns="" id="{1C8D2EBB-4C22-4AF3-A028-98BDD0B1F73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Abortion</a:t>
            </a:r>
          </a:p>
          <a:p>
            <a:pPr>
              <a:buFont typeface="Wingdings" charset="0"/>
              <a:buChar char=""/>
              <a:defRPr/>
            </a:pPr>
            <a:r>
              <a:rPr>
                <a:ea typeface="+mn-ea"/>
              </a:rPr>
              <a:t>Infertility: </a:t>
            </a:r>
            <a:r>
              <a:rPr>
                <a:cs typeface="Arial" charset="0"/>
              </a:rPr>
              <a:t>The failure of a couple to have a successful pregnancy despite deliberately having sex without contraception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48EABEF-EEA6-42CC-8208-4CDD0D6AAF15}"/>
              </a:ext>
            </a:extLst>
          </p:cNvPr>
          <p:cNvSpPr>
            <a:spLocks noGrp="1"/>
          </p:cNvSpPr>
          <p:nvPr>
            <p:ph type="title"/>
          </p:nvPr>
        </p:nvSpPr>
        <p:spPr/>
        <p:txBody>
          <a:bodyPr/>
          <a:lstStyle/>
          <a:p>
            <a:pPr>
              <a:lnSpc>
                <a:spcPts val="3875"/>
              </a:lnSpc>
              <a:defRPr/>
            </a:pPr>
            <a:r>
              <a:rPr dirty="0">
                <a:ea typeface="+mj-ea"/>
              </a:rPr>
              <a:t>Why (Not) Have Children? Infertility for 12 Months</a:t>
            </a:r>
          </a:p>
        </p:txBody>
      </p:sp>
      <p:pic>
        <p:nvPicPr>
          <p:cNvPr id="2" name="Picture 1" descr="FAMILY2_FIG09.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12030"/>
            <a:ext cx="5067300" cy="43601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C6EB3-678C-486A-AA10-755C94914960}"/>
              </a:ext>
            </a:extLst>
          </p:cNvPr>
          <p:cNvSpPr>
            <a:spLocks noGrp="1"/>
          </p:cNvSpPr>
          <p:nvPr>
            <p:ph type="title"/>
          </p:nvPr>
        </p:nvSpPr>
        <p:spPr>
          <a:xfrm>
            <a:off x="347663" y="347663"/>
            <a:ext cx="8447087" cy="1100137"/>
          </a:xfrm>
        </p:spPr>
        <p:txBody>
          <a:bodyPr/>
          <a:lstStyle/>
          <a:p>
            <a:pPr>
              <a:lnSpc>
                <a:spcPts val="3875"/>
              </a:lnSpc>
              <a:defRPr/>
            </a:pPr>
            <a:r>
              <a:rPr dirty="0">
                <a:ea typeface="+mj-ea"/>
              </a:rPr>
              <a:t>Why (Not) Have Children? Childfree Living</a:t>
            </a:r>
          </a:p>
        </p:txBody>
      </p:sp>
      <p:sp>
        <p:nvSpPr>
          <p:cNvPr id="5" name="Content Placeholder 4">
            <a:extLst>
              <a:ext uri="{FF2B5EF4-FFF2-40B4-BE49-F238E27FC236}">
                <a16:creationId xmlns:a16="http://schemas.microsoft.com/office/drawing/2014/main" xmlns="" id="{0C1909D5-9F46-4AE9-A7C2-A92FB5429053}"/>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Abortion</a:t>
            </a:r>
          </a:p>
          <a:p>
            <a:pPr>
              <a:buFont typeface="Wingdings" charset="0"/>
              <a:buChar char=""/>
              <a:defRPr/>
            </a:pPr>
            <a:r>
              <a:rPr>
                <a:ea typeface="+mn-ea"/>
              </a:rPr>
              <a:t>Infertility</a:t>
            </a:r>
          </a:p>
          <a:p>
            <a:pPr>
              <a:buFont typeface="Wingdings" charset="0"/>
              <a:buChar char=""/>
              <a:defRPr/>
            </a:pPr>
            <a:r>
              <a:rPr>
                <a:ea typeface="+mn-ea"/>
              </a:rPr>
              <a:t>Living without Children</a:t>
            </a:r>
          </a:p>
          <a:p>
            <a:pPr lvl="1">
              <a:defRPr/>
            </a:pPr>
            <a:r>
              <a:rPr>
                <a:cs typeface="Arial" charset="0"/>
              </a:rPr>
              <a:t>Childfree Living</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66D7AB-6AF9-4254-8008-F5DFCA230A3C}"/>
              </a:ext>
            </a:extLst>
          </p:cNvPr>
          <p:cNvSpPr>
            <a:spLocks noGrp="1"/>
          </p:cNvSpPr>
          <p:nvPr>
            <p:ph type="title"/>
          </p:nvPr>
        </p:nvSpPr>
        <p:spPr/>
        <p:txBody>
          <a:bodyPr/>
          <a:lstStyle/>
          <a:p>
            <a:pPr>
              <a:lnSpc>
                <a:spcPts val="3875"/>
              </a:lnSpc>
              <a:defRPr/>
            </a:pPr>
            <a:r>
              <a:rPr dirty="0">
                <a:ea typeface="+mj-ea"/>
              </a:rPr>
              <a:t>Why (Not) Have Children? Living without Children</a:t>
            </a:r>
          </a:p>
        </p:txBody>
      </p:sp>
      <p:pic>
        <p:nvPicPr>
          <p:cNvPr id="2" name="Picture 1" descr="FAMILY2_FIG09.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378" y="1638300"/>
            <a:ext cx="5734844" cy="476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Living Arrangements</a:t>
            </a:r>
            <a:endParaRPr dirty="0">
              <a:latin typeface="Rockwell" charset="0"/>
              <a:ea typeface="MS PGothic" charset="0"/>
              <a:cs typeface="Arial Black" charset="0"/>
            </a:endParaRPr>
          </a:p>
        </p:txBody>
      </p:sp>
      <p:pic>
        <p:nvPicPr>
          <p:cNvPr id="73731" name="Picture 2" descr="A photograph shows children playing at a playground. Each child is supervised by an adult, presumably a parent, who is standing nearb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1870075"/>
            <a:ext cx="34258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Living Arrangements</a:t>
            </a:r>
            <a:endParaRPr dirty="0">
              <a:latin typeface="Rockwell" charset="0"/>
              <a:ea typeface="MS PGothic" charset="0"/>
              <a:cs typeface="Arial Black" charset="0"/>
            </a:endParaRPr>
          </a:p>
        </p:txBody>
      </p:sp>
      <p:pic>
        <p:nvPicPr>
          <p:cNvPr id="2" name="Picture 1" descr="FAMILY2_FIG09.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705283"/>
            <a:ext cx="4038600" cy="45431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Living Arrangements: Diversity</a:t>
            </a:r>
            <a:endParaRPr dirty="0">
              <a:latin typeface="Rockwell" charset="0"/>
              <a:ea typeface="MS PGothic" charset="0"/>
              <a:cs typeface="Arial Black" charset="0"/>
            </a:endParaRPr>
          </a:p>
        </p:txBody>
      </p:sp>
      <p:sp>
        <p:nvSpPr>
          <p:cNvPr id="5" name="Content Placeholder 4">
            <a:extLst>
              <a:ext uri="{FF2B5EF4-FFF2-40B4-BE49-F238E27FC236}">
                <a16:creationId xmlns:a16="http://schemas.microsoft.com/office/drawing/2014/main" xmlns="" id="{CDC7FDDE-278E-4C10-B568-FA4E6F5C26D0}"/>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Diversity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Living Arrangements: Inequality</a:t>
            </a:r>
            <a:endParaRPr dirty="0">
              <a:latin typeface="Rockwell" charset="0"/>
              <a:ea typeface="MS PGothic" charset="0"/>
              <a:cs typeface="Arial Black" charset="0"/>
            </a:endParaRPr>
          </a:p>
        </p:txBody>
      </p:sp>
      <p:sp>
        <p:nvSpPr>
          <p:cNvPr id="5" name="Content Placeholder 4">
            <a:extLst>
              <a:ext uri="{FF2B5EF4-FFF2-40B4-BE49-F238E27FC236}">
                <a16:creationId xmlns:a16="http://schemas.microsoft.com/office/drawing/2014/main" xmlns="" id="{6D05ABE9-80AC-4392-86F5-7C7C36493687}"/>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Diversity </a:t>
            </a:r>
          </a:p>
          <a:p>
            <a:pPr>
              <a:buFont typeface="Wingdings" charset="0"/>
              <a:buChar char=""/>
              <a:defRPr/>
            </a:pPr>
            <a:r>
              <a:rPr>
                <a:ea typeface="+mn-ea"/>
              </a:rPr>
              <a:t>Inequality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Arial Black" charset="0"/>
              </a:rPr>
              <a:t>Children</a:t>
            </a:r>
            <a:r>
              <a:rPr lang="ja-JP" altLang="en-US">
                <a:latin typeface="Rockwell" charset="0"/>
                <a:ea typeface="MS PGothic" charset="0"/>
                <a:cs typeface="Arial Black" charset="0"/>
              </a:rPr>
              <a:t>’</a:t>
            </a:r>
            <a:r>
              <a:rPr altLang="ja-JP">
                <a:latin typeface="Rockwell" charset="0"/>
                <a:ea typeface="MS PGothic" charset="0"/>
                <a:cs typeface="Arial Black" charset="0"/>
              </a:rPr>
              <a:t>s Living Arrangements: Social Change</a:t>
            </a:r>
            <a:endParaRPr>
              <a:latin typeface="Rockwell" charset="0"/>
              <a:ea typeface="MS PGothic" charset="0"/>
              <a:cs typeface="Arial Black" charset="0"/>
            </a:endParaRPr>
          </a:p>
        </p:txBody>
      </p:sp>
      <p:sp>
        <p:nvSpPr>
          <p:cNvPr id="5" name="Content Placeholder 4">
            <a:extLst>
              <a:ext uri="{FF2B5EF4-FFF2-40B4-BE49-F238E27FC236}">
                <a16:creationId xmlns:a16="http://schemas.microsoft.com/office/drawing/2014/main" xmlns="" id="{2E6020A5-100B-4D5A-91BB-070ED5000484}"/>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Diversity </a:t>
            </a:r>
          </a:p>
          <a:p>
            <a:pPr>
              <a:buFont typeface="Wingdings" charset="0"/>
              <a:buChar char=""/>
              <a:defRPr/>
            </a:pPr>
            <a:r>
              <a:rPr dirty="0">
                <a:ea typeface="+mn-ea"/>
              </a:rPr>
              <a:t>Inequality</a:t>
            </a:r>
          </a:p>
          <a:p>
            <a:pPr>
              <a:buFont typeface="Wingdings" charset="0"/>
              <a:buChar char=""/>
              <a:defRPr/>
            </a:pPr>
            <a:r>
              <a:rPr dirty="0">
                <a:ea typeface="+mn-ea"/>
              </a:rPr>
              <a:t>Social Change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Children</a:t>
            </a:r>
            <a:r>
              <a:rPr lang="ja-JP" altLang="en-US" dirty="0">
                <a:latin typeface="Rockwell" charset="0"/>
                <a:ea typeface="MS PGothic" charset="0"/>
                <a:cs typeface="Arial Black" charset="0"/>
              </a:rPr>
              <a:t>’</a:t>
            </a:r>
            <a:r>
              <a:rPr altLang="ja-JP" dirty="0">
                <a:latin typeface="Rockwell" charset="0"/>
                <a:ea typeface="MS PGothic" charset="0"/>
                <a:cs typeface="Arial Black" charset="0"/>
              </a:rPr>
              <a:t>s Living Arrangements: Transitions</a:t>
            </a:r>
            <a:endParaRPr dirty="0">
              <a:latin typeface="Rockwell" charset="0"/>
              <a:ea typeface="MS PGothic" charset="0"/>
              <a:cs typeface="Arial Black" charset="0"/>
            </a:endParaRPr>
          </a:p>
        </p:txBody>
      </p:sp>
      <p:sp>
        <p:nvSpPr>
          <p:cNvPr id="5" name="Content Placeholder 4">
            <a:extLst>
              <a:ext uri="{FF2B5EF4-FFF2-40B4-BE49-F238E27FC236}">
                <a16:creationId xmlns:a16="http://schemas.microsoft.com/office/drawing/2014/main" xmlns="" id="{D48F6158-0345-4537-932B-4CD049CB2449}"/>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Diversity </a:t>
            </a:r>
          </a:p>
          <a:p>
            <a:pPr>
              <a:buFont typeface="Wingdings" charset="0"/>
              <a:buChar char=""/>
              <a:defRPr/>
            </a:pPr>
            <a:r>
              <a:rPr>
                <a:ea typeface="+mn-ea"/>
              </a:rPr>
              <a:t>Inequality</a:t>
            </a:r>
          </a:p>
          <a:p>
            <a:pPr>
              <a:buFont typeface="Wingdings" charset="0"/>
              <a:buChar char=""/>
              <a:defRPr/>
            </a:pPr>
            <a:r>
              <a:rPr>
                <a:ea typeface="+mn-ea"/>
              </a:rPr>
              <a:t>Social Change</a:t>
            </a:r>
          </a:p>
          <a:p>
            <a:pPr>
              <a:buFont typeface="Wingdings" charset="0"/>
              <a:buChar char=""/>
              <a:defRPr/>
            </a:pPr>
            <a:r>
              <a:rPr>
                <a:ea typeface="+mn-ea"/>
              </a:rPr>
              <a:t>Transitions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038B3-79FD-4516-8F35-EE65976506F7}"/>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Cohabitation</a:t>
            </a:r>
          </a:p>
        </p:txBody>
      </p:sp>
      <p:sp>
        <p:nvSpPr>
          <p:cNvPr id="5" name="Content Placeholder 4">
            <a:extLst>
              <a:ext uri="{FF2B5EF4-FFF2-40B4-BE49-F238E27FC236}">
                <a16:creationId xmlns:a16="http://schemas.microsoft.com/office/drawing/2014/main" xmlns="" id="{790F722D-A5F6-4828-A5C2-DED719254FE5}"/>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Childbearing Trends</a:t>
            </a:r>
          </a:p>
          <a:p>
            <a:pPr lvl="1">
              <a:defRPr/>
            </a:pPr>
            <a:r>
              <a:rPr>
                <a:cs typeface="Arial" charset="0"/>
              </a:rPr>
              <a:t>About half of unmarried parents are actually living together (cohabiting) at the time of the birth.</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noChangeArrowheads="1"/>
          </p:cNvSpPr>
          <p:nvPr>
            <p:ph type="title"/>
          </p:nvPr>
        </p:nvSpPr>
        <p:spPr/>
        <p:txBody>
          <a:bodyPr/>
          <a:lstStyle/>
          <a:p>
            <a:pPr>
              <a:lnSpc>
                <a:spcPts val="3875"/>
              </a:lnSpc>
            </a:pPr>
            <a:r>
              <a:rPr sz="2800" dirty="0">
                <a:latin typeface="Rockwell" charset="0"/>
                <a:ea typeface="MS PGothic" charset="0"/>
                <a:cs typeface="Arial Black" charset="0"/>
              </a:rPr>
              <a:t>Children</a:t>
            </a:r>
            <a:r>
              <a:rPr lang="ja-JP" altLang="en-US" sz="2800" dirty="0">
                <a:latin typeface="Rockwell" charset="0"/>
                <a:ea typeface="MS PGothic" charset="0"/>
                <a:cs typeface="Arial Black" charset="0"/>
              </a:rPr>
              <a:t>’</a:t>
            </a:r>
            <a:r>
              <a:rPr altLang="ja-JP" sz="2800" dirty="0">
                <a:latin typeface="Rockwell" charset="0"/>
                <a:ea typeface="MS PGothic" charset="0"/>
                <a:cs typeface="Arial Black" charset="0"/>
              </a:rPr>
              <a:t>s Living Arrangements: Percentage of All Children Living in Home of a Grandparent</a:t>
            </a:r>
            <a:endParaRPr sz="2800" dirty="0">
              <a:latin typeface="Rockwell" charset="0"/>
              <a:ea typeface="MS PGothic" charset="0"/>
              <a:cs typeface="Arial Black" charset="0"/>
            </a:endParaRPr>
          </a:p>
        </p:txBody>
      </p:sp>
      <p:pic>
        <p:nvPicPr>
          <p:cNvPr id="2" name="Picture 1" descr="FAMILY2_FIG09.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1600200"/>
            <a:ext cx="3860800" cy="47693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0CE33-9921-457D-8FD0-6BDCFE9F471A}"/>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a:t>
            </a:r>
          </a:p>
        </p:txBody>
      </p:sp>
      <p:sp>
        <p:nvSpPr>
          <p:cNvPr id="5" name="Content Placeholder 4">
            <a:extLst>
              <a:ext uri="{FF2B5EF4-FFF2-40B4-BE49-F238E27FC236}">
                <a16:creationId xmlns:a16="http://schemas.microsoft.com/office/drawing/2014/main" xmlns="" id="{636F4B82-0D64-4AD5-9784-E7A32C2E0AC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Parenting: </a:t>
            </a:r>
            <a:r>
              <a:rPr>
                <a:cs typeface="Arial" charset="0"/>
              </a:rPr>
              <a:t>The activity of raising a child</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B735A-14C4-42C1-B8A2-9ABE315B4A22}"/>
              </a:ext>
            </a:extLst>
          </p:cNvPr>
          <p:cNvSpPr>
            <a:spLocks noGrp="1"/>
          </p:cNvSpPr>
          <p:nvPr>
            <p:ph type="title"/>
          </p:nvPr>
        </p:nvSpPr>
        <p:spPr>
          <a:xfrm>
            <a:off x="347663" y="347663"/>
            <a:ext cx="8447087" cy="1100137"/>
          </a:xfrm>
        </p:spPr>
        <p:txBody>
          <a:bodyPr/>
          <a:lstStyle/>
          <a:p>
            <a:pPr>
              <a:lnSpc>
                <a:spcPts val="3875"/>
              </a:lnSpc>
              <a:defRPr/>
            </a:pPr>
            <a:r>
              <a:rPr>
                <a:ea typeface="+mj-ea"/>
              </a:rPr>
              <a:t>Parenting: Socialization</a:t>
            </a:r>
          </a:p>
        </p:txBody>
      </p:sp>
      <p:sp>
        <p:nvSpPr>
          <p:cNvPr id="5" name="Content Placeholder 4">
            <a:extLst>
              <a:ext uri="{FF2B5EF4-FFF2-40B4-BE49-F238E27FC236}">
                <a16:creationId xmlns:a16="http://schemas.microsoft.com/office/drawing/2014/main" xmlns="" id="{E36F2F90-4ED5-48CB-8A76-1C6FD55A0668}"/>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Socialization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E63E9-F7E1-4629-9592-75896F6AC0F5}"/>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Social Bonds</a:t>
            </a:r>
          </a:p>
        </p:txBody>
      </p:sp>
      <p:sp>
        <p:nvSpPr>
          <p:cNvPr id="5" name="Content Placeholder 4">
            <a:extLst>
              <a:ext uri="{FF2B5EF4-FFF2-40B4-BE49-F238E27FC236}">
                <a16:creationId xmlns:a16="http://schemas.microsoft.com/office/drawing/2014/main" xmlns="" id="{92F11C33-B938-47E7-89A9-CA8AA2F64B0C}"/>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Socialization</a:t>
            </a:r>
          </a:p>
          <a:p>
            <a:pPr>
              <a:buFont typeface="Wingdings" charset="0"/>
              <a:buChar char=""/>
              <a:defRPr/>
            </a:pPr>
            <a:r>
              <a:rPr>
                <a:ea typeface="+mn-ea"/>
              </a:rPr>
              <a:t>Social Bonds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2176E-9F94-48BF-909A-61EEFC974BD8}"/>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Social Networks</a:t>
            </a:r>
          </a:p>
        </p:txBody>
      </p:sp>
      <p:sp>
        <p:nvSpPr>
          <p:cNvPr id="5" name="Content Placeholder 4">
            <a:extLst>
              <a:ext uri="{FF2B5EF4-FFF2-40B4-BE49-F238E27FC236}">
                <a16:creationId xmlns:a16="http://schemas.microsoft.com/office/drawing/2014/main" xmlns="" id="{893443F7-740A-41AC-8F3A-E37C097EF63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Socialization</a:t>
            </a:r>
          </a:p>
          <a:p>
            <a:pPr>
              <a:buFont typeface="Wingdings" charset="0"/>
              <a:buChar char=""/>
              <a:defRPr/>
            </a:pPr>
            <a:r>
              <a:rPr>
                <a:ea typeface="+mn-ea"/>
              </a:rPr>
              <a:t>Social Bonds</a:t>
            </a:r>
          </a:p>
          <a:p>
            <a:pPr>
              <a:buFont typeface="Wingdings" charset="0"/>
              <a:buChar char=""/>
              <a:defRPr/>
            </a:pPr>
            <a:r>
              <a:rPr>
                <a:ea typeface="+mn-ea"/>
              </a:rPr>
              <a:t>Social Networks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8E9F6-0C04-4898-882A-197A46E7668C}"/>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Meaning of Childhood</a:t>
            </a:r>
          </a:p>
        </p:txBody>
      </p:sp>
      <p:sp>
        <p:nvSpPr>
          <p:cNvPr id="5" name="Content Placeholder 4">
            <a:extLst>
              <a:ext uri="{FF2B5EF4-FFF2-40B4-BE49-F238E27FC236}">
                <a16:creationId xmlns:a16="http://schemas.microsoft.com/office/drawing/2014/main" xmlns="" id="{84BBF419-EB69-4EEA-9D1A-A4F4DE4CE0D7}"/>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1C965-A857-479C-AB73-0E5DE6744C4C}"/>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Competition and Insecurity</a:t>
            </a:r>
          </a:p>
        </p:txBody>
      </p:sp>
      <p:sp>
        <p:nvSpPr>
          <p:cNvPr id="5" name="Content Placeholder 4">
            <a:extLst>
              <a:ext uri="{FF2B5EF4-FFF2-40B4-BE49-F238E27FC236}">
                <a16:creationId xmlns:a16="http://schemas.microsoft.com/office/drawing/2014/main" xmlns="" id="{EDB8B93C-6CFE-4AD5-846A-CE2A33D10F46}"/>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39F97-C2B0-4F6F-9579-D767EA663A2E}"/>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Intensive Motherhood Definition</a:t>
            </a:r>
          </a:p>
        </p:txBody>
      </p:sp>
      <p:sp>
        <p:nvSpPr>
          <p:cNvPr id="5" name="Content Placeholder 4">
            <a:extLst>
              <a:ext uri="{FF2B5EF4-FFF2-40B4-BE49-F238E27FC236}">
                <a16:creationId xmlns:a16="http://schemas.microsoft.com/office/drawing/2014/main" xmlns="" id="{BC399CBB-C915-4BD3-808C-EDF05917619C}"/>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a:p>
            <a:pPr lvl="1">
              <a:defRPr/>
            </a:pPr>
            <a:r>
              <a:rPr>
                <a:cs typeface="Arial" charset="0"/>
              </a:rPr>
              <a:t>Intensive Motherhood: Cultural pressure on women to devote more time, energy, and money to raising their children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B84681-8000-41D9-BEA6-39806376CBDA}"/>
              </a:ext>
            </a:extLst>
          </p:cNvPr>
          <p:cNvSpPr>
            <a:spLocks noGrp="1"/>
          </p:cNvSpPr>
          <p:nvPr>
            <p:ph type="title"/>
          </p:nvPr>
        </p:nvSpPr>
        <p:spPr/>
        <p:txBody>
          <a:bodyPr/>
          <a:lstStyle/>
          <a:p>
            <a:pPr>
              <a:lnSpc>
                <a:spcPts val="3875"/>
              </a:lnSpc>
              <a:defRPr/>
            </a:pPr>
            <a:r>
              <a:rPr dirty="0">
                <a:ea typeface="+mj-ea"/>
              </a:rPr>
              <a:t>Parenting: Spanking</a:t>
            </a:r>
          </a:p>
        </p:txBody>
      </p:sp>
      <p:pic>
        <p:nvPicPr>
          <p:cNvPr id="2" name="Picture 1" descr="FAMILY2_FIG09.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642" y="1600200"/>
            <a:ext cx="5384316"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9B86B-0961-4099-B54C-32342EF7BD7C}"/>
              </a:ext>
            </a:extLst>
          </p:cNvPr>
          <p:cNvSpPr>
            <a:spLocks noGrp="1"/>
          </p:cNvSpPr>
          <p:nvPr>
            <p:ph type="title"/>
          </p:nvPr>
        </p:nvSpPr>
        <p:spPr>
          <a:xfrm>
            <a:off x="347663" y="347663"/>
            <a:ext cx="8447087" cy="1100137"/>
          </a:xfrm>
        </p:spPr>
        <p:txBody>
          <a:bodyPr/>
          <a:lstStyle/>
          <a:p>
            <a:pPr>
              <a:lnSpc>
                <a:spcPts val="3875"/>
              </a:lnSpc>
              <a:defRPr/>
            </a:pPr>
            <a:r>
              <a:rPr dirty="0">
                <a:ea typeface="+mj-ea"/>
              </a:rPr>
              <a:t>Class Activity</a:t>
            </a:r>
          </a:p>
        </p:txBody>
      </p:sp>
      <p:sp>
        <p:nvSpPr>
          <p:cNvPr id="10445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a:t>
            </a:r>
            <a:r>
              <a:rPr lang="ja-JP" altLang="en-US">
                <a:latin typeface="Rockwell" charset="0"/>
                <a:ea typeface="MS PGothic" charset="0"/>
                <a:cs typeface="Times New Roman" charset="0"/>
              </a:rPr>
              <a:t>“</a:t>
            </a:r>
            <a:r>
              <a:rPr altLang="ja-JP">
                <a:latin typeface="Rockwell" charset="0"/>
                <a:ea typeface="MS PGothic" charset="0"/>
                <a:cs typeface="Times New Roman" charset="0"/>
              </a:rPr>
              <a:t>It is sometimes necessary to discipline a child with a good, hard spanking.</a:t>
            </a:r>
            <a:r>
              <a:rPr lang="ja-JP" altLang="en-US">
                <a:latin typeface="Rockwell" charset="0"/>
                <a:ea typeface="MS PGothic" charset="0"/>
                <a:cs typeface="Times New Roman" charset="0"/>
              </a:rPr>
              <a:t>”</a:t>
            </a:r>
            <a:r>
              <a:rPr altLang="ja-JP">
                <a:latin typeface="Rockwell" charset="0"/>
                <a:ea typeface="MS PGothic" charset="0"/>
                <a:cs typeface="Times New Roman" charset="0"/>
              </a:rPr>
              <a:t> </a:t>
            </a:r>
          </a:p>
          <a:p>
            <a:pPr lvl="1">
              <a:buFont typeface="Times New Roman" charset="0"/>
              <a:buAutoNum type="alphaLcParenR"/>
            </a:pPr>
            <a:r>
              <a:rPr>
                <a:latin typeface="Rockwell" charset="0"/>
                <a:cs typeface="Times New Roman" charset="0"/>
              </a:rPr>
              <a:t> agree completely</a:t>
            </a:r>
          </a:p>
          <a:p>
            <a:pPr lvl="1">
              <a:buFont typeface="Times New Roman" charset="0"/>
              <a:buAutoNum type="alphaLcParenR"/>
            </a:pPr>
            <a:r>
              <a:rPr>
                <a:latin typeface="Rockwell" charset="0"/>
                <a:cs typeface="Times New Roman" charset="0"/>
              </a:rPr>
              <a:t> agree somewhat </a:t>
            </a:r>
          </a:p>
          <a:p>
            <a:pPr lvl="1">
              <a:buFont typeface="Times New Roman" charset="0"/>
              <a:buAutoNum type="alphaLcParenR"/>
            </a:pPr>
            <a:r>
              <a:rPr>
                <a:latin typeface="Rockwell" charset="0"/>
                <a:cs typeface="Times New Roman" charset="0"/>
              </a:rPr>
              <a:t> neutral/unsure</a:t>
            </a:r>
          </a:p>
          <a:p>
            <a:pPr lvl="1">
              <a:buFont typeface="Times New Roman" charset="0"/>
              <a:buAutoNum type="alphaLcParenR"/>
            </a:pPr>
            <a:r>
              <a:rPr>
                <a:latin typeface="Rockwell" charset="0"/>
                <a:cs typeface="Times New Roman" charset="0"/>
              </a:rPr>
              <a:t> disagree somewhat</a:t>
            </a:r>
          </a:p>
          <a:p>
            <a:pPr lvl="1">
              <a:buFont typeface="Times New Roman" charset="0"/>
              <a:buAutoNum type="alphaLcParenR"/>
            </a:pPr>
            <a:r>
              <a:rPr>
                <a:latin typeface="Rockwell" charset="0"/>
                <a:cs typeface="Times New Roman" charset="0"/>
              </a:rPr>
              <a:t> disagree completely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E784F-E6A7-45CD-B07D-54C4A2C8D5A4}"/>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More Than Two Parents</a:t>
            </a:r>
          </a:p>
        </p:txBody>
      </p:sp>
      <p:sp>
        <p:nvSpPr>
          <p:cNvPr id="5" name="Content Placeholder 4">
            <a:extLst>
              <a:ext uri="{FF2B5EF4-FFF2-40B4-BE49-F238E27FC236}">
                <a16:creationId xmlns:a16="http://schemas.microsoft.com/office/drawing/2014/main" xmlns="" id="{E797BC94-FA39-4E11-9E75-3D0C1AE37C62}"/>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Childbearing Trends</a:t>
            </a:r>
          </a:p>
          <a:p>
            <a:pPr lvl="1">
              <a:defRPr/>
            </a:pPr>
            <a:r>
              <a:rPr>
                <a:cs typeface="Arial" charset="0"/>
              </a:rPr>
              <a:t>About half of unmarried parents are actually living together (cohabiting) at the time of the birth.</a:t>
            </a:r>
          </a:p>
          <a:p>
            <a:pPr lvl="1">
              <a:defRPr/>
            </a:pPr>
            <a:r>
              <a:rPr>
                <a:cs typeface="Arial" charset="0"/>
              </a:rPr>
              <a:t>Although fewer parents are married now than in the past, many children are involved with more than two parents.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6179E-1EFE-44EB-A36C-125CAD4308D8}"/>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Gay and Lesbian Parents</a:t>
            </a:r>
          </a:p>
        </p:txBody>
      </p:sp>
      <p:sp>
        <p:nvSpPr>
          <p:cNvPr id="5" name="Content Placeholder 4">
            <a:extLst>
              <a:ext uri="{FF2B5EF4-FFF2-40B4-BE49-F238E27FC236}">
                <a16:creationId xmlns:a16="http://schemas.microsoft.com/office/drawing/2014/main" xmlns="" id="{F9FBC897-EA10-4BBF-9905-107697E590BA}"/>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a:p>
            <a:pPr>
              <a:buFont typeface="Wingdings" charset="0"/>
              <a:buChar char=""/>
              <a:defRPr/>
            </a:pPr>
            <a:r>
              <a:rPr>
                <a:ea typeface="+mn-ea"/>
              </a:rPr>
              <a:t>Gay and Lesbian Parents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E2591-811B-45E4-ACD0-91417FF1D507}"/>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Fatherhood</a:t>
            </a:r>
          </a:p>
        </p:txBody>
      </p:sp>
      <p:sp>
        <p:nvSpPr>
          <p:cNvPr id="5" name="Content Placeholder 4">
            <a:extLst>
              <a:ext uri="{FF2B5EF4-FFF2-40B4-BE49-F238E27FC236}">
                <a16:creationId xmlns:a16="http://schemas.microsoft.com/office/drawing/2014/main" xmlns="" id="{804E1DDD-0DFE-45BE-BC73-F3755682BDF0}"/>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a:p>
            <a:pPr>
              <a:buFont typeface="Wingdings" charset="0"/>
              <a:buChar char=""/>
              <a:defRPr/>
            </a:pPr>
            <a:r>
              <a:rPr>
                <a:ea typeface="+mn-ea"/>
              </a:rPr>
              <a:t>Gay and Lesbian Parents</a:t>
            </a:r>
          </a:p>
          <a:p>
            <a:pPr>
              <a:buFont typeface="Wingdings" charset="0"/>
              <a:buChar char=""/>
              <a:defRPr/>
            </a:pPr>
            <a:r>
              <a:rPr>
                <a:ea typeface="+mn-ea"/>
              </a:rPr>
              <a:t>Fatherhood</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7BBEB-FE1D-461B-BD2B-E8AFEBA02953}"/>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Male Provider Ideal Definition</a:t>
            </a:r>
          </a:p>
        </p:txBody>
      </p:sp>
      <p:sp>
        <p:nvSpPr>
          <p:cNvPr id="5" name="Content Placeholder 4">
            <a:extLst>
              <a:ext uri="{FF2B5EF4-FFF2-40B4-BE49-F238E27FC236}">
                <a16:creationId xmlns:a16="http://schemas.microsoft.com/office/drawing/2014/main" xmlns="" id="{4627F4B9-A142-4999-AA5C-D0C3F402D12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a:p>
            <a:pPr>
              <a:buFont typeface="Wingdings" charset="0"/>
              <a:buChar char=""/>
              <a:defRPr/>
            </a:pPr>
            <a:r>
              <a:rPr>
                <a:ea typeface="+mn-ea"/>
              </a:rPr>
              <a:t>Gay and Lesbian Parents</a:t>
            </a:r>
          </a:p>
          <a:p>
            <a:pPr>
              <a:buFont typeface="Wingdings" charset="0"/>
              <a:buChar char=""/>
              <a:defRPr/>
            </a:pPr>
            <a:r>
              <a:rPr>
                <a:ea typeface="+mn-ea"/>
              </a:rPr>
              <a:t>Fatherhood</a:t>
            </a:r>
          </a:p>
          <a:p>
            <a:pPr lvl="1">
              <a:defRPr/>
            </a:pPr>
            <a:r>
              <a:rPr>
                <a:cs typeface="Arial" charset="0"/>
              </a:rPr>
              <a:t>Male Provider Ideal: The father as an economic provider and authority figure for his children</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0E9C4-D71F-4BD4-B260-01EA43D1D6C9}"/>
              </a:ext>
            </a:extLst>
          </p:cNvPr>
          <p:cNvSpPr>
            <a:spLocks noGrp="1"/>
          </p:cNvSpPr>
          <p:nvPr>
            <p:ph type="title"/>
          </p:nvPr>
        </p:nvSpPr>
        <p:spPr>
          <a:xfrm>
            <a:off x="347663" y="347663"/>
            <a:ext cx="8447087" cy="1100137"/>
          </a:xfrm>
        </p:spPr>
        <p:txBody>
          <a:bodyPr/>
          <a:lstStyle/>
          <a:p>
            <a:pPr>
              <a:lnSpc>
                <a:spcPts val="3875"/>
              </a:lnSpc>
              <a:defRPr/>
            </a:pPr>
            <a:r>
              <a:rPr dirty="0">
                <a:ea typeface="+mj-ea"/>
              </a:rPr>
              <a:t>Parenting: Involved Father Ideal Definition</a:t>
            </a:r>
          </a:p>
        </p:txBody>
      </p:sp>
      <p:sp>
        <p:nvSpPr>
          <p:cNvPr id="5" name="Content Placeholder 4">
            <a:extLst>
              <a:ext uri="{FF2B5EF4-FFF2-40B4-BE49-F238E27FC236}">
                <a16:creationId xmlns:a16="http://schemas.microsoft.com/office/drawing/2014/main" xmlns="" id="{6B35D553-1947-416F-93A2-4A269520DF99}"/>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Meaning of Childhood</a:t>
            </a:r>
          </a:p>
          <a:p>
            <a:pPr>
              <a:buFont typeface="Wingdings" charset="0"/>
              <a:buChar char=""/>
              <a:defRPr/>
            </a:pPr>
            <a:r>
              <a:rPr>
                <a:ea typeface="+mn-ea"/>
              </a:rPr>
              <a:t>Competition and Insecurity</a:t>
            </a:r>
          </a:p>
          <a:p>
            <a:pPr>
              <a:buFont typeface="Wingdings" charset="0"/>
              <a:buChar char=""/>
              <a:defRPr/>
            </a:pPr>
            <a:r>
              <a:rPr>
                <a:ea typeface="+mn-ea"/>
              </a:rPr>
              <a:t>Gay and Lesbian Parents</a:t>
            </a:r>
          </a:p>
          <a:p>
            <a:pPr>
              <a:buFont typeface="Wingdings" charset="0"/>
              <a:buChar char=""/>
              <a:defRPr/>
            </a:pPr>
            <a:r>
              <a:rPr>
                <a:ea typeface="+mn-ea"/>
              </a:rPr>
              <a:t>Fatherhood</a:t>
            </a:r>
          </a:p>
          <a:p>
            <a:pPr lvl="1">
              <a:defRPr/>
            </a:pPr>
            <a:r>
              <a:rPr>
                <a:cs typeface="Arial" charset="0"/>
              </a:rPr>
              <a:t>Involved Father Ideal: The father as an emotional, nurturing companion who bonds with his children as well as provides for them</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0330BA-2D41-47D8-865B-47F60B6FC07A}"/>
              </a:ext>
            </a:extLst>
          </p:cNvPr>
          <p:cNvSpPr>
            <a:spLocks noGrp="1"/>
          </p:cNvSpPr>
          <p:nvPr>
            <p:ph type="title"/>
          </p:nvPr>
        </p:nvSpPr>
        <p:spPr/>
        <p:txBody>
          <a:bodyPr/>
          <a:lstStyle/>
          <a:p>
            <a:pPr>
              <a:lnSpc>
                <a:spcPts val="3875"/>
              </a:lnSpc>
              <a:defRPr/>
            </a:pPr>
            <a:r>
              <a:rPr dirty="0">
                <a:ea typeface="+mj-ea"/>
              </a:rPr>
              <a:t>Fatherhood</a:t>
            </a:r>
          </a:p>
        </p:txBody>
      </p:sp>
      <p:pic>
        <p:nvPicPr>
          <p:cNvPr id="2" name="Picture 1" descr="FAMILY2_FIG09.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752600"/>
            <a:ext cx="4937760" cy="42092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noChangeArrowheads="1"/>
          </p:cNvSpPr>
          <p:nvPr>
            <p:ph idx="1"/>
          </p:nvPr>
        </p:nvSpPr>
        <p:spPr>
          <a:xfrm>
            <a:off x="466725" y="1508125"/>
            <a:ext cx="8143875" cy="4740275"/>
          </a:xfrm>
        </p:spPr>
        <p:txBody>
          <a:bodyPr/>
          <a:lstStyle/>
          <a:p>
            <a:r>
              <a:rPr>
                <a:latin typeface="Rockwell" charset="0"/>
                <a:ea typeface="MS PGothic" charset="0"/>
                <a:cs typeface="Times New Roman" charset="0"/>
              </a:rPr>
              <a:t>ART refers to fertility treatments in which eggs or embryos are handled outside the mother’s body</a:t>
            </a:r>
          </a:p>
          <a:p>
            <a:pPr lvl="1"/>
            <a:r>
              <a:rPr>
                <a:latin typeface="Rockwell" charset="0"/>
                <a:cs typeface="Times New Roman" charset="0"/>
              </a:rPr>
              <a:t>Older parents</a:t>
            </a:r>
          </a:p>
          <a:p>
            <a:pPr lvl="1"/>
            <a:r>
              <a:rPr>
                <a:latin typeface="Rockwell" charset="0"/>
                <a:cs typeface="Times New Roman" charset="0"/>
              </a:rPr>
              <a:t>Diverse family arrangements</a:t>
            </a:r>
          </a:p>
          <a:p>
            <a:pPr lvl="1"/>
            <a:r>
              <a:rPr>
                <a:latin typeface="Rockwell" charset="0"/>
                <a:cs typeface="Times New Roman" charset="0"/>
              </a:rPr>
              <a:t>New parenting opportunities</a:t>
            </a:r>
          </a:p>
          <a:p>
            <a:pPr lvl="1"/>
            <a:r>
              <a:rPr>
                <a:latin typeface="Rockwell" charset="0"/>
                <a:cs typeface="Times New Roman" charset="0"/>
              </a:rPr>
              <a:t>Genetic selection</a:t>
            </a:r>
          </a:p>
        </p:txBody>
      </p:sp>
      <p:sp>
        <p:nvSpPr>
          <p:cNvPr id="116739" name="Title 1"/>
          <p:cNvSpPr>
            <a:spLocks noGrp="1" noChangeArrowheads="1"/>
          </p:cNvSpPr>
          <p:nvPr>
            <p:ph type="title"/>
          </p:nvPr>
        </p:nvSpPr>
        <p:spPr>
          <a:xfrm>
            <a:off x="347663" y="347663"/>
            <a:ext cx="8447087" cy="1100137"/>
          </a:xfrm>
        </p:spPr>
        <p:txBody>
          <a:bodyPr/>
          <a:lstStyle/>
          <a:p>
            <a:r>
              <a:rPr dirty="0">
                <a:latin typeface="Rockwell" charset="0"/>
                <a:ea typeface="MS PGothic" charset="0"/>
                <a:cs typeface="Arial Black" charset="0"/>
              </a:rPr>
              <a:t>Trend to Watch: Assisted</a:t>
            </a:r>
            <a:br>
              <a:rPr dirty="0">
                <a:latin typeface="Rockwell" charset="0"/>
                <a:ea typeface="MS PGothic" charset="0"/>
                <a:cs typeface="Arial Black" charset="0"/>
              </a:rPr>
            </a:br>
            <a:r>
              <a:rPr dirty="0">
                <a:latin typeface="Rockwell" charset="0"/>
                <a:ea typeface="MS PGothic" charset="0"/>
                <a:cs typeface="Arial Black" charset="0"/>
              </a:rPr>
              <a:t>Reproductive Technology</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20C84-65F9-4071-A097-DC0FDE6877A0}"/>
              </a:ext>
            </a:extLst>
          </p:cNvPr>
          <p:cNvSpPr>
            <a:spLocks noGrp="1"/>
          </p:cNvSpPr>
          <p:nvPr>
            <p:ph type="title"/>
          </p:nvPr>
        </p:nvSpPr>
        <p:spPr>
          <a:xfrm>
            <a:off x="347663" y="347663"/>
            <a:ext cx="8447087" cy="1100137"/>
          </a:xfrm>
        </p:spPr>
        <p:txBody>
          <a:bodyPr/>
          <a:lstStyle/>
          <a:p>
            <a:pPr>
              <a:lnSpc>
                <a:spcPts val="3875"/>
              </a:lnSpc>
              <a:defRPr/>
            </a:pPr>
            <a:r>
              <a:rPr dirty="0">
                <a:ea typeface="+mj-ea"/>
              </a:rPr>
              <a:t>The Story behind the Numbers</a:t>
            </a:r>
          </a:p>
        </p:txBody>
      </p:sp>
      <p:sp>
        <p:nvSpPr>
          <p:cNvPr id="5" name="Content Placeholder 4">
            <a:extLst>
              <a:ext uri="{FF2B5EF4-FFF2-40B4-BE49-F238E27FC236}">
                <a16:creationId xmlns:a16="http://schemas.microsoft.com/office/drawing/2014/main" xmlns="" id="{F9B66936-973F-4498-B4A4-393B96D04ABD}"/>
              </a:ext>
            </a:extLst>
          </p:cNvPr>
          <p:cNvSpPr>
            <a:spLocks noGrp="1"/>
          </p:cNvSpPr>
          <p:nvPr>
            <p:ph idx="1"/>
          </p:nvPr>
        </p:nvSpPr>
        <p:spPr>
          <a:xfrm>
            <a:off x="466725" y="1508125"/>
            <a:ext cx="8143875" cy="4740275"/>
          </a:xfrm>
        </p:spPr>
        <p:txBody>
          <a:bodyPr/>
          <a:lstStyle/>
          <a:p>
            <a:pPr marL="0" indent="0">
              <a:buFont typeface="Wingdings" charset="2"/>
              <a:buNone/>
              <a:defRPr/>
            </a:pPr>
            <a:r>
              <a:rPr>
                <a:ea typeface="+mn-ea"/>
              </a:rPr>
              <a:t>1. How much does it cost for a low-income family (&lt;$59,000/yr) and a high-income family (&gt;$108,000/yr) to raise a child through age 17 years?</a:t>
            </a:r>
          </a:p>
          <a:p>
            <a:pPr lvl="1">
              <a:buFont typeface="Times New Roman" charset="0"/>
              <a:buAutoNum type="alphaLcParenR"/>
              <a:defRPr/>
            </a:pPr>
            <a:r>
              <a:rPr>
                <a:cs typeface="Arial" charset="0"/>
              </a:rPr>
              <a:t> $135,000; $295,000</a:t>
            </a:r>
          </a:p>
          <a:p>
            <a:pPr lvl="1">
              <a:buFont typeface="Times New Roman" charset="0"/>
              <a:buAutoNum type="alphaLcParenR"/>
              <a:defRPr/>
            </a:pPr>
            <a:r>
              <a:rPr>
                <a:cs typeface="Arial" charset="0"/>
              </a:rPr>
              <a:t> $175,000; $370,000 </a:t>
            </a:r>
          </a:p>
          <a:p>
            <a:pPr lvl="1">
              <a:buFont typeface="Times New Roman" charset="0"/>
              <a:buAutoNum type="alphaLcParenR"/>
              <a:defRPr/>
            </a:pPr>
            <a:r>
              <a:rPr>
                <a:cs typeface="Arial" charset="0"/>
              </a:rPr>
              <a:t> $210,000; $425,000</a:t>
            </a:r>
          </a:p>
          <a:p>
            <a:pPr lvl="1">
              <a:buFont typeface="Times New Roman" charset="0"/>
              <a:buAutoNum type="alphaLcParenR"/>
              <a:defRPr/>
            </a:pPr>
            <a:r>
              <a:rPr>
                <a:cs typeface="Arial" charset="0"/>
              </a:rPr>
              <a:t> $300,000; $560,000</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03677A9-27FC-45AC-A705-EDE5A4C48193}"/>
              </a:ext>
            </a:extLst>
          </p:cNvPr>
          <p:cNvSpPr>
            <a:spLocks noGrp="1"/>
          </p:cNvSpPr>
          <p:nvPr>
            <p:ph type="title"/>
          </p:nvPr>
        </p:nvSpPr>
        <p:spPr/>
        <p:txBody>
          <a:bodyPr/>
          <a:lstStyle/>
          <a:p>
            <a:pPr>
              <a:lnSpc>
                <a:spcPts val="3875"/>
              </a:lnSpc>
              <a:defRPr/>
            </a:pPr>
            <a:r>
              <a:rPr dirty="0">
                <a:ea typeface="+mj-ea"/>
              </a:rPr>
              <a:t>The High, and Highly Unequal, Cost of Raising Children: Housing</a:t>
            </a:r>
          </a:p>
        </p:txBody>
      </p:sp>
      <p:pic>
        <p:nvPicPr>
          <p:cNvPr id="2" name="Picture 1" descr="CH09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828800"/>
            <a:ext cx="4711700" cy="4428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1899B4E-F9DA-4665-8417-D8AC3C5ADD4F}"/>
              </a:ext>
            </a:extLst>
          </p:cNvPr>
          <p:cNvSpPr>
            <a:spLocks noGrp="1"/>
          </p:cNvSpPr>
          <p:nvPr>
            <p:ph type="title"/>
          </p:nvPr>
        </p:nvSpPr>
        <p:spPr/>
        <p:txBody>
          <a:bodyPr/>
          <a:lstStyle/>
          <a:p>
            <a:pPr>
              <a:lnSpc>
                <a:spcPts val="3875"/>
              </a:lnSpc>
              <a:defRPr/>
            </a:pPr>
            <a:r>
              <a:rPr dirty="0">
                <a:ea typeface="+mj-ea"/>
              </a:rPr>
              <a:t>The High, and Highly Unequal, Cost of Raising Children: Food</a:t>
            </a:r>
          </a:p>
        </p:txBody>
      </p:sp>
      <p:pic>
        <p:nvPicPr>
          <p:cNvPr id="2" name="Picture 1" descr="CH09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829300" cy="4787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7580971-151E-41EA-9E47-141B8DE6C2EA}"/>
              </a:ext>
            </a:extLst>
          </p:cNvPr>
          <p:cNvSpPr>
            <a:spLocks noGrp="1"/>
          </p:cNvSpPr>
          <p:nvPr>
            <p:ph type="title"/>
          </p:nvPr>
        </p:nvSpPr>
        <p:spPr/>
        <p:txBody>
          <a:bodyPr/>
          <a:lstStyle/>
          <a:p>
            <a:pPr>
              <a:lnSpc>
                <a:spcPts val="3875"/>
              </a:lnSpc>
              <a:defRPr/>
            </a:pPr>
            <a:r>
              <a:rPr dirty="0">
                <a:ea typeface="+mj-ea"/>
              </a:rPr>
              <a:t>The High, and Highly Unequal, Cost of Raising Children: Health Care</a:t>
            </a:r>
          </a:p>
        </p:txBody>
      </p:sp>
      <p:pic>
        <p:nvPicPr>
          <p:cNvPr id="2" name="Picture 1" descr="CH09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68467"/>
            <a:ext cx="5181600" cy="48704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5152C-F5EA-4826-80DF-F877D1A588A0}"/>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Women without Children</a:t>
            </a:r>
          </a:p>
        </p:txBody>
      </p:sp>
      <p:sp>
        <p:nvSpPr>
          <p:cNvPr id="5" name="Content Placeholder 4">
            <a:extLst>
              <a:ext uri="{FF2B5EF4-FFF2-40B4-BE49-F238E27FC236}">
                <a16:creationId xmlns:a16="http://schemas.microsoft.com/office/drawing/2014/main" xmlns="" id="{CCB7758C-9DA9-41BE-A678-FCAFDE81DB1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Childbearing Trends</a:t>
            </a:r>
          </a:p>
          <a:p>
            <a:pPr lvl="1">
              <a:defRPr/>
            </a:pPr>
            <a:r>
              <a:rPr>
                <a:cs typeface="Arial" charset="0"/>
              </a:rPr>
              <a:t>About half of unmarried parents are actually living together (cohabiting) at the time of the birth.</a:t>
            </a:r>
          </a:p>
          <a:p>
            <a:pPr lvl="1">
              <a:defRPr/>
            </a:pPr>
            <a:r>
              <a:rPr>
                <a:cs typeface="Arial" charset="0"/>
              </a:rPr>
              <a:t>Although fewer parents are married now than in the past, many children are involved with more than two parents.</a:t>
            </a:r>
          </a:p>
          <a:p>
            <a:pPr lvl="1">
              <a:defRPr/>
            </a:pPr>
            <a:r>
              <a:rPr>
                <a:cs typeface="Arial" charset="0"/>
              </a:rPr>
              <a:t>The number of women reaching age 45 without having any children has doubled since the 1980s.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F0B42A-630F-4996-B9C0-A534A9B7F3B5}"/>
              </a:ext>
            </a:extLst>
          </p:cNvPr>
          <p:cNvSpPr>
            <a:spLocks noGrp="1"/>
          </p:cNvSpPr>
          <p:nvPr>
            <p:ph type="title"/>
          </p:nvPr>
        </p:nvSpPr>
        <p:spPr>
          <a:xfrm>
            <a:off x="76200" y="347663"/>
            <a:ext cx="8991600" cy="1100137"/>
          </a:xfrm>
        </p:spPr>
        <p:txBody>
          <a:bodyPr/>
          <a:lstStyle/>
          <a:p>
            <a:pPr>
              <a:lnSpc>
                <a:spcPts val="3875"/>
              </a:lnSpc>
              <a:defRPr/>
            </a:pPr>
            <a:r>
              <a:rPr sz="3000" dirty="0">
                <a:ea typeface="+mj-ea"/>
              </a:rPr>
              <a:t>The High, and Highly Unequal, Cost of Raising Children: Child Care and Education</a:t>
            </a:r>
          </a:p>
        </p:txBody>
      </p:sp>
      <p:pic>
        <p:nvPicPr>
          <p:cNvPr id="2" name="Picture 1" descr="CH09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76400"/>
            <a:ext cx="4699847" cy="464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0C7B43-5D27-4143-BAAA-3278A11718C0}"/>
              </a:ext>
            </a:extLst>
          </p:cNvPr>
          <p:cNvSpPr>
            <a:spLocks noGrp="1"/>
          </p:cNvSpPr>
          <p:nvPr>
            <p:ph type="title"/>
          </p:nvPr>
        </p:nvSpPr>
        <p:spPr/>
        <p:txBody>
          <a:bodyPr/>
          <a:lstStyle/>
          <a:p>
            <a:pPr>
              <a:lnSpc>
                <a:spcPts val="3875"/>
              </a:lnSpc>
              <a:defRPr/>
            </a:pPr>
            <a:r>
              <a:rPr dirty="0">
                <a:ea typeface="+mj-ea"/>
              </a:rPr>
              <a:t>The High, and Highly Unequal, Cost of Raising Children: Clothing</a:t>
            </a:r>
          </a:p>
        </p:txBody>
      </p:sp>
      <p:pic>
        <p:nvPicPr>
          <p:cNvPr id="2" name="Picture 1" descr="CH09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6835"/>
            <a:ext cx="4851400" cy="48739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0EA0B-8D4D-4D9B-ACB6-F04B270A47B0}"/>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1</a:t>
            </a:r>
          </a:p>
        </p:txBody>
      </p:sp>
      <p:sp>
        <p:nvSpPr>
          <p:cNvPr id="5" name="Content Placeholder 4">
            <a:extLst>
              <a:ext uri="{FF2B5EF4-FFF2-40B4-BE49-F238E27FC236}">
                <a16:creationId xmlns:a16="http://schemas.microsoft.com/office/drawing/2014/main" xmlns="" id="{A1D99CCE-568B-4770-AB11-C9C1A274FD67}"/>
              </a:ext>
            </a:extLst>
          </p:cNvPr>
          <p:cNvSpPr>
            <a:spLocks noGrp="1"/>
          </p:cNvSpPr>
          <p:nvPr>
            <p:ph idx="1"/>
          </p:nvPr>
        </p:nvSpPr>
        <p:spPr>
          <a:xfrm>
            <a:off x="466725" y="1508125"/>
            <a:ext cx="8143875" cy="4740275"/>
          </a:xfrm>
        </p:spPr>
        <p:txBody>
          <a:bodyPr/>
          <a:lstStyle/>
          <a:p>
            <a:pPr marL="0" indent="0">
              <a:buFont typeface="Wingdings" charset="2"/>
              <a:buNone/>
              <a:defRPr/>
            </a:pPr>
            <a:r>
              <a:rPr>
                <a:ea typeface="+mn-ea"/>
              </a:rPr>
              <a:t>1. One skill or resource that parents provide (or try to provide) for their children is ______, which helps prepare them for future social situations so they will feel less confusion and stress.</a:t>
            </a:r>
          </a:p>
          <a:p>
            <a:pPr lvl="1">
              <a:buFont typeface="Times New Roman" charset="0"/>
              <a:buAutoNum type="alphaLcParenR"/>
              <a:defRPr/>
            </a:pPr>
            <a:r>
              <a:rPr>
                <a:cs typeface="Arial" charset="0"/>
              </a:rPr>
              <a:t> the social bond</a:t>
            </a:r>
          </a:p>
          <a:p>
            <a:pPr lvl="1">
              <a:buFont typeface="Times New Roman" charset="0"/>
              <a:buAutoNum type="alphaLcParenR"/>
              <a:defRPr/>
            </a:pPr>
            <a:r>
              <a:rPr>
                <a:cs typeface="Arial" charset="0"/>
              </a:rPr>
              <a:t> socialization</a:t>
            </a:r>
          </a:p>
          <a:p>
            <a:pPr lvl="1">
              <a:buFont typeface="Times New Roman" charset="0"/>
              <a:buAutoNum type="alphaLcParenR"/>
              <a:defRPr/>
            </a:pPr>
            <a:r>
              <a:rPr>
                <a:cs typeface="Arial" charset="0"/>
              </a:rPr>
              <a:t> intensive motherhood</a:t>
            </a:r>
          </a:p>
          <a:p>
            <a:pPr lvl="1">
              <a:buFont typeface="Times New Roman" charset="0"/>
              <a:buAutoNum type="alphaLcParenR"/>
              <a:defRPr/>
            </a:pPr>
            <a:r>
              <a:rPr>
                <a:cs typeface="Arial" charset="0"/>
              </a:rPr>
              <a:t> social networking</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BD403-ADAA-4627-BA9E-D42CFE8F85FE}"/>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2</a:t>
            </a:r>
          </a:p>
        </p:txBody>
      </p:sp>
      <p:sp>
        <p:nvSpPr>
          <p:cNvPr id="13312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sz="2800">
                <a:latin typeface="Rockwell" charset="0"/>
                <a:ea typeface="MS PGothic" charset="0"/>
                <a:cs typeface="Times New Roman" charset="0"/>
              </a:rPr>
              <a:t>2. The increase in women</a:t>
            </a:r>
            <a:r>
              <a:rPr lang="ja-JP" altLang="en-US" sz="2800">
                <a:latin typeface="Rockwell" charset="0"/>
                <a:ea typeface="MS PGothic" charset="0"/>
                <a:cs typeface="Times New Roman" charset="0"/>
              </a:rPr>
              <a:t>’</a:t>
            </a:r>
            <a:r>
              <a:rPr altLang="ja-JP" sz="2800">
                <a:latin typeface="Rockwell" charset="0"/>
                <a:ea typeface="MS PGothic" charset="0"/>
                <a:cs typeface="Times New Roman" charset="0"/>
              </a:rPr>
              <a:t>s employment and the increased diversity of family structure changed the cultural view of fathers from the ______ to the ______ ideal, which emphasizes providing both material support and emotional bonding.</a:t>
            </a:r>
          </a:p>
          <a:p>
            <a:pPr lvl="1">
              <a:buFont typeface="Times New Roman" charset="0"/>
              <a:buAutoNum type="alphaLcParenR"/>
            </a:pPr>
            <a:r>
              <a:rPr>
                <a:latin typeface="Rockwell" charset="0"/>
                <a:cs typeface="Times New Roman" charset="0"/>
              </a:rPr>
              <a:t> </a:t>
            </a:r>
            <a:r>
              <a:rPr sz="2800">
                <a:latin typeface="Rockwell" charset="0"/>
                <a:cs typeface="Times New Roman" charset="0"/>
              </a:rPr>
              <a:t>male provider; involved father</a:t>
            </a:r>
          </a:p>
          <a:p>
            <a:pPr lvl="1">
              <a:buFont typeface="Times New Roman" charset="0"/>
              <a:buAutoNum type="alphaLcParenR"/>
            </a:pPr>
            <a:r>
              <a:rPr sz="2800">
                <a:latin typeface="Rockwell" charset="0"/>
                <a:cs typeface="Times New Roman" charset="0"/>
              </a:rPr>
              <a:t> working father; intensive fatherhood</a:t>
            </a:r>
          </a:p>
          <a:p>
            <a:pPr lvl="1">
              <a:buFont typeface="Times New Roman" charset="0"/>
              <a:buAutoNum type="alphaLcParenR"/>
            </a:pPr>
            <a:r>
              <a:rPr sz="2800">
                <a:latin typeface="Rockwell" charset="0"/>
                <a:cs typeface="Times New Roman" charset="0"/>
              </a:rPr>
              <a:t> absent father; involved father</a:t>
            </a:r>
          </a:p>
          <a:p>
            <a:pPr lvl="1">
              <a:buFont typeface="Times New Roman" charset="0"/>
              <a:buAutoNum type="alphaLcParenR"/>
            </a:pPr>
            <a:r>
              <a:rPr sz="2800">
                <a:latin typeface="Rockwell" charset="0"/>
                <a:cs typeface="Times New Roman" charset="0"/>
              </a:rPr>
              <a:t> single father; involved father</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90826-1D0F-4948-A954-CF5F40F8AA92}"/>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3</a:t>
            </a:r>
          </a:p>
        </p:txBody>
      </p:sp>
      <p:sp>
        <p:nvSpPr>
          <p:cNvPr id="5" name="Content Placeholder 4">
            <a:extLst>
              <a:ext uri="{FF2B5EF4-FFF2-40B4-BE49-F238E27FC236}">
                <a16:creationId xmlns:a16="http://schemas.microsoft.com/office/drawing/2014/main" xmlns="" id="{0ACE8CD2-ADD7-4E05-9DC2-B1E26A5A7159}"/>
              </a:ext>
            </a:extLst>
          </p:cNvPr>
          <p:cNvSpPr>
            <a:spLocks noGrp="1"/>
          </p:cNvSpPr>
          <p:nvPr>
            <p:ph idx="1"/>
          </p:nvPr>
        </p:nvSpPr>
        <p:spPr>
          <a:xfrm>
            <a:off x="466725" y="1508125"/>
            <a:ext cx="8143875" cy="4740275"/>
          </a:xfrm>
        </p:spPr>
        <p:txBody>
          <a:bodyPr/>
          <a:lstStyle/>
          <a:p>
            <a:pPr marL="0" indent="0">
              <a:buFont typeface="Wingdings" charset="2"/>
              <a:buNone/>
              <a:defRPr/>
            </a:pPr>
            <a:r>
              <a:rPr sz="2800">
                <a:ea typeface="+mn-ea"/>
              </a:rPr>
              <a:t>3. Public opinion regarding spanking children can be understood as being shaped by traditional beliefs and by ______, which are influenced by the advice of experts such as doctors, teachers, and social scientists.</a:t>
            </a:r>
          </a:p>
          <a:p>
            <a:pPr lvl="1">
              <a:buFont typeface="Times New Roman" charset="0"/>
              <a:buAutoNum type="alphaLcParenR"/>
              <a:defRPr/>
            </a:pPr>
            <a:r>
              <a:rPr sz="2800">
                <a:cs typeface="Arial" charset="0"/>
              </a:rPr>
              <a:t> opportunity costs</a:t>
            </a:r>
          </a:p>
          <a:p>
            <a:pPr lvl="1">
              <a:buFont typeface="Times New Roman" charset="0"/>
              <a:buAutoNum type="alphaLcParenR"/>
              <a:defRPr/>
            </a:pPr>
            <a:r>
              <a:rPr sz="2800">
                <a:cs typeface="Arial" charset="0"/>
              </a:rPr>
              <a:t> contemporary attitudes</a:t>
            </a:r>
          </a:p>
          <a:p>
            <a:pPr lvl="1">
              <a:buFont typeface="Times New Roman" charset="0"/>
              <a:buAutoNum type="alphaLcParenR"/>
              <a:defRPr/>
            </a:pPr>
            <a:r>
              <a:rPr sz="2800">
                <a:cs typeface="Arial" charset="0"/>
              </a:rPr>
              <a:t> religious beliefs</a:t>
            </a:r>
          </a:p>
          <a:p>
            <a:pPr lvl="1">
              <a:buFont typeface="Times New Roman" charset="0"/>
              <a:buAutoNum type="alphaLcParenR"/>
              <a:defRPr/>
            </a:pPr>
            <a:r>
              <a:rPr sz="2800">
                <a:cs typeface="Arial" charset="0"/>
              </a:rPr>
              <a:t> stigmas</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61C72-6648-4485-8AED-CBC3C01844CC}"/>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4</a:t>
            </a:r>
          </a:p>
        </p:txBody>
      </p:sp>
      <p:sp>
        <p:nvSpPr>
          <p:cNvPr id="5" name="Content Placeholder 4">
            <a:extLst>
              <a:ext uri="{FF2B5EF4-FFF2-40B4-BE49-F238E27FC236}">
                <a16:creationId xmlns:a16="http://schemas.microsoft.com/office/drawing/2014/main" xmlns="" id="{39FB88CE-CB9C-4381-B608-F8DE75DDF070}"/>
              </a:ext>
            </a:extLst>
          </p:cNvPr>
          <p:cNvSpPr>
            <a:spLocks noGrp="1"/>
          </p:cNvSpPr>
          <p:nvPr>
            <p:ph idx="1"/>
          </p:nvPr>
        </p:nvSpPr>
        <p:spPr>
          <a:xfrm>
            <a:off x="466725" y="1508125"/>
            <a:ext cx="8143875" cy="4740275"/>
          </a:xfrm>
        </p:spPr>
        <p:txBody>
          <a:bodyPr/>
          <a:lstStyle/>
          <a:p>
            <a:pPr marL="0" indent="0">
              <a:buFont typeface="Wingdings" charset="2"/>
              <a:buNone/>
              <a:defRPr/>
            </a:pPr>
            <a:r>
              <a:rPr>
                <a:ea typeface="+mn-ea"/>
              </a:rPr>
              <a:t>4. Kayla decides to leave her lucrative job as a financial analyst to have and raise a second child. The income she will be giving up to raise her child can be referred to as</a:t>
            </a:r>
          </a:p>
          <a:p>
            <a:pPr lvl="1">
              <a:buFont typeface="Times New Roman" charset="0"/>
              <a:buAutoNum type="alphaLcParenR"/>
              <a:defRPr/>
            </a:pPr>
            <a:r>
              <a:rPr>
                <a:cs typeface="Arial" charset="0"/>
              </a:rPr>
              <a:t> the motherhood penalty.</a:t>
            </a:r>
          </a:p>
          <a:p>
            <a:pPr lvl="1">
              <a:buFont typeface="Times New Roman" charset="0"/>
              <a:buAutoNum type="alphaLcParenR"/>
              <a:defRPr/>
            </a:pPr>
            <a:r>
              <a:rPr>
                <a:cs typeface="Arial" charset="0"/>
              </a:rPr>
              <a:t> an opportunity cost.</a:t>
            </a:r>
          </a:p>
          <a:p>
            <a:pPr lvl="1">
              <a:buFont typeface="Times New Roman" charset="0"/>
              <a:buAutoNum type="alphaLcParenR"/>
              <a:defRPr/>
            </a:pPr>
            <a:r>
              <a:rPr>
                <a:cs typeface="Arial" charset="0"/>
              </a:rPr>
              <a:t> the parenting cost.</a:t>
            </a:r>
          </a:p>
          <a:p>
            <a:pPr lvl="1">
              <a:buFont typeface="Times New Roman" charset="0"/>
              <a:buAutoNum type="alphaLcParenR"/>
              <a:defRPr/>
            </a:pPr>
            <a:r>
              <a:rPr>
                <a:cs typeface="Arial" charset="0"/>
              </a:rPr>
              <a:t> the fertility cost.</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2247A-BEF2-43BF-93C1-0D7082542946}"/>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5</a:t>
            </a:r>
          </a:p>
        </p:txBody>
      </p:sp>
      <p:sp>
        <p:nvSpPr>
          <p:cNvPr id="5" name="Content Placeholder 4">
            <a:extLst>
              <a:ext uri="{FF2B5EF4-FFF2-40B4-BE49-F238E27FC236}">
                <a16:creationId xmlns:a16="http://schemas.microsoft.com/office/drawing/2014/main" xmlns="" id="{32361D72-C81E-4CFE-9908-14FA1422B3D7}"/>
              </a:ext>
            </a:extLst>
          </p:cNvPr>
          <p:cNvSpPr>
            <a:spLocks noGrp="1"/>
          </p:cNvSpPr>
          <p:nvPr>
            <p:ph idx="1"/>
          </p:nvPr>
        </p:nvSpPr>
        <p:spPr>
          <a:xfrm>
            <a:off x="466725" y="1508125"/>
            <a:ext cx="8143875" cy="4740275"/>
          </a:xfrm>
        </p:spPr>
        <p:txBody>
          <a:bodyPr/>
          <a:lstStyle/>
          <a:p>
            <a:pPr marL="0" indent="0">
              <a:buFont typeface="Wingdings" charset="2"/>
              <a:buNone/>
              <a:defRPr/>
            </a:pPr>
            <a:r>
              <a:rPr>
                <a:ea typeface="+mn-ea"/>
              </a:rPr>
              <a:t>5. If a country has a total fertility rate of more than 2.1, the population will usually ______ , but if the total fertility rate is lower than 2.1, the population will instead ______. </a:t>
            </a:r>
          </a:p>
          <a:p>
            <a:pPr lvl="1">
              <a:buFont typeface="Times New Roman" charset="0"/>
              <a:buAutoNum type="alphaLcParenR"/>
              <a:defRPr/>
            </a:pPr>
            <a:r>
              <a:rPr>
                <a:cs typeface="Arial" charset="0"/>
              </a:rPr>
              <a:t> shrink; grow</a:t>
            </a:r>
          </a:p>
          <a:p>
            <a:pPr lvl="1">
              <a:buFont typeface="Times New Roman" charset="0"/>
              <a:buAutoNum type="alphaLcParenR"/>
              <a:defRPr/>
            </a:pPr>
            <a:r>
              <a:rPr>
                <a:cs typeface="Arial" charset="0"/>
              </a:rPr>
              <a:t> grow; stay the same</a:t>
            </a:r>
          </a:p>
          <a:p>
            <a:pPr lvl="1">
              <a:buFont typeface="Times New Roman" charset="0"/>
              <a:buAutoNum type="alphaLcParenR"/>
              <a:defRPr/>
            </a:pPr>
            <a:r>
              <a:rPr>
                <a:cs typeface="Arial" charset="0"/>
              </a:rPr>
              <a:t> grow; shrink</a:t>
            </a:r>
          </a:p>
          <a:p>
            <a:pPr lvl="1">
              <a:buFont typeface="Times New Roman" charset="0"/>
              <a:buAutoNum type="alphaLcParenR"/>
              <a:defRPr/>
            </a:pPr>
            <a:r>
              <a:rPr>
                <a:cs typeface="Arial" charset="0"/>
              </a:rPr>
              <a:t> stay the same; shrink</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8FA81-FE02-4981-B4A9-F5AB18A71BDF}"/>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6</a:t>
            </a:r>
          </a:p>
        </p:txBody>
      </p:sp>
      <p:sp>
        <p:nvSpPr>
          <p:cNvPr id="5" name="Content Placeholder 4">
            <a:extLst>
              <a:ext uri="{FF2B5EF4-FFF2-40B4-BE49-F238E27FC236}">
                <a16:creationId xmlns:a16="http://schemas.microsoft.com/office/drawing/2014/main" xmlns="" id="{466F0664-FD58-4F69-B251-A7D0D56D9A43}"/>
              </a:ext>
            </a:extLst>
          </p:cNvPr>
          <p:cNvSpPr>
            <a:spLocks noGrp="1"/>
          </p:cNvSpPr>
          <p:nvPr>
            <p:ph idx="1"/>
          </p:nvPr>
        </p:nvSpPr>
        <p:spPr>
          <a:xfrm>
            <a:off x="466725" y="1508125"/>
            <a:ext cx="8143875" cy="4740275"/>
          </a:xfrm>
        </p:spPr>
        <p:txBody>
          <a:bodyPr/>
          <a:lstStyle/>
          <a:p>
            <a:pPr marL="0" indent="0">
              <a:buFont typeface="Wingdings" charset="2"/>
              <a:buNone/>
              <a:defRPr/>
            </a:pPr>
            <a:r>
              <a:rPr sz="2800">
                <a:ea typeface="+mn-ea"/>
              </a:rPr>
              <a:t>6. As described by sociologist Viviana Zelizer, the transformation of American childhood during modern times can be understood as children losing their ______ value and instead achieving a newfound ______ value.</a:t>
            </a:r>
          </a:p>
          <a:p>
            <a:pPr lvl="1">
              <a:buFont typeface="Times New Roman" charset="0"/>
              <a:buAutoNum type="alphaLcParenR"/>
              <a:defRPr/>
            </a:pPr>
            <a:r>
              <a:rPr sz="2800">
                <a:cs typeface="Arial" charset="0"/>
              </a:rPr>
              <a:t> material; labor</a:t>
            </a:r>
          </a:p>
          <a:p>
            <a:pPr lvl="1">
              <a:buFont typeface="Times New Roman" charset="0"/>
              <a:buAutoNum type="alphaLcParenR"/>
              <a:defRPr/>
            </a:pPr>
            <a:r>
              <a:rPr sz="2800">
                <a:cs typeface="Arial" charset="0"/>
              </a:rPr>
              <a:t> emotional; economic</a:t>
            </a:r>
          </a:p>
          <a:p>
            <a:pPr lvl="1">
              <a:buFont typeface="Times New Roman" charset="0"/>
              <a:buAutoNum type="alphaLcParenR"/>
              <a:defRPr/>
            </a:pPr>
            <a:r>
              <a:rPr sz="2800">
                <a:cs typeface="Arial" charset="0"/>
              </a:rPr>
              <a:t> labor; material</a:t>
            </a:r>
          </a:p>
          <a:p>
            <a:pPr lvl="1">
              <a:buFont typeface="Times New Roman" charset="0"/>
              <a:buAutoNum type="alphaLcParenR"/>
              <a:defRPr/>
            </a:pPr>
            <a:r>
              <a:rPr sz="2800">
                <a:cs typeface="Arial" charset="0"/>
              </a:rPr>
              <a:t> economic; emotional</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B843-A655-46BA-850A-E4B314791F00}"/>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7</a:t>
            </a:r>
          </a:p>
        </p:txBody>
      </p:sp>
      <p:sp>
        <p:nvSpPr>
          <p:cNvPr id="5" name="Content Placeholder 4">
            <a:extLst>
              <a:ext uri="{FF2B5EF4-FFF2-40B4-BE49-F238E27FC236}">
                <a16:creationId xmlns:a16="http://schemas.microsoft.com/office/drawing/2014/main" xmlns="" id="{E25321CE-EF99-4C7F-8B6D-632E3A7E8CF9}"/>
              </a:ext>
            </a:extLst>
          </p:cNvPr>
          <p:cNvSpPr>
            <a:spLocks noGrp="1"/>
          </p:cNvSpPr>
          <p:nvPr>
            <p:ph idx="1"/>
          </p:nvPr>
        </p:nvSpPr>
        <p:spPr>
          <a:xfrm>
            <a:off x="466725" y="1508125"/>
            <a:ext cx="8143875" cy="4740275"/>
          </a:xfrm>
        </p:spPr>
        <p:txBody>
          <a:bodyPr/>
          <a:lstStyle/>
          <a:p>
            <a:pPr marL="0" indent="0">
              <a:buFont typeface="Wingdings" charset="2"/>
              <a:buNone/>
              <a:defRPr/>
            </a:pPr>
            <a:r>
              <a:rPr>
                <a:ea typeface="+mn-ea"/>
              </a:rPr>
              <a:t>7. Reed and May are young children who live with their mother. Recently, due to the financial strain of single parenthood, all three of them moved in with a grandparent. This change is referred to as</a:t>
            </a:r>
          </a:p>
          <a:p>
            <a:pPr lvl="1">
              <a:buFont typeface="Times New Roman" charset="0"/>
              <a:buAutoNum type="alphaLcParenR"/>
              <a:defRPr/>
            </a:pPr>
            <a:r>
              <a:rPr>
                <a:cs typeface="Arial" charset="0"/>
              </a:rPr>
              <a:t> a family transition.</a:t>
            </a:r>
          </a:p>
          <a:p>
            <a:pPr lvl="1">
              <a:buFont typeface="Times New Roman" charset="0"/>
              <a:buAutoNum type="alphaLcParenR"/>
              <a:defRPr/>
            </a:pPr>
            <a:r>
              <a:rPr>
                <a:cs typeface="Arial" charset="0"/>
              </a:rPr>
              <a:t> a social change.</a:t>
            </a:r>
          </a:p>
          <a:p>
            <a:pPr lvl="1">
              <a:buFont typeface="Times New Roman" charset="0"/>
              <a:buAutoNum type="alphaLcParenR"/>
              <a:defRPr/>
            </a:pPr>
            <a:r>
              <a:rPr>
                <a:cs typeface="Arial" charset="0"/>
              </a:rPr>
              <a:t> intensive motherhood.</a:t>
            </a:r>
          </a:p>
          <a:p>
            <a:pPr lvl="1">
              <a:buFont typeface="Times New Roman" charset="0"/>
              <a:buAutoNum type="alphaLcParenR"/>
              <a:defRPr/>
            </a:pPr>
            <a:r>
              <a:rPr>
                <a:cs typeface="Arial" charset="0"/>
              </a:rPr>
              <a:t> an opportunity cost.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203200"/>
            <a:ext cx="8447087" cy="1100137"/>
          </a:xfrm>
        </p:spPr>
        <p:txBody>
          <a:bodyPr/>
          <a:lstStyle/>
          <a:p>
            <a:r>
              <a:rPr lang="en-US" b="0" dirty="0" smtClean="0"/>
              <a:t>Lecture Slides</a:t>
            </a:r>
            <a:endParaRPr lang="en-US" b="0" dirty="0"/>
          </a:p>
        </p:txBody>
      </p:sp>
      <p:sp>
        <p:nvSpPr>
          <p:cNvPr id="3" name="Text Placeholder 2"/>
          <p:cNvSpPr>
            <a:spLocks noGrp="1"/>
          </p:cNvSpPr>
          <p:nvPr>
            <p:ph type="body" sz="quarter" idx="10"/>
          </p:nvPr>
        </p:nvSpPr>
        <p:spPr/>
        <p:txBody>
          <a:bodyPr/>
          <a:lstStyle/>
          <a:p>
            <a:pPr marL="0" indent="0" algn="ctr">
              <a:buNone/>
            </a:pPr>
            <a:r>
              <a:rPr lang="en-US" b="1" dirty="0">
                <a:solidFill>
                  <a:srgbClr val="000000"/>
                </a:solidFill>
                <a:latin typeface="Rockwell" charset="0"/>
                <a:cs typeface="Arial Black" charset="0"/>
              </a:rPr>
              <a:t>The Family: Diversity, Inequality, </a:t>
            </a:r>
            <a:br>
              <a:rPr lang="en-US" b="1" dirty="0">
                <a:solidFill>
                  <a:srgbClr val="000000"/>
                </a:solidFill>
                <a:latin typeface="Rockwell" charset="0"/>
                <a:cs typeface="Arial Black" charset="0"/>
              </a:rPr>
            </a:br>
            <a:r>
              <a:rPr lang="en-US" b="1" dirty="0">
                <a:solidFill>
                  <a:srgbClr val="000000"/>
                </a:solidFill>
                <a:latin typeface="Rockwell" charset="0"/>
                <a:cs typeface="Arial Black" charset="0"/>
              </a:rPr>
              <a:t>and Social Change, 2nd </a:t>
            </a:r>
            <a:r>
              <a:rPr lang="en-US" b="1" dirty="0" smtClean="0">
                <a:solidFill>
                  <a:srgbClr val="000000"/>
                </a:solidFill>
                <a:latin typeface="Rockwell" charset="0"/>
                <a:cs typeface="Arial Black" charset="0"/>
              </a:rPr>
              <a:t>Edition</a:t>
            </a:r>
            <a:endParaRPr lang="en-US" b="1" dirty="0">
              <a:solidFill>
                <a:srgbClr val="000000"/>
              </a:solidFill>
              <a:latin typeface="Rockwell" charset="0"/>
              <a:cs typeface="Arial Black" charset="0"/>
            </a:endParaRPr>
          </a:p>
        </p:txBody>
      </p:sp>
      <p:sp>
        <p:nvSpPr>
          <p:cNvPr id="4" name="Text Placeholder 3"/>
          <p:cNvSpPr>
            <a:spLocks noGrp="1"/>
          </p:cNvSpPr>
          <p:nvPr>
            <p:ph type="body" sz="quarter" idx="11"/>
          </p:nvPr>
        </p:nvSpPr>
        <p:spPr>
          <a:xfrm>
            <a:off x="381000" y="2667000"/>
            <a:ext cx="8399463" cy="3771900"/>
          </a:xfrm>
        </p:spPr>
        <p:txBody>
          <a:bodyPr/>
          <a:lstStyle/>
          <a:p>
            <a:pPr marL="0" indent="0" algn="ctr">
              <a:lnSpc>
                <a:spcPts val="3900"/>
              </a:lnSpc>
              <a:buNone/>
            </a:pPr>
            <a:r>
              <a:rPr lang="en-US" dirty="0">
                <a:latin typeface="Rockwell" charset="0"/>
                <a:cs typeface="Times New Roman" charset="0"/>
              </a:rPr>
              <a:t>This concludes the Lecture Slide Set </a:t>
            </a:r>
            <a:br>
              <a:rPr lang="en-US" dirty="0">
                <a:latin typeface="Rockwell" charset="0"/>
                <a:cs typeface="Times New Roman" charset="0"/>
              </a:rPr>
            </a:br>
            <a:r>
              <a:rPr lang="en-US" dirty="0">
                <a:latin typeface="Rockwell" charset="0"/>
                <a:cs typeface="Times New Roman" charset="0"/>
              </a:rPr>
              <a:t>for Chapter </a:t>
            </a:r>
            <a:r>
              <a:rPr lang="en-US" dirty="0" smtClean="0">
                <a:latin typeface="Rockwell" charset="0"/>
                <a:cs typeface="Times New Roman" charset="0"/>
              </a:rPr>
              <a:t>9</a:t>
            </a:r>
          </a:p>
          <a:p>
            <a:pPr marL="0" indent="0" algn="ctr">
              <a:lnSpc>
                <a:spcPts val="3900"/>
              </a:lnSpc>
              <a:buNone/>
            </a:pPr>
            <a:endParaRPr lang="en-US" dirty="0">
              <a:latin typeface="Rockwell" charset="0"/>
              <a:cs typeface="Times New Roman" charset="0"/>
            </a:endParaRPr>
          </a:p>
          <a:p>
            <a:pPr marL="0" indent="0" algn="ctr">
              <a:lnSpc>
                <a:spcPts val="3900"/>
              </a:lnSpc>
              <a:buNone/>
            </a:pPr>
            <a:endParaRPr lang="en-US" dirty="0">
              <a:latin typeface="Rockwell" charset="0"/>
              <a:cs typeface="Times New Roman" charset="0"/>
            </a:endParaRPr>
          </a:p>
          <a:p>
            <a:pPr marL="0" indent="0" algn="ctr">
              <a:spcBef>
                <a:spcPts val="3600"/>
              </a:spcBef>
              <a:buNone/>
            </a:pPr>
            <a:r>
              <a:rPr lang="en-US" sz="2400" dirty="0" smtClean="0">
                <a:latin typeface="Rockwell" charset="0"/>
                <a:cs typeface="Times New Roman" charset="0"/>
              </a:rPr>
              <a:t>© </a:t>
            </a:r>
            <a:r>
              <a:rPr lang="en-US" sz="2400" dirty="0">
                <a:latin typeface="Rockwell" charset="0"/>
                <a:cs typeface="Times New Roman" charset="0"/>
              </a:rPr>
              <a:t>2018 W. W. Norton &amp; Company, Inc.</a:t>
            </a:r>
          </a:p>
          <a:p>
            <a:pPr marL="0" indent="0" algn="ctr">
              <a:buNone/>
            </a:pPr>
            <a:r>
              <a:rPr lang="en-US" sz="2400" dirty="0">
                <a:latin typeface="Rockwell" charset="0"/>
                <a:cs typeface="Times New Roman" charset="0"/>
              </a:rPr>
              <a:t>Independent and Employee-Owned</a:t>
            </a:r>
          </a:p>
          <a:p>
            <a:pPr marL="0" indent="0">
              <a:buNone/>
            </a:pPr>
            <a:endParaRPr lang="en-US" dirty="0"/>
          </a:p>
        </p:txBody>
      </p:sp>
    </p:spTree>
    <p:extLst>
      <p:ext uri="{BB962C8B-B14F-4D97-AF65-F5344CB8AC3E}">
        <p14:creationId xmlns:p14="http://schemas.microsoft.com/office/powerpoint/2010/main" val="2456238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B0D21-3924-4D5B-A65B-E3C3F61BAF55}"/>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Terms and Concepts</a:t>
            </a:r>
          </a:p>
        </p:txBody>
      </p:sp>
      <p:sp>
        <p:nvSpPr>
          <p:cNvPr id="5" name="Content Placeholder 4">
            <a:extLst>
              <a:ext uri="{FF2B5EF4-FFF2-40B4-BE49-F238E27FC236}">
                <a16:creationId xmlns:a16="http://schemas.microsoft.com/office/drawing/2014/main" xmlns="" id="{3BBF9A04-7BF6-43D7-80DF-4605435A96B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Childbearing Trends</a:t>
            </a:r>
          </a:p>
          <a:p>
            <a:pPr>
              <a:buFont typeface="Wingdings" charset="0"/>
              <a:buChar char=""/>
              <a:defRPr/>
            </a:pPr>
            <a:r>
              <a:rPr>
                <a:ea typeface="+mn-ea"/>
              </a:rPr>
              <a:t>Terms and Concepts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A78DC-1AFF-4706-80C8-CC761F01D038}"/>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Parent Definition</a:t>
            </a:r>
          </a:p>
        </p:txBody>
      </p:sp>
      <p:sp>
        <p:nvSpPr>
          <p:cNvPr id="5" name="Content Placeholder 4">
            <a:extLst>
              <a:ext uri="{FF2B5EF4-FFF2-40B4-BE49-F238E27FC236}">
                <a16:creationId xmlns:a16="http://schemas.microsoft.com/office/drawing/2014/main" xmlns="" id="{3D3859E2-C8A6-4798-9D94-108E30CCF6F0}"/>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Terms and Concepts</a:t>
            </a:r>
          </a:p>
          <a:p>
            <a:pPr lvl="1">
              <a:defRPr/>
            </a:pPr>
            <a:r>
              <a:rPr>
                <a:cs typeface="Arial" charset="0"/>
              </a:rPr>
              <a:t>Parent: An adult intimately responsible for the care and rearing of a child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AB926-741A-4E19-935E-A549C064F9F5}"/>
              </a:ext>
            </a:extLst>
          </p:cNvPr>
          <p:cNvSpPr>
            <a:spLocks noGrp="1"/>
          </p:cNvSpPr>
          <p:nvPr>
            <p:ph type="title"/>
          </p:nvPr>
        </p:nvSpPr>
        <p:spPr>
          <a:xfrm>
            <a:off x="347663" y="347663"/>
            <a:ext cx="8447087" cy="1100137"/>
          </a:xfrm>
        </p:spPr>
        <p:txBody>
          <a:bodyPr/>
          <a:lstStyle/>
          <a:p>
            <a:pPr>
              <a:lnSpc>
                <a:spcPts val="3875"/>
              </a:lnSpc>
              <a:defRPr/>
            </a:pPr>
            <a:r>
              <a:rPr dirty="0">
                <a:ea typeface="+mj-ea"/>
              </a:rPr>
              <a:t>Childbearing: Biological Parents</a:t>
            </a:r>
          </a:p>
        </p:txBody>
      </p:sp>
      <p:sp>
        <p:nvSpPr>
          <p:cNvPr id="2253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Terms and Concepts</a:t>
            </a:r>
          </a:p>
          <a:p>
            <a:pPr lvl="1"/>
            <a:r>
              <a:rPr>
                <a:latin typeface="Rockwell" charset="0"/>
                <a:cs typeface="Times New Roman" charset="0"/>
              </a:rPr>
              <a:t>Biological Parents: The adults whose bodies, including the father</a:t>
            </a:r>
            <a:r>
              <a:rPr lang="ja-JP" altLang="en-US">
                <a:latin typeface="Rockwell" charset="0"/>
                <a:cs typeface="Times New Roman" charset="0"/>
              </a:rPr>
              <a:t>’</a:t>
            </a:r>
            <a:r>
              <a:rPr altLang="ja-JP">
                <a:latin typeface="Rockwell" charset="0"/>
                <a:cs typeface="Times New Roman" charset="0"/>
              </a:rPr>
              <a:t>s sperm and the mother</a:t>
            </a:r>
            <a:r>
              <a:rPr lang="ja-JP" altLang="en-US">
                <a:latin typeface="Rockwell" charset="0"/>
                <a:cs typeface="Times New Roman" charset="0"/>
              </a:rPr>
              <a:t>’</a:t>
            </a:r>
            <a:r>
              <a:rPr altLang="ja-JP">
                <a:latin typeface="Rockwell" charset="0"/>
                <a:cs typeface="Times New Roman" charset="0"/>
              </a:rPr>
              <a:t>s egg, produce a child</a:t>
            </a:r>
            <a:endParaRPr>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10986</TotalTime>
  <Words>7775</Words>
  <Application>Microsoft Macintosh PowerPoint</Application>
  <PresentationFormat>On-screen Show (4:3)</PresentationFormat>
  <Paragraphs>603</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Template</vt:lpstr>
      <vt:lpstr>9</vt:lpstr>
      <vt:lpstr>Families and Children</vt:lpstr>
      <vt:lpstr>Childbearing</vt:lpstr>
      <vt:lpstr>Childbearing: Cohabitation</vt:lpstr>
      <vt:lpstr>Childbearing: More Than Two Parents</vt:lpstr>
      <vt:lpstr>Childbearing: Women without Children</vt:lpstr>
      <vt:lpstr>Childbearing: Terms and Concepts</vt:lpstr>
      <vt:lpstr>Childbearing: Parent Definition</vt:lpstr>
      <vt:lpstr>Childbearing: Biological Parents</vt:lpstr>
      <vt:lpstr>Childbearing: Adoptive Parents</vt:lpstr>
      <vt:lpstr>Childbearing: Fertility Definition</vt:lpstr>
      <vt:lpstr>Childbearing: Total Fertility Rate</vt:lpstr>
      <vt:lpstr>Childbearing: Number of Children Born by the Time a Woman Reaches Age 45</vt:lpstr>
      <vt:lpstr>Childbearing: Unmarried Parents</vt:lpstr>
      <vt:lpstr>Childbearing: Percentage of Births to Unmarried Women</vt:lpstr>
      <vt:lpstr>Childbearing: Young Adults</vt:lpstr>
      <vt:lpstr>Childbearing: Single Older Women</vt:lpstr>
      <vt:lpstr>Childbearing: Divorced Adults</vt:lpstr>
      <vt:lpstr>Childbearing: Race and Ethnicity</vt:lpstr>
      <vt:lpstr>Childbearing: Total Fertility Rates</vt:lpstr>
      <vt:lpstr>Childbearing: Education</vt:lpstr>
      <vt:lpstr>Childbearing: Average Number of Children Ever Born to Women Ages 40 to 44</vt:lpstr>
      <vt:lpstr>Childbearing: Opportunity Cost Definition</vt:lpstr>
      <vt:lpstr>Childbearing: Economic Trends: </vt:lpstr>
      <vt:lpstr>Adoption</vt:lpstr>
      <vt:lpstr>Adoption: Children Adopted into the United States from Other Countries</vt:lpstr>
      <vt:lpstr>Why (Not) Have Children?</vt:lpstr>
      <vt:lpstr>Why (Not) Have Children? Abortion</vt:lpstr>
      <vt:lpstr>Birth and Abortion Rate</vt:lpstr>
      <vt:lpstr>Why (Not) Have Children? Infertility Definition</vt:lpstr>
      <vt:lpstr>Why (Not) Have Children? Infertility for 12 Months</vt:lpstr>
      <vt:lpstr>Why (Not) Have Children? Childfree Living</vt:lpstr>
      <vt:lpstr>Why (Not) Have Children? Living without Children</vt:lpstr>
      <vt:lpstr>Children’s Living Arrangements</vt:lpstr>
      <vt:lpstr>Children’s Living Arrangements</vt:lpstr>
      <vt:lpstr>Children’s Living Arrangements: Diversity</vt:lpstr>
      <vt:lpstr>Children’s Living Arrangements: Inequality</vt:lpstr>
      <vt:lpstr>Children’s Living Arrangements: Social Change</vt:lpstr>
      <vt:lpstr>Children’s Living Arrangements: Transitions</vt:lpstr>
      <vt:lpstr>Children’s Living Arrangements: Percentage of All Children Living in Home of a Grandparent</vt:lpstr>
      <vt:lpstr>Parenting</vt:lpstr>
      <vt:lpstr>Parenting: Socialization</vt:lpstr>
      <vt:lpstr>Parenting: Social Bonds</vt:lpstr>
      <vt:lpstr>Parenting: Social Networks</vt:lpstr>
      <vt:lpstr>Parenting: Meaning of Childhood</vt:lpstr>
      <vt:lpstr>Parenting: Competition and Insecurity</vt:lpstr>
      <vt:lpstr>Parenting: Intensive Motherhood Definition</vt:lpstr>
      <vt:lpstr>Parenting: Spanking</vt:lpstr>
      <vt:lpstr>Class Activity</vt:lpstr>
      <vt:lpstr>Parenting: Gay and Lesbian Parents</vt:lpstr>
      <vt:lpstr>Parenting: Fatherhood</vt:lpstr>
      <vt:lpstr>Parenting: Male Provider Ideal Definition</vt:lpstr>
      <vt:lpstr>Parenting: Involved Father Ideal Definition</vt:lpstr>
      <vt:lpstr>Fatherhood</vt:lpstr>
      <vt:lpstr>Trend to Watch: Assisted Reproductive Technology</vt:lpstr>
      <vt:lpstr>The Story behind the Numbers</vt:lpstr>
      <vt:lpstr>The High, and Highly Unequal, Cost of Raising Children: Housing</vt:lpstr>
      <vt:lpstr>The High, and Highly Unequal, Cost of Raising Children: Food</vt:lpstr>
      <vt:lpstr>The High, and Highly Unequal, Cost of Raising Children: Health Care</vt:lpstr>
      <vt:lpstr>The High, and Highly Unequal, Cost of Raising Children: Child Care and Education</vt:lpstr>
      <vt:lpstr>The High, and Highly Unequal, Cost of Raising Children: Clothing</vt:lpstr>
      <vt:lpstr>Review Question 1</vt:lpstr>
      <vt:lpstr>Review Question 2</vt:lpstr>
      <vt:lpstr>Review Question 3</vt:lpstr>
      <vt:lpstr>Review Question 4</vt:lpstr>
      <vt:lpstr>Review Question 5</vt:lpstr>
      <vt:lpstr>Review Question 6</vt:lpstr>
      <vt:lpstr>Review Question 7</vt:lpstr>
      <vt:lpstr>Lecture Slides</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457</cp:revision>
  <dcterms:created xsi:type="dcterms:W3CDTF">2012-07-17T19:24:24Z</dcterms:created>
  <dcterms:modified xsi:type="dcterms:W3CDTF">2018-04-25T12:11:16Z</dcterms:modified>
</cp:coreProperties>
</file>