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386" r:id="rId2"/>
    <p:sldId id="387" r:id="rId3"/>
    <p:sldId id="388" r:id="rId4"/>
    <p:sldId id="389" r:id="rId5"/>
    <p:sldId id="390" r:id="rId6"/>
    <p:sldId id="391"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385" r:id="rId52"/>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6DB"/>
    <a:srgbClr val="D8D424"/>
    <a:srgbClr val="B59E49"/>
    <a:srgbClr val="6E4E82"/>
    <a:srgbClr val="CAC92D"/>
    <a:srgbClr val="FFE600"/>
    <a:srgbClr val="CADB2A"/>
    <a:srgbClr val="FAA61A"/>
    <a:srgbClr val="39C2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66513" autoAdjust="0"/>
  </p:normalViewPr>
  <p:slideViewPr>
    <p:cSldViewPr>
      <p:cViewPr>
        <p:scale>
          <a:sx n="100" d="100"/>
          <a:sy n="100" d="100"/>
        </p:scale>
        <p:origin x="-3400" y="-80"/>
      </p:cViewPr>
      <p:guideLst>
        <p:guide orient="horz" pos="4056"/>
        <p:guide orient="horz" pos="1979"/>
        <p:guide orient="horz" pos="1255"/>
        <p:guide orient="horz" pos="221"/>
        <p:guide pos="5553"/>
        <p:guide pos="3072"/>
        <p:guide pos="2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520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5B1B35F-F63B-B341-85E5-1AD712EB2699}" type="datetime1">
              <a:rPr lang="en-US"/>
              <a:pPr>
                <a:defRPr/>
              </a:pPr>
              <a:t>25/04/18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3D9C665-58D8-1941-936F-36EFF8B76EA2}" type="slidenum">
              <a:rPr lang="en-US"/>
              <a:pPr>
                <a:defRPr/>
              </a:pPr>
              <a:t>‹#›</a:t>
            </a:fld>
            <a:endParaRPr lang="en-US"/>
          </a:p>
        </p:txBody>
      </p:sp>
    </p:spTree>
    <p:extLst>
      <p:ext uri="{BB962C8B-B14F-4D97-AF65-F5344CB8AC3E}">
        <p14:creationId xmlns:p14="http://schemas.microsoft.com/office/powerpoint/2010/main" val="1871215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8BEFB05-D26D-9240-A48B-67B1845B3325}" type="datetime1">
              <a:rPr lang="en-US"/>
              <a:pPr>
                <a:defRPr/>
              </a:pPr>
              <a:t>25/04/18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5231CD3-BB07-F347-BE48-F31C19235498}" type="slidenum">
              <a:rPr lang="en-US"/>
              <a:pPr>
                <a:defRPr/>
              </a:pPr>
              <a:t>‹#›</a:t>
            </a:fld>
            <a:endParaRPr lang="en-US"/>
          </a:p>
        </p:txBody>
      </p:sp>
    </p:spTree>
    <p:extLst>
      <p:ext uri="{BB962C8B-B14F-4D97-AF65-F5344CB8AC3E}">
        <p14:creationId xmlns:p14="http://schemas.microsoft.com/office/powerpoint/2010/main" val="19484974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620D0E1-D00D-BD4B-B7F6-49880BF05557}" type="slidenum">
              <a:rPr lang="en-US">
                <a:latin typeface="Arial" charset="0"/>
                <a:cs typeface="Arial" charset="0"/>
              </a:rPr>
              <a:pPr/>
              <a:t>1</a:t>
            </a:fld>
            <a:endParaRPr lang="en-US">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This figure shows the height distribution between married men and women in 2009.</a:t>
            </a:r>
          </a:p>
          <a:p>
            <a:pPr marL="171450" indent="-171450">
              <a:buFontTx/>
              <a:buChar char="•"/>
            </a:pPr>
            <a:r>
              <a:rPr lang="en-US">
                <a:latin typeface="Calibri" charset="0"/>
                <a:ea typeface="MS PGothic" charset="0"/>
              </a:rPr>
              <a:t>Source: Cohen’</a:t>
            </a:r>
            <a:r>
              <a:rPr lang="en-US" altLang="ja-JP">
                <a:latin typeface="Calibri" charset="0"/>
                <a:ea typeface="MS PGothic" charset="0"/>
              </a:rPr>
              <a:t>s analysis of data from the Panel Study of Income Dynamics (2009).</a:t>
            </a:r>
          </a:p>
          <a:p>
            <a:pPr marL="171450" indent="-171450">
              <a:buFontTx/>
              <a:buChar char="•"/>
            </a:pPr>
            <a:r>
              <a:rPr lang="en-US">
                <a:latin typeface="Calibri" charset="0"/>
                <a:ea typeface="MS PGothic" charset="0"/>
              </a:rPr>
              <a:t>Height is one easily observed difference between the sexes.</a:t>
            </a:r>
          </a:p>
          <a:p>
            <a:pPr marL="171450" indent="-171450">
              <a:buFontTx/>
              <a:buChar char="•"/>
            </a:pPr>
            <a:r>
              <a:rPr lang="en-US">
                <a:latin typeface="Calibri" charset="0"/>
                <a:ea typeface="MS PGothic" charset="0"/>
              </a:rPr>
              <a:t>There is a substantial difference between the average height of men and the average height of women.</a:t>
            </a:r>
          </a:p>
          <a:p>
            <a:pPr marL="171450" indent="-171450">
              <a:buFontTx/>
              <a:buChar char="•"/>
            </a:pPr>
            <a:r>
              <a:rPr lang="en-US">
                <a:latin typeface="Calibri" charset="0"/>
                <a:ea typeface="MS PGothic" charset="0"/>
              </a:rPr>
              <a:t>The average American male in his 20s is approximately 6 inches taller than a female of the same age (McDowell et al. 2008).</a:t>
            </a:r>
          </a:p>
          <a:p>
            <a:pPr marL="171450" indent="-171450">
              <a:buFontTx/>
              <a:buChar char="•"/>
            </a:pPr>
            <a:r>
              <a:rPr lang="en-US">
                <a:latin typeface="Calibri" charset="0"/>
                <a:ea typeface="MS PGothic" charset="0"/>
              </a:rPr>
              <a:t>But there are overlaps in height between men and women.</a:t>
            </a:r>
          </a:p>
          <a:p>
            <a:pPr marL="171450" indent="-171450">
              <a:buFontTx/>
              <a:buChar char="•"/>
            </a:pPr>
            <a:r>
              <a:rPr lang="en-US">
                <a:latin typeface="Calibri" charset="0"/>
                <a:ea typeface="MS PGothic" charset="0"/>
              </a:rPr>
              <a:t>Social behavior enhances, rather than minimizes, these differences.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6B81587-F17B-C54F-BF77-BD3B27B47EE9}" type="slidenum">
              <a:rPr lang="en-US">
                <a:latin typeface="Arial" charset="0"/>
                <a:cs typeface="Arial" charset="0"/>
              </a:rPr>
              <a:pPr/>
              <a:t>10</a:t>
            </a:fld>
            <a:endParaRPr lang="en-US">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The Western cultural expectation is that men should be taller than women.</a:t>
            </a:r>
          </a:p>
          <a:p>
            <a:pPr marL="171450" indent="-171450">
              <a:buFontTx/>
              <a:buChar char="•"/>
            </a:pPr>
            <a:r>
              <a:rPr lang="en-US">
                <a:latin typeface="Calibri" charset="0"/>
                <a:ea typeface="MS PGothic" charset="0"/>
              </a:rPr>
              <a:t> It is also (culturally) expected that men should pair up with shorter women (Fink et al. 2007).</a:t>
            </a:r>
          </a:p>
          <a:p>
            <a:pPr marL="171450" indent="-171450">
              <a:buFontTx/>
              <a:buChar char="•"/>
            </a:pPr>
            <a:r>
              <a:rPr lang="en-US">
                <a:latin typeface="Calibri" charset="0"/>
                <a:ea typeface="MS PGothic" charset="0"/>
              </a:rPr>
              <a:t>For example, Prince Charles was only 1 inch taller than Princess Diana but was often pictured and portrayed as much taller.</a:t>
            </a:r>
          </a:p>
          <a:p>
            <a:pPr marL="171450" indent="-171450">
              <a:buFontTx/>
              <a:buChar char="•"/>
            </a:pPr>
            <a:r>
              <a:rPr lang="en-US">
                <a:latin typeface="Calibri" charset="0"/>
                <a:ea typeface="MS PGothic" charset="0"/>
              </a:rPr>
              <a:t>This reinforces the cultural expectation of the husband as taller, protective, and more dominant and the wife as nurturing and supportive.</a:t>
            </a:r>
          </a:p>
          <a:p>
            <a:pPr marL="171450" indent="-171450">
              <a:buFontTx/>
              <a:buChar char="•"/>
            </a:pPr>
            <a:endParaRPr lang="en-US">
              <a:latin typeface="Calibri" charset="0"/>
              <a:ea typeface="MS PGothic"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B669431-C70D-A44F-98E6-840A069867BA}" type="slidenum">
              <a:rPr lang="en-US">
                <a:latin typeface="Arial" charset="0"/>
                <a:cs typeface="Arial" charset="0"/>
              </a:rPr>
              <a:pPr/>
              <a:t>11</a:t>
            </a:fld>
            <a:endParaRPr lang="en-US">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The idea of women as the “</a:t>
            </a:r>
            <a:r>
              <a:rPr lang="en-US" altLang="ja-JP">
                <a:latin typeface="Calibri" charset="0"/>
                <a:ea typeface="MS PGothic" charset="0"/>
              </a:rPr>
              <a:t>weaker sex” is also reinforced throughout culture.</a:t>
            </a:r>
          </a:p>
          <a:p>
            <a:pPr marL="171450" indent="-171450">
              <a:buFontTx/>
              <a:buChar char="•"/>
            </a:pPr>
            <a:r>
              <a:rPr lang="en-US">
                <a:latin typeface="Calibri" charset="0"/>
                <a:ea typeface="MS PGothic" charset="0"/>
              </a:rPr>
              <a:t>Icons used to denote male and female bathrooms exemplify this theme.</a:t>
            </a:r>
          </a:p>
          <a:p>
            <a:pPr marL="171450" indent="-171450">
              <a:buFontTx/>
              <a:buChar char="•"/>
            </a:pPr>
            <a:r>
              <a:rPr lang="en-US">
                <a:latin typeface="Calibri" charset="0"/>
                <a:ea typeface="MS PGothic" charset="0"/>
              </a:rPr>
              <a:t>The female icon is wearing a dress, her shoulders are narrower, and so on.</a:t>
            </a:r>
          </a:p>
          <a:p>
            <a:pPr marL="171450" indent="-171450">
              <a:buFontTx/>
              <a:buChar char="•"/>
            </a:pPr>
            <a:r>
              <a:rPr lang="en-US">
                <a:latin typeface="Calibri" charset="0"/>
                <a:ea typeface="MS PGothic" charset="0"/>
              </a:rPr>
              <a:t>The two figures are the same height, but there are subtle differences.</a:t>
            </a:r>
          </a:p>
          <a:p>
            <a:pPr marL="171450" indent="-171450">
              <a:buFontTx/>
              <a:buChar char="•"/>
            </a:pPr>
            <a:r>
              <a:rPr lang="en-US">
                <a:latin typeface="Calibri" charset="0"/>
                <a:ea typeface="MS PGothic" charset="0"/>
              </a:rPr>
              <a:t>The differences accentuate the differences between men and women, rather than minimize them.</a:t>
            </a:r>
          </a:p>
          <a:p>
            <a:pPr marL="171450" indent="-171450">
              <a:buFontTx/>
              <a:buChar char="•"/>
            </a:pPr>
            <a:r>
              <a:rPr lang="en-US">
                <a:latin typeface="Calibri" charset="0"/>
                <a:ea typeface="MS PGothic" charset="0"/>
              </a:rPr>
              <a:t>Biology is more complicated than the restroom symbols imply.</a:t>
            </a:r>
          </a:p>
          <a:p>
            <a:pPr marL="171450" indent="-171450">
              <a:buFontTx/>
              <a:buChar char="•"/>
            </a:pPr>
            <a:r>
              <a:rPr lang="en-US">
                <a:latin typeface="Calibri" charset="0"/>
                <a:ea typeface="MS PGothic" charset="0"/>
              </a:rPr>
              <a:t>Furthermore, women are not the “</a:t>
            </a:r>
            <a:r>
              <a:rPr lang="en-US" altLang="ja-JP">
                <a:latin typeface="Calibri" charset="0"/>
                <a:ea typeface="MS PGothic" charset="0"/>
              </a:rPr>
              <a:t>weaker” sex if variables like life expectancy are used as a measure.</a:t>
            </a:r>
          </a:p>
          <a:p>
            <a:pPr marL="171450" indent="-171450">
              <a:buFontTx/>
              <a:buChar char="•"/>
            </a:pPr>
            <a:r>
              <a:rPr lang="en-US">
                <a:latin typeface="Calibri" charset="0"/>
                <a:ea typeface="MS PGothic" charset="0"/>
              </a:rPr>
              <a:t>Women live longer than men (on average) in 99 percent of all countries (United Nations Statistics Division 2012).</a:t>
            </a:r>
          </a:p>
          <a:p>
            <a:pPr marL="171450" indent="-171450">
              <a:buFontTx/>
              <a:buChar char="•"/>
            </a:pPr>
            <a:r>
              <a:rPr lang="en-US">
                <a:latin typeface="Calibri" charset="0"/>
                <a:ea typeface="MS PGothic" charset="0"/>
              </a:rPr>
              <a:t>All these factors create sexes that appear to be opposites rather than a continuum of the human animal.</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615CAE9-BD9A-AF4F-83D7-1E9650D1AE6D}" type="slidenum">
              <a:rPr lang="en-US">
                <a:latin typeface="Arial" charset="0"/>
                <a:cs typeface="Arial" charset="0"/>
              </a:rPr>
              <a:pPr/>
              <a:t>12</a:t>
            </a:fld>
            <a:endParaRPr lang="en-US">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We try to define the two sexes </a:t>
            </a:r>
            <a:r>
              <a:rPr lang="en-US" altLang="ja-JP">
                <a:latin typeface="Calibri" charset="0"/>
                <a:ea typeface="MS PGothic" charset="0"/>
              </a:rPr>
              <a:t>objectively by identifying them as one of two roles in sexual reproduction.</a:t>
            </a:r>
          </a:p>
          <a:p>
            <a:pPr marL="171450" indent="-171450">
              <a:buFontTx/>
              <a:buChar char="•"/>
            </a:pPr>
            <a:r>
              <a:rPr lang="en-US">
                <a:latin typeface="Calibri" charset="0"/>
                <a:ea typeface="MS PGothic" charset="0"/>
              </a:rPr>
              <a:t>Even so, there is still great physical variety among people.</a:t>
            </a:r>
          </a:p>
          <a:p>
            <a:pPr marL="171450" indent="-171450"/>
            <a:endParaRPr lang="en-US">
              <a:latin typeface="Calibri" charset="0"/>
              <a:ea typeface="MS PGothic"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014665D-07B9-F746-8E09-7A0689782E2B}" type="slidenum">
              <a:rPr lang="en-US">
                <a:latin typeface="Arial" charset="0"/>
                <a:cs typeface="Arial" charset="0"/>
              </a:rPr>
              <a:pPr/>
              <a:t>13</a:t>
            </a:fld>
            <a:endParaRPr lang="en-US">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Sexual identity is assigned to all children at birth by parents or medical workers.</a:t>
            </a:r>
          </a:p>
          <a:p>
            <a:pPr marL="171450" indent="-171450">
              <a:buFontTx/>
              <a:buChar char="•"/>
            </a:pPr>
            <a:r>
              <a:rPr lang="en-US">
                <a:latin typeface="Calibri" charset="0"/>
                <a:ea typeface="MS PGothic" charset="0"/>
              </a:rPr>
              <a:t>The assignment of gender is not controversial for the vast majority of individuals.</a:t>
            </a:r>
          </a:p>
          <a:p>
            <a:pPr marL="171450" indent="-171450">
              <a:buFontTx/>
              <a:buChar char="•"/>
            </a:pPr>
            <a:r>
              <a:rPr lang="en-US">
                <a:latin typeface="Calibri" charset="0"/>
                <a:ea typeface="MS PGothic" charset="0"/>
              </a:rPr>
              <a:t>There are rare instances when the anatomy does not match sexual identity.</a:t>
            </a:r>
          </a:p>
          <a:p>
            <a:pPr marL="171450" indent="-171450">
              <a:buFontTx/>
              <a:buChar char="•"/>
            </a:pPr>
            <a:r>
              <a:rPr lang="en-US">
                <a:latin typeface="Calibri" charset="0"/>
                <a:ea typeface="MS PGothic" charset="0"/>
              </a:rPr>
              <a:t>Intersex conditions are reported by doctors in approximately 18 of 100,000 births.</a:t>
            </a:r>
          </a:p>
          <a:p>
            <a:pPr marL="171450" indent="-171450">
              <a:buFontTx/>
              <a:buChar char="•"/>
            </a:pPr>
            <a:r>
              <a:rPr lang="en-US">
                <a:latin typeface="Calibri" charset="0"/>
                <a:ea typeface="MS PGothic" charset="0"/>
              </a:rPr>
              <a:t>Intersex is a broad set of conditions and is categorized as “</a:t>
            </a:r>
            <a:r>
              <a:rPr lang="en-US" altLang="ja-JP">
                <a:latin typeface="Calibri" charset="0"/>
                <a:ea typeface="MS PGothic" charset="0"/>
              </a:rPr>
              <a:t>disorders of sexual development.”</a:t>
            </a:r>
          </a:p>
          <a:p>
            <a:pPr marL="171450" indent="-171450">
              <a:buFontTx/>
              <a:buChar char="•"/>
            </a:pPr>
            <a:r>
              <a:rPr lang="en-US">
                <a:latin typeface="Calibri" charset="0"/>
                <a:ea typeface="MS PGothic" charset="0"/>
              </a:rPr>
              <a:t>There is a growing intersex movement, and the ways in which intersex “</a:t>
            </a:r>
            <a:r>
              <a:rPr lang="en-US" altLang="ja-JP">
                <a:latin typeface="Calibri" charset="0"/>
                <a:ea typeface="MS PGothic" charset="0"/>
              </a:rPr>
              <a:t>conditions” are explained are highly sensitive and controversial.</a:t>
            </a:r>
          </a:p>
          <a:p>
            <a:pPr marL="171450" indent="-171450">
              <a:buFontTx/>
              <a:buChar char="•"/>
            </a:pPr>
            <a:r>
              <a:rPr lang="en-US">
                <a:latin typeface="Calibri" charset="0"/>
                <a:ea typeface="MS PGothic" charset="0"/>
              </a:rPr>
              <a:t>Some of these intersex “</a:t>
            </a:r>
            <a:r>
              <a:rPr lang="en-US" altLang="ja-JP">
                <a:latin typeface="Calibri" charset="0"/>
                <a:ea typeface="MS PGothic" charset="0"/>
              </a:rPr>
              <a:t>disorders” include medical conditions such as congenital adrenal hyperplasia and androgen insensitivity.</a:t>
            </a:r>
          </a:p>
          <a:p>
            <a:pPr marL="171450" indent="-171450"/>
            <a:endParaRPr lang="en-US">
              <a:latin typeface="Calibri" charset="0"/>
              <a:ea typeface="MS PGothic" charset="0"/>
            </a:endParaRPr>
          </a:p>
          <a:p>
            <a:pPr marL="171450" indent="-171450"/>
            <a:endParaRPr lang="en-US">
              <a:latin typeface="Calibri" charset="0"/>
              <a:ea typeface="MS PGothic"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0A2A74E-4BDD-BF42-B407-B9F8E2268C4D}" type="slidenum">
              <a:rPr lang="en-US">
                <a:latin typeface="Arial" charset="0"/>
                <a:cs typeface="Arial" charset="0"/>
              </a:rPr>
              <a:pPr/>
              <a:t>14</a:t>
            </a:fld>
            <a:endParaRPr lang="en-US">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How we behave is constructed around our sexual identity.</a:t>
            </a:r>
          </a:p>
          <a:p>
            <a:pPr marL="171450" indent="-171450">
              <a:buFontTx/>
              <a:buChar char="•"/>
            </a:pPr>
            <a:r>
              <a:rPr lang="en-US">
                <a:latin typeface="Calibri" charset="0"/>
                <a:ea typeface="MS PGothic" charset="0"/>
              </a:rPr>
              <a:t>How we relate to others is also constructed around our sexual identity.</a:t>
            </a:r>
          </a:p>
          <a:p>
            <a:pPr marL="171450" indent="-171450">
              <a:buFontTx/>
              <a:buChar char="•"/>
            </a:pPr>
            <a:r>
              <a:rPr lang="en-US">
                <a:latin typeface="Calibri" charset="0"/>
                <a:ea typeface="MS PGothic" charset="0"/>
              </a:rPr>
              <a:t>Transgender people do not follow the gender norms that match their assigned sex or what is expected of them based on their physical body.</a:t>
            </a:r>
          </a:p>
          <a:p>
            <a:pPr marL="171450" indent="-171450">
              <a:buFontTx/>
              <a:buChar char="•"/>
            </a:pPr>
            <a:r>
              <a:rPr lang="en-US">
                <a:latin typeface="Calibri" charset="0"/>
                <a:ea typeface="MS PGothic" charset="0"/>
              </a:rPr>
              <a:t>Gender expression may take the form of clothing, mannerisms, and so on, but does not necessarily indicate an attraction to people of the same sex.</a:t>
            </a:r>
          </a:p>
          <a:p>
            <a:pPr marL="171450" indent="-171450">
              <a:buFontTx/>
              <a:buChar char="•"/>
            </a:pPr>
            <a:r>
              <a:rPr lang="en-US">
                <a:latin typeface="Calibri" charset="0"/>
                <a:ea typeface="MS PGothic" charset="0"/>
              </a:rPr>
              <a:t>Transsexual people are a smaller group of transgender people.</a:t>
            </a:r>
          </a:p>
          <a:p>
            <a:pPr marL="171450" indent="-171450">
              <a:buFontTx/>
              <a:buChar char="•"/>
            </a:pPr>
            <a:r>
              <a:rPr lang="en-US">
                <a:latin typeface="Calibri" charset="0"/>
                <a:ea typeface="MS PGothic" charset="0"/>
              </a:rPr>
              <a:t>Transsexual people have a sexual identity (as opposed to strictly gender identity) that does not match their assigned sex.</a:t>
            </a:r>
          </a:p>
          <a:p>
            <a:pPr marL="171450" indent="-171450">
              <a:buFontTx/>
              <a:buChar char="•"/>
            </a:pPr>
            <a:r>
              <a:rPr lang="en-US">
                <a:latin typeface="Calibri" charset="0"/>
                <a:ea typeface="MS PGothic" charset="0"/>
              </a:rPr>
              <a:t>Transsexual people may use medical procedures, surgery, hormones, for example, in an attempt to match their body with their sexual identity.</a:t>
            </a:r>
          </a:p>
          <a:p>
            <a:pPr marL="171450" indent="-171450">
              <a:buFontTx/>
              <a:buChar char="•"/>
            </a:pPr>
            <a:r>
              <a:rPr lang="en-US">
                <a:latin typeface="Calibri" charset="0"/>
                <a:ea typeface="MS PGothic" charset="0"/>
              </a:rPr>
              <a:t>Transgender identities present a problem for the United States because we have such a rigid two-gender system.</a:t>
            </a:r>
          </a:p>
          <a:p>
            <a:pPr marL="171450" indent="-171450">
              <a:buFontTx/>
              <a:buChar char="•"/>
            </a:pPr>
            <a:r>
              <a:rPr lang="en-US">
                <a:latin typeface="Calibri" charset="0"/>
                <a:ea typeface="MS PGothic" charset="0"/>
              </a:rPr>
              <a:t>There are other cultural arrangements in other societies that allow for alternatives to the two-gender system.</a:t>
            </a:r>
          </a:p>
          <a:p>
            <a:pPr marL="171450" indent="-171450">
              <a:buFontTx/>
              <a:buChar char="•"/>
            </a:pPr>
            <a:r>
              <a:rPr lang="en-US">
                <a:latin typeface="Calibri" charset="0"/>
                <a:ea typeface="MS PGothic" charset="0"/>
              </a:rPr>
              <a:t>Some countries have called for the legal recognition of an “</a:t>
            </a:r>
            <a:r>
              <a:rPr lang="en-US" altLang="ja-JP">
                <a:latin typeface="Calibri" charset="0"/>
                <a:ea typeface="MS PGothic" charset="0"/>
              </a:rPr>
              <a:t>other” gender or for gender diversity (Godwin 2010).</a:t>
            </a:r>
          </a:p>
          <a:p>
            <a:pPr marL="171450" indent="-171450">
              <a:buFontTx/>
              <a:buChar char="•"/>
            </a:pPr>
            <a:endParaRPr lang="en-US">
              <a:latin typeface="Calibri" charset="0"/>
              <a:ea typeface="MS PGothic" charset="0"/>
            </a:endParaRPr>
          </a:p>
          <a:p>
            <a:pPr marL="171450" indent="-171450"/>
            <a:endParaRPr lang="en-US">
              <a:latin typeface="Calibri" charset="0"/>
              <a:ea typeface="MS PGothic"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CC98ABF-6DB7-DD43-8357-34AA9B7A62DC}" type="slidenum">
              <a:rPr lang="en-US">
                <a:latin typeface="Arial" charset="0"/>
                <a:cs typeface="Arial" charset="0"/>
              </a:rPr>
              <a:pPr/>
              <a:t>15</a:t>
            </a:fld>
            <a:endParaRPr lang="en-US">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Transgender identity used to be considered a psychiatric disorder. Experts in the United States now consider it problematic only when it causes distress in a person’s life, in which case it is known as </a:t>
            </a:r>
            <a:r>
              <a:rPr lang="en-US" i="1">
                <a:latin typeface="Calibri" charset="0"/>
                <a:ea typeface="MS PGothic" charset="0"/>
              </a:rPr>
              <a:t>gender dysphoria.</a:t>
            </a:r>
          </a:p>
          <a:p>
            <a:pPr marL="171450" indent="-171450">
              <a:buFontTx/>
              <a:buChar char="•"/>
            </a:pPr>
            <a:r>
              <a:rPr lang="en-US">
                <a:latin typeface="Calibri" charset="0"/>
                <a:ea typeface="MS PGothic" charset="0"/>
              </a:rPr>
              <a:t>Despite a shift toward accepting </a:t>
            </a:r>
            <a:r>
              <a:rPr lang="en-US" i="1">
                <a:latin typeface="Calibri" charset="0"/>
                <a:ea typeface="MS PGothic" charset="0"/>
              </a:rPr>
              <a:t>s</a:t>
            </a:r>
            <a:r>
              <a:rPr lang="en-US">
                <a:latin typeface="Calibri" charset="0"/>
                <a:ea typeface="MS PGothic" charset="0"/>
              </a:rPr>
              <a:t>exual diversity, however, transgender identities still present a problem for our strictly two-gender system.</a:t>
            </a:r>
          </a:p>
          <a:p>
            <a:pPr marL="171450" indent="-171450">
              <a:buFontTx/>
              <a:buChar char="•"/>
            </a:pPr>
            <a:r>
              <a:rPr lang="en-US">
                <a:latin typeface="Calibri" charset="0"/>
                <a:ea typeface="MS PGothic" charset="0"/>
              </a:rPr>
              <a:t>The issue has exploded into the debate over public bathrooms. Although some schools and local governments have embraced a new approach that permits people to use the bathroom that matches their gender identity, a backlash among conservatives has demanded that people be required to use the bathroom of the gender on their birth certificate.</a:t>
            </a:r>
          </a:p>
          <a:p>
            <a:pPr marL="171450" indent="-171450">
              <a:buFontTx/>
              <a:buChar char="•"/>
            </a:pPr>
            <a:r>
              <a:rPr lang="en-US">
                <a:latin typeface="Calibri" charset="0"/>
                <a:ea typeface="MS PGothic" charset="0"/>
              </a:rPr>
              <a:t>An example of incremental change in the United States: A judge in Oregon broke new ground in 2016, allowing a 52-year-old Army veteran named Jamie Shupe, who was born male and transitioned to female, to identify legally as “nonbinary”—neither male nor female.</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83F22A1-0855-8E4C-83AD-4F15B1EC38DD}" type="slidenum">
              <a:rPr lang="en-US">
                <a:latin typeface="Arial" charset="0"/>
                <a:cs typeface="Arial" charset="0"/>
              </a:rPr>
              <a:pPr/>
              <a:t>16</a:t>
            </a:fld>
            <a:endParaRPr lang="en-US">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Gender identification is important in culture.</a:t>
            </a:r>
          </a:p>
          <a:p>
            <a:pPr marL="171450" indent="-171450">
              <a:buFontTx/>
              <a:buChar char="•"/>
            </a:pPr>
            <a:r>
              <a:rPr lang="en-US">
                <a:latin typeface="Calibri" charset="0"/>
                <a:ea typeface="MS PGothic" charset="0"/>
              </a:rPr>
              <a:t>Many parents want their “</a:t>
            </a:r>
            <a:r>
              <a:rPr lang="en-US" altLang="ja-JP">
                <a:latin typeface="Calibri" charset="0"/>
                <a:ea typeface="MS PGothic" charset="0"/>
              </a:rPr>
              <a:t>boys to be boys” and their “girls to be girls” according to the standards of their community or culture.</a:t>
            </a:r>
          </a:p>
          <a:p>
            <a:pPr marL="171450" indent="-171450">
              <a:buFontTx/>
              <a:buChar char="•"/>
            </a:pPr>
            <a:r>
              <a:rPr lang="en-US">
                <a:latin typeface="Calibri" charset="0"/>
                <a:ea typeface="MS PGothic" charset="0"/>
              </a:rPr>
              <a:t>For example, the use of the color blue for boys and the use of the color pink for girls</a:t>
            </a:r>
          </a:p>
          <a:p>
            <a:pPr marL="171450" indent="-171450">
              <a:buFontTx/>
              <a:buChar char="•"/>
            </a:pPr>
            <a:r>
              <a:rPr lang="en-US">
                <a:latin typeface="Calibri" charset="0"/>
                <a:ea typeface="MS PGothic" charset="0"/>
              </a:rPr>
              <a:t>Some parents strictly enforce gender roles.</a:t>
            </a:r>
          </a:p>
          <a:p>
            <a:pPr marL="171450" indent="-171450">
              <a:buFontTx/>
              <a:buChar char="•"/>
            </a:pPr>
            <a:r>
              <a:rPr lang="en-US">
                <a:latin typeface="Calibri" charset="0"/>
                <a:ea typeface="MS PGothic" charset="0"/>
              </a:rPr>
              <a:t>Some parents criticize strict or polarizing gender identification.</a:t>
            </a:r>
          </a:p>
          <a:p>
            <a:pPr marL="171450" indent="-171450">
              <a:buFontTx/>
              <a:buChar char="•"/>
            </a:pPr>
            <a:r>
              <a:rPr lang="en-US">
                <a:latin typeface="Calibri" charset="0"/>
                <a:ea typeface="MS PGothic" charset="0"/>
              </a:rPr>
              <a:t>An androgynous gender approach is one that is neither exclusively masculine nor exclusively feminine.</a:t>
            </a:r>
          </a:p>
          <a:p>
            <a:pPr marL="171450" indent="-171450">
              <a:buFontTx/>
              <a:buChar char="•"/>
            </a:pPr>
            <a:r>
              <a:rPr lang="en-US">
                <a:latin typeface="Calibri" charset="0"/>
                <a:ea typeface="MS PGothic" charset="0"/>
              </a:rPr>
              <a:t>The issue of gender identity in childhood is still highly contested.</a:t>
            </a:r>
          </a:p>
          <a:p>
            <a:pPr marL="171450" indent="-171450"/>
            <a:endParaRPr lang="en-US">
              <a:latin typeface="Calibri" charset="0"/>
              <a:ea typeface="MS PGothic"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E3B875D-C6A9-E745-AC4A-9AA390E7A737}" type="slidenum">
              <a:rPr lang="en-US">
                <a:latin typeface="Arial" charset="0"/>
                <a:cs typeface="Arial" charset="0"/>
              </a:rPr>
              <a:pPr/>
              <a:t>17</a:t>
            </a:fld>
            <a:endParaRPr lang="en-US">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The next section is an overview of the most common perspectives on gender for sociologists: biological, feminism, masculinity, and symbolic interaction.</a:t>
            </a:r>
          </a:p>
          <a:p>
            <a:pPr marL="171450" indent="-171450">
              <a:buFontTx/>
              <a:buChar char="•"/>
            </a:pPr>
            <a:r>
              <a:rPr lang="en-US">
                <a:latin typeface="Calibri" charset="0"/>
                <a:ea typeface="MS PGothic" charset="0"/>
              </a:rPr>
              <a:t>Review some of the general theories from Chapter 1 as they apply to gender.</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1FB781C-C74A-8F4E-A0C2-D9BA1B8A0F35}" type="slidenum">
              <a:rPr lang="en-US">
                <a:latin typeface="Arial" charset="0"/>
                <a:cs typeface="Arial" charset="0"/>
              </a:rPr>
              <a:pPr/>
              <a:t>18</a:t>
            </a:fld>
            <a:endParaRPr lang="en-US">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Biological explanations for family behavior are often inspired by a structural functionalist view of society.</a:t>
            </a:r>
          </a:p>
          <a:p>
            <a:pPr marL="171450" indent="-171450">
              <a:buFontTx/>
              <a:buChar char="•"/>
            </a:pPr>
            <a:r>
              <a:rPr lang="en-US">
                <a:latin typeface="Calibri" charset="0"/>
                <a:ea typeface="MS PGothic" charset="0"/>
              </a:rPr>
              <a:t>Biological evolution provides a useful framework for this perspective.</a:t>
            </a:r>
          </a:p>
          <a:p>
            <a:pPr marL="171450" indent="-171450">
              <a:buFontTx/>
              <a:buChar char="•"/>
            </a:pPr>
            <a:r>
              <a:rPr lang="en-US">
                <a:latin typeface="Calibri" charset="0"/>
                <a:ea typeface="MS PGothic" charset="0"/>
              </a:rPr>
              <a:t>These explanations tend to emphasize the complementary and natural roles of men and women that serve the greater social good.</a:t>
            </a:r>
          </a:p>
          <a:p>
            <a:pPr marL="171450" indent="-171450">
              <a:buFontTx/>
              <a:buChar char="•"/>
            </a:pPr>
            <a:r>
              <a:rPr lang="en-US">
                <a:latin typeface="Calibri" charset="0"/>
                <a:ea typeface="MS PGothic" charset="0"/>
              </a:rPr>
              <a:t>This view focuses on stability and those aspects of family behavior that may or may not have an evolutionary basis.</a:t>
            </a:r>
          </a:p>
          <a:p>
            <a:pPr marL="171450" indent="-171450">
              <a:buFontTx/>
              <a:buChar char="•"/>
            </a:pPr>
            <a:r>
              <a:rPr lang="en-US">
                <a:latin typeface="Calibri" charset="0"/>
                <a:ea typeface="MS PGothic" charset="0"/>
              </a:rPr>
              <a:t>Does not really take into account processes of social change and variation</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9A6F234-16EF-F649-9504-DD442ECE19C1}" type="slidenum">
              <a:rPr lang="en-US">
                <a:latin typeface="Arial" charset="0"/>
                <a:cs typeface="Arial" charset="0"/>
              </a:rPr>
              <a:pPr/>
              <a:t>19</a:t>
            </a:fld>
            <a:endParaRPr lang="en-US">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Sex and gender are both socially constructed categories.</a:t>
            </a:r>
          </a:p>
          <a:p>
            <a:pPr marL="171450" indent="-171450">
              <a:buFontTx/>
              <a:buChar char="•"/>
            </a:pPr>
            <a:r>
              <a:rPr lang="en-US">
                <a:latin typeface="Calibri" charset="0"/>
                <a:ea typeface="MS PGothic" charset="0"/>
              </a:rPr>
              <a:t>They both have origins in biology, but they are both social constructs. </a:t>
            </a:r>
          </a:p>
          <a:p>
            <a:pPr marL="171450" indent="-171450">
              <a:buFontTx/>
              <a:buChar char="•"/>
            </a:pPr>
            <a:r>
              <a:rPr lang="en-US">
                <a:latin typeface="Calibri" charset="0"/>
                <a:ea typeface="MS PGothic" charset="0"/>
              </a:rPr>
              <a:t>Both are interpreted and inscribed with meaning through complex social interaction between people and sociohistorical forces and institutions.</a:t>
            </a:r>
          </a:p>
          <a:p>
            <a:pPr marL="171450" indent="-171450">
              <a:buFontTx/>
              <a:buChar char="•"/>
            </a:pPr>
            <a:r>
              <a:rPr lang="en-US">
                <a:latin typeface="Calibri" charset="0"/>
                <a:ea typeface="MS PGothic" charset="0"/>
              </a:rPr>
              <a:t>Sex and gender are often (and sometimes mistakenly) used to explain the same set of phenomena, but there are crucial distinctions and implications.</a:t>
            </a:r>
          </a:p>
          <a:p>
            <a:pPr marL="171450" indent="-171450">
              <a:buFontTx/>
              <a:buChar char="•"/>
            </a:pPr>
            <a:r>
              <a:rPr lang="en-US">
                <a:latin typeface="Calibri" charset="0"/>
                <a:ea typeface="MS PGothic" charset="0"/>
              </a:rPr>
              <a:t>The socially constructed nature of sex and gender is especially important for family studies and the sociology of the family.</a:t>
            </a:r>
          </a:p>
          <a:p>
            <a:pPr marL="171450" indent="-171450">
              <a:buFontTx/>
              <a:buChar char="•"/>
            </a:pPr>
            <a:r>
              <a:rPr lang="en-US">
                <a:latin typeface="Calibri" charset="0"/>
                <a:ea typeface="MS PGothic" charset="0"/>
              </a:rPr>
              <a:t>There are many different terms sociologists use to distinguish between sex and gender to differentiate experiences and stages of development.</a:t>
            </a:r>
          </a:p>
          <a:p>
            <a:pPr marL="171450" indent="-171450">
              <a:buFontTx/>
              <a:buChar char="•"/>
            </a:pPr>
            <a:r>
              <a:rPr lang="en-US">
                <a:latin typeface="Calibri" charset="0"/>
                <a:ea typeface="MS PGothic" charset="0"/>
              </a:rPr>
              <a:t>There is a minority of people for whom sexual and gender identity do not correspond, and it is important to understand the difference between the two so we can understand their experiences.</a:t>
            </a:r>
          </a:p>
          <a:p>
            <a:pPr marL="171450" indent="-171450">
              <a:buFontTx/>
              <a:buChar char="•"/>
            </a:pPr>
            <a:endParaRPr lang="en-US">
              <a:latin typeface="Calibri" charset="0"/>
              <a:ea typeface="MS PGothic"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A737376-49E7-8848-8D29-923F8EB80B37}" type="slidenum">
              <a:rPr lang="en-US">
                <a:latin typeface="Arial" charset="0"/>
                <a:cs typeface="Arial" charset="0"/>
              </a:rPr>
              <a:pPr/>
              <a:t>2</a:t>
            </a:fld>
            <a:endParaRPr lang="en-US">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Feminist explanations for family behavior are influenced by feminist theory.</a:t>
            </a:r>
          </a:p>
          <a:p>
            <a:pPr marL="171450" indent="-171450">
              <a:buFontTx/>
              <a:buChar char="•"/>
            </a:pPr>
            <a:r>
              <a:rPr lang="en-US">
                <a:latin typeface="Calibri" charset="0"/>
                <a:ea typeface="MS PGothic" charset="0"/>
              </a:rPr>
              <a:t>As opposed to biological explanations, which generally argue that gender differences are natural, feminist explanations emphasize that gender identity and gender inequality is central to the social order and family life.</a:t>
            </a:r>
          </a:p>
          <a:p>
            <a:pPr marL="171450" indent="-171450">
              <a:buFontTx/>
              <a:buChar char="•"/>
            </a:pPr>
            <a:r>
              <a:rPr lang="en-US">
                <a:latin typeface="Calibri" charset="0"/>
                <a:ea typeface="MS PGothic" charset="0"/>
              </a:rPr>
              <a:t>Some feminists have argued that because men have more influence over social rules, they set gender standards to serve their own interests.</a:t>
            </a:r>
          </a:p>
          <a:p>
            <a:pPr marL="171450" indent="-171450">
              <a:buFontTx/>
              <a:buChar char="•"/>
            </a:pPr>
            <a:r>
              <a:rPr lang="en-US">
                <a:latin typeface="Calibri" charset="0"/>
                <a:ea typeface="MS PGothic" charset="0"/>
              </a:rPr>
              <a:t>There is a system of rigid gender categories and roles that serve a male-dominated society.</a:t>
            </a:r>
          </a:p>
          <a:p>
            <a:pPr marL="171450" indent="-171450">
              <a:buFontTx/>
              <a:buChar char="•"/>
            </a:pPr>
            <a:r>
              <a:rPr lang="en-US">
                <a:latin typeface="Calibri" charset="0"/>
                <a:ea typeface="MS PGothic" charset="0"/>
              </a:rPr>
              <a:t>That is why gender stratification and hierarchy continue to exist.</a:t>
            </a:r>
          </a:p>
          <a:p>
            <a:pPr marL="171450" indent="-171450">
              <a:buFontTx/>
              <a:buChar char="•"/>
            </a:pPr>
            <a:r>
              <a:rPr lang="en-US">
                <a:latin typeface="Calibri" charset="0"/>
                <a:ea typeface="MS PGothic" charset="0"/>
              </a:rPr>
              <a:t>The interactions between men and women in society reflect men’</a:t>
            </a:r>
            <a:r>
              <a:rPr lang="en-US" altLang="ja-JP">
                <a:latin typeface="Calibri" charset="0"/>
                <a:ea typeface="MS PGothic" charset="0"/>
              </a:rPr>
              <a:t>s dominant position over women and reinforce these differences.</a:t>
            </a:r>
          </a:p>
          <a:p>
            <a:pPr marL="171450" indent="-171450"/>
            <a:endParaRPr lang="en-US">
              <a:latin typeface="Calibri" charset="0"/>
              <a:ea typeface="MS PGothic"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C2D1FB7-2057-F74E-921C-D648FC59BEF6}" type="slidenum">
              <a:rPr lang="en-US">
                <a:latin typeface="Arial" charset="0"/>
                <a:cs typeface="Arial" charset="0"/>
              </a:rPr>
              <a:pPr/>
              <a:t>20</a:t>
            </a:fld>
            <a:endParaRPr lang="en-US">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A focus on masculinity in gender studies emerged to provide an examination of the “</a:t>
            </a:r>
            <a:r>
              <a:rPr lang="en-US" altLang="ja-JP">
                <a:latin typeface="Calibri" charset="0"/>
                <a:ea typeface="MS PGothic" charset="0"/>
              </a:rPr>
              <a:t>dominant” gender group.</a:t>
            </a:r>
          </a:p>
          <a:p>
            <a:pPr marL="171450" indent="-171450">
              <a:buFontTx/>
              <a:buChar char="•"/>
            </a:pPr>
            <a:r>
              <a:rPr lang="en-US">
                <a:latin typeface="Calibri" charset="0"/>
                <a:ea typeface="MS PGothic" charset="0"/>
              </a:rPr>
              <a:t>Much of the early research on gender was focused primarily on women.</a:t>
            </a:r>
          </a:p>
          <a:p>
            <a:pPr marL="171450" indent="-171450">
              <a:buFontTx/>
              <a:buChar char="•"/>
            </a:pPr>
            <a:r>
              <a:rPr lang="en-US">
                <a:latin typeface="Calibri" charset="0"/>
                <a:ea typeface="MS PGothic" charset="0"/>
              </a:rPr>
              <a:t>Rigid gender roles and expectations hurt women, but they also hurt men and male identity.</a:t>
            </a:r>
          </a:p>
          <a:p>
            <a:pPr marL="171450" indent="-171450">
              <a:buFontTx/>
              <a:buChar char="•"/>
            </a:pPr>
            <a:r>
              <a:rPr lang="en-US">
                <a:latin typeface="Calibri" charset="0"/>
                <a:ea typeface="MS PGothic" charset="0"/>
              </a:rPr>
              <a:t>Masculinity has its own history and development, and is socially constructed.</a:t>
            </a:r>
          </a:p>
          <a:p>
            <a:pPr marL="171450" indent="-171450">
              <a:buFontTx/>
              <a:buChar char="•"/>
            </a:pPr>
            <a:r>
              <a:rPr lang="en-US">
                <a:latin typeface="Calibri" charset="0"/>
                <a:ea typeface="MS PGothic" charset="0"/>
              </a:rPr>
              <a:t>In fact, researchers are finding multiple masculinities based on different social constructions of what it means to be a boy or a man.</a:t>
            </a:r>
          </a:p>
          <a:p>
            <a:pPr marL="171450" indent="-171450">
              <a:buFontTx/>
              <a:buChar char="•"/>
            </a:pPr>
            <a:r>
              <a:rPr lang="en-US">
                <a:latin typeface="Calibri" charset="0"/>
                <a:ea typeface="MS PGothic" charset="0"/>
              </a:rPr>
              <a:t>These areas of interest are important for family studies because they involve the topics of fatherhood, parenting, and relationships with women (Doucet 2006).</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33ED458-C10E-F949-9B12-F6C1CF45E4D6}" type="slidenum">
              <a:rPr lang="en-US">
                <a:latin typeface="Arial" charset="0"/>
                <a:cs typeface="Arial" charset="0"/>
              </a:rPr>
              <a:pPr/>
              <a:t>21</a:t>
            </a:fld>
            <a:endParaRPr lang="en-US">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Symbolic interaction explanations for family behavior are often inspired by a symbolic interactionism view of society.</a:t>
            </a:r>
          </a:p>
          <a:p>
            <a:pPr marL="171450" indent="-171450">
              <a:buFontTx/>
              <a:buChar char="•"/>
            </a:pPr>
            <a:r>
              <a:rPr lang="en-US">
                <a:latin typeface="Calibri" charset="0"/>
                <a:ea typeface="MS PGothic" charset="0"/>
              </a:rPr>
              <a:t>Symbolic interaction asks the question, “</a:t>
            </a:r>
            <a:r>
              <a:rPr lang="en-US" altLang="ja-JP">
                <a:latin typeface="Calibri" charset="0"/>
                <a:ea typeface="MS PGothic" charset="0"/>
              </a:rPr>
              <a:t>How is the social construction of gender achieved?”</a:t>
            </a:r>
          </a:p>
          <a:p>
            <a:pPr marL="171450" indent="-171450">
              <a:buFontTx/>
              <a:buChar char="•"/>
            </a:pPr>
            <a:r>
              <a:rPr lang="en-US">
                <a:latin typeface="Calibri" charset="0"/>
                <a:ea typeface="MS PGothic" charset="0"/>
              </a:rPr>
              <a:t>The theory of symbolic interactionism argues that complex social systems are maintained through elaborate interpersonal interaction.</a:t>
            </a:r>
          </a:p>
          <a:p>
            <a:pPr marL="171450" indent="-171450">
              <a:buFontTx/>
              <a:buChar char="•"/>
            </a:pPr>
            <a:r>
              <a:rPr lang="en-US">
                <a:latin typeface="Calibri" charset="0"/>
                <a:ea typeface="MS PGothic" charset="0"/>
              </a:rPr>
              <a:t>Individuals must enact their social roles and receive feedback from others to build and maintain their identities.</a:t>
            </a:r>
          </a:p>
          <a:p>
            <a:pPr marL="171450" indent="-171450">
              <a:buFontTx/>
              <a:buChar char="•"/>
            </a:pPr>
            <a:r>
              <a:rPr lang="en-US">
                <a:latin typeface="Calibri" charset="0"/>
                <a:ea typeface="MS PGothic" charset="0"/>
              </a:rPr>
              <a:t>Individuals must enact their own sex categories into accomplishments of gender identity in a process called </a:t>
            </a:r>
            <a:r>
              <a:rPr lang="en-US" altLang="ja-JP" i="1">
                <a:latin typeface="Calibri" charset="0"/>
                <a:ea typeface="MS PGothic" charset="0"/>
              </a:rPr>
              <a:t>doing gender</a:t>
            </a:r>
            <a:r>
              <a:rPr lang="en-US" altLang="ja-JP">
                <a:latin typeface="Calibri" charset="0"/>
                <a:ea typeface="MS PGothic" charset="0"/>
              </a:rPr>
              <a:t> (West &amp; Zimmerman 1987).</a:t>
            </a:r>
          </a:p>
          <a:p>
            <a:pPr marL="171450" indent="-171450">
              <a:buFontTx/>
              <a:buChar char="•"/>
            </a:pPr>
            <a:r>
              <a:rPr lang="en-US">
                <a:latin typeface="Calibri" charset="0"/>
                <a:ea typeface="MS PGothic" charset="0"/>
              </a:rPr>
              <a:t>Individuals can enhance (or suppress) aspects of their gender identity to conform to the norms of masculinity and femininity.</a:t>
            </a:r>
          </a:p>
          <a:p>
            <a:pPr marL="171450" indent="-171450">
              <a:buFontTx/>
              <a:buChar char="•"/>
            </a:pPr>
            <a:r>
              <a:rPr lang="en-US">
                <a:latin typeface="Calibri" charset="0"/>
                <a:ea typeface="MS PGothic" charset="0"/>
              </a:rPr>
              <a:t>The performance of gender requires an audience, and the most important members of an individuals audience are family members.</a:t>
            </a:r>
          </a:p>
          <a:p>
            <a:pPr marL="171450" indent="-171450">
              <a:buFontTx/>
              <a:buChar char="•"/>
            </a:pPr>
            <a:r>
              <a:rPr lang="en-US">
                <a:latin typeface="Calibri" charset="0"/>
                <a:ea typeface="MS PGothic" charset="0"/>
              </a:rPr>
              <a:t>Lifelong patterns of (gender) interaction are reproduced within the family and within the family arena.</a:t>
            </a:r>
          </a:p>
          <a:p>
            <a:pPr marL="171450" indent="-171450"/>
            <a:endParaRPr lang="en-US">
              <a:latin typeface="Calibri" charset="0"/>
              <a:ea typeface="MS PGothic"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55B4B66-A3A9-6840-B57F-6BA3E236064B}" type="slidenum">
              <a:rPr lang="en-US">
                <a:latin typeface="Arial" charset="0"/>
                <a:cs typeface="Arial" charset="0"/>
              </a:rPr>
              <a:pPr/>
              <a:t>22</a:t>
            </a:fld>
            <a:endParaRPr lang="en-US">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Learning the norms, rules, and beliefs of the culture is an important process.</a:t>
            </a:r>
          </a:p>
          <a:p>
            <a:pPr marL="171450" indent="-171450">
              <a:buFontTx/>
              <a:buChar char="•"/>
            </a:pPr>
            <a:r>
              <a:rPr lang="en-US">
                <a:latin typeface="Calibri" charset="0"/>
                <a:ea typeface="MS PGothic" charset="0"/>
              </a:rPr>
              <a:t>Gender socialization is a complex process.</a:t>
            </a:r>
          </a:p>
          <a:p>
            <a:pPr marL="171450" indent="-171450">
              <a:buFontTx/>
              <a:buChar char="•"/>
            </a:pPr>
            <a:r>
              <a:rPr lang="en-US">
                <a:latin typeface="Calibri" charset="0"/>
                <a:ea typeface="MS PGothic" charset="0"/>
              </a:rPr>
              <a:t>It is not just things that are taught to people, but things that people do to themselves.</a:t>
            </a:r>
          </a:p>
          <a:p>
            <a:pPr marL="171450" indent="-171450">
              <a:buFontTx/>
              <a:buChar char="•"/>
            </a:pPr>
            <a:r>
              <a:rPr lang="en-US">
                <a:latin typeface="Calibri" charset="0"/>
                <a:ea typeface="MS PGothic" charset="0"/>
              </a:rPr>
              <a:t>These things include learning the norms, rules, and beliefs of the culture as well as ways to adapt behavior to get along with others in that environment.</a:t>
            </a:r>
          </a:p>
          <a:p>
            <a:pPr marL="171450" indent="-171450">
              <a:buFontTx/>
              <a:buChar char="•"/>
            </a:pPr>
            <a:r>
              <a:rPr lang="en-US">
                <a:latin typeface="Calibri" charset="0"/>
                <a:ea typeface="MS PGothic" charset="0"/>
              </a:rPr>
              <a:t>An individual must also know the rules by which gender is organized and have the capacity to act and react to others.</a:t>
            </a:r>
          </a:p>
          <a:p>
            <a:pPr marL="171450" indent="-171450">
              <a:buFontTx/>
              <a:buChar char="•"/>
            </a:pPr>
            <a:r>
              <a:rPr lang="en-US">
                <a:latin typeface="Calibri" charset="0"/>
                <a:ea typeface="MS PGothic" charset="0"/>
              </a:rPr>
              <a:t>It is a lifelong process by which people learn to think and act in consideration of what others do and expect.</a:t>
            </a:r>
          </a:p>
          <a:p>
            <a:pPr marL="171450" indent="-171450">
              <a:buFontTx/>
              <a:buChar char="•"/>
            </a:pPr>
            <a:r>
              <a:rPr lang="en-US">
                <a:latin typeface="Calibri" charset="0"/>
                <a:ea typeface="MS PGothic" charset="0"/>
              </a:rPr>
              <a:t>Gender socialization consists of countless interactions with several different agents of socialization.</a:t>
            </a:r>
          </a:p>
          <a:p>
            <a:pPr marL="171450" indent="-171450">
              <a:buFontTx/>
              <a:buChar char="•"/>
            </a:pPr>
            <a:r>
              <a:rPr lang="en-US">
                <a:latin typeface="Calibri" charset="0"/>
                <a:ea typeface="MS PGothic" charset="0"/>
              </a:rPr>
              <a:t>The earliest agent for most children is the parent, who is usually the dominant influence over this process.</a:t>
            </a:r>
          </a:p>
          <a:p>
            <a:pPr marL="171450" indent="-171450">
              <a:buFontTx/>
              <a:buChar char="•"/>
            </a:pPr>
            <a:r>
              <a:rPr lang="en-US">
                <a:latin typeface="Calibri" charset="0"/>
                <a:ea typeface="MS PGothic" charset="0"/>
              </a:rPr>
              <a:t>As children age, other agents of socialization become increasingly important (e.g., interactions with siblings, peers, schools, and the wider culture).</a:t>
            </a:r>
          </a:p>
          <a:p>
            <a:pPr marL="171450" indent="-171450">
              <a:buFontTx/>
              <a:buChar char="•"/>
            </a:pPr>
            <a:r>
              <a:rPr lang="en-US">
                <a:latin typeface="Calibri" charset="0"/>
                <a:ea typeface="MS PGothic" charset="0"/>
              </a:rPr>
              <a:t>Adult gender socialization also occurs more often in other institutional arenas, especially the market.</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257527B6-68E6-2043-BC8A-F7894943CDA9}" type="slidenum">
              <a:rPr lang="en-US">
                <a:latin typeface="Arial" charset="0"/>
                <a:cs typeface="Arial" charset="0"/>
              </a:rPr>
              <a:pPr/>
              <a:t>23</a:t>
            </a:fld>
            <a:endParaRPr lang="en-US">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How does the color of a baby’</a:t>
            </a:r>
            <a:r>
              <a:rPr lang="en-US" altLang="ja-JP">
                <a:latin typeface="Calibri" charset="0"/>
                <a:ea typeface="MS PGothic" charset="0"/>
              </a:rPr>
              <a:t>s outfit affect your perception of his or her gender?</a:t>
            </a:r>
            <a:endParaRPr lang="en-US">
              <a:latin typeface="Calibri" charset="0"/>
              <a:ea typeface="MS PGothic"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CD88DF9-58FC-F24F-B179-B8F8472D8500}" type="slidenum">
              <a:rPr lang="en-US">
                <a:latin typeface="Arial" charset="0"/>
                <a:cs typeface="Arial" charset="0"/>
              </a:rPr>
              <a:pPr/>
              <a:t>24</a:t>
            </a:fld>
            <a:endParaRPr lang="en-US">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How does the color of a baby</a:t>
            </a:r>
            <a:r>
              <a:rPr lang="en-US" altLang="ja-JP">
                <a:latin typeface="Calibri" charset="0"/>
                <a:ea typeface="MS PGothic" charset="0"/>
              </a:rPr>
              <a:t>’s outfit affect your perception of his or her gender?</a:t>
            </a:r>
            <a:endParaRPr lang="en-US">
              <a:latin typeface="Calibri" charset="0"/>
              <a:ea typeface="MS PGothic"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BE0A4BE-C389-4C4C-88FA-98FCE8C8B616}" type="slidenum">
              <a:rPr lang="en-US">
                <a:latin typeface="Arial" charset="0"/>
                <a:cs typeface="Arial" charset="0"/>
              </a:rPr>
              <a:pPr/>
              <a:t>25</a:t>
            </a:fld>
            <a:endParaRPr lang="en-US">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Although every parent is different, there are clear patterns (albeit sometimes subtle) in how parents treat boys and girls differently (Raley and Bianchi 2006).</a:t>
            </a:r>
          </a:p>
          <a:p>
            <a:pPr marL="171450" indent="-171450">
              <a:buFontTx/>
              <a:buChar char="•"/>
            </a:pPr>
            <a:r>
              <a:rPr lang="en-US">
                <a:latin typeface="Calibri" charset="0"/>
                <a:ea typeface="MS PGothic" charset="0"/>
              </a:rPr>
              <a:t>One of the most important outcomes of parenting is the establishment and reproduction of gender difference and the gender binary.</a:t>
            </a:r>
          </a:p>
          <a:p>
            <a:pPr marL="171450" indent="-171450">
              <a:buFontTx/>
              <a:buChar char="•"/>
            </a:pPr>
            <a:r>
              <a:rPr lang="en-US">
                <a:latin typeface="Calibri" charset="0"/>
                <a:ea typeface="MS PGothic" charset="0"/>
              </a:rPr>
              <a:t>How we are different is sometimes less important to some people than the fact that we are different, especially when it comes to sex and gender.</a:t>
            </a:r>
          </a:p>
          <a:p>
            <a:pPr marL="171450" indent="-171450">
              <a:buFontTx/>
              <a:buChar char="•"/>
            </a:pPr>
            <a:r>
              <a:rPr lang="en-US">
                <a:latin typeface="Calibri" charset="0"/>
                <a:ea typeface="MS PGothic" charset="0"/>
              </a:rPr>
              <a:t>Parent gender socialization begins at birth (and often earlier) and is very effective and influential.</a:t>
            </a:r>
          </a:p>
          <a:p>
            <a:pPr marL="171450" indent="-171450">
              <a:buFontTx/>
              <a:buChar char="•"/>
            </a:pPr>
            <a:r>
              <a:rPr lang="en-US">
                <a:latin typeface="Calibri" charset="0"/>
                <a:ea typeface="MS PGothic" charset="0"/>
              </a:rPr>
              <a:t>By the age 3 years, there are clear differences in toy preferences between boys and girls.</a:t>
            </a:r>
          </a:p>
          <a:p>
            <a:pPr marL="171450" indent="-171450">
              <a:buFontTx/>
              <a:buChar char="•"/>
            </a:pPr>
            <a:r>
              <a:rPr lang="en-US">
                <a:latin typeface="Calibri" charset="0"/>
                <a:ea typeface="MS PGothic" charset="0"/>
              </a:rPr>
              <a:t>Girls tend to prefer toys that involve nurturing and caring for others (especially dolls) and boys tend to prefer power tools, weapons, cars, and so on.</a:t>
            </a:r>
          </a:p>
          <a:p>
            <a:pPr marL="171450" indent="-171450">
              <a:buFontTx/>
              <a:buChar char="•"/>
            </a:pPr>
            <a:r>
              <a:rPr lang="en-US">
                <a:latin typeface="Calibri" charset="0"/>
                <a:ea typeface="MS PGothic" charset="0"/>
              </a:rPr>
              <a:t>These early gender differences translate into later gendered family roles and assignments.</a:t>
            </a:r>
          </a:p>
          <a:p>
            <a:pPr marL="171450" indent="-171450">
              <a:buFontTx/>
              <a:buChar char="•"/>
            </a:pPr>
            <a:r>
              <a:rPr lang="en-US">
                <a:latin typeface="Calibri" charset="0"/>
                <a:ea typeface="MS PGothic" charset="0"/>
              </a:rPr>
              <a:t>This sets a precedent for future patterns inside and outside the family.</a:t>
            </a:r>
          </a:p>
          <a:p>
            <a:pPr marL="171450" indent="-171450">
              <a:buFontTx/>
              <a:buChar char="•"/>
            </a:pPr>
            <a:r>
              <a:rPr lang="en-US">
                <a:latin typeface="Calibri" charset="0"/>
                <a:ea typeface="MS PGothic" charset="0"/>
              </a:rPr>
              <a:t>For example, men and women tend to do different types of work in the workplace (Chapter 11).</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4354891-0D0B-FF4B-A973-246A7B59449C}" type="slidenum">
              <a:rPr lang="en-US">
                <a:latin typeface="Arial" charset="0"/>
                <a:cs typeface="Arial" charset="0"/>
              </a:rPr>
              <a:pPr/>
              <a:t>26</a:t>
            </a:fld>
            <a:endParaRPr lang="en-US">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Siblings also exert influence on gender socialization.</a:t>
            </a:r>
          </a:p>
          <a:p>
            <a:pPr marL="171450" indent="-171450">
              <a:buFontTx/>
              <a:buChar char="•"/>
            </a:pPr>
            <a:r>
              <a:rPr lang="en-US">
                <a:latin typeface="Calibri" charset="0"/>
                <a:ea typeface="MS PGothic" charset="0"/>
              </a:rPr>
              <a:t>Siblings help reinforce difference.</a:t>
            </a:r>
          </a:p>
          <a:p>
            <a:pPr marL="171450" indent="-171450">
              <a:buFontTx/>
              <a:buChar char="•"/>
            </a:pPr>
            <a:r>
              <a:rPr lang="en-US">
                <a:latin typeface="Calibri" charset="0"/>
                <a:ea typeface="MS PGothic" charset="0"/>
              </a:rPr>
              <a:t>But siblings can also make gender socialization more complicated, depending on how many siblings one has, birth order in the family, and so on.</a:t>
            </a:r>
          </a:p>
          <a:p>
            <a:pPr marL="171450" indent="-171450"/>
            <a:endParaRPr lang="en-US">
              <a:latin typeface="Calibri" charset="0"/>
              <a:ea typeface="MS PGothic" charset="0"/>
            </a:endParaRPr>
          </a:p>
          <a:p>
            <a:pPr marL="171450" indent="-171450"/>
            <a:endParaRPr lang="en-US">
              <a:latin typeface="Calibri" charset="0"/>
              <a:ea typeface="MS PGothic"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847233C-F9A0-5744-817B-8B843B0A54A0}" type="slidenum">
              <a:rPr lang="en-US">
                <a:latin typeface="Arial" charset="0"/>
                <a:cs typeface="Arial" charset="0"/>
              </a:rPr>
              <a:pPr/>
              <a:t>27</a:t>
            </a:fld>
            <a:endParaRPr lang="en-US">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People internalize aspects of gender through all their interactions, not just within the walls of the family home.</a:t>
            </a:r>
          </a:p>
          <a:p>
            <a:pPr marL="171450" indent="-171450">
              <a:buFontTx/>
              <a:buChar char="•"/>
            </a:pPr>
            <a:r>
              <a:rPr lang="en-US">
                <a:latin typeface="Calibri" charset="0"/>
                <a:ea typeface="MS PGothic" charset="0"/>
              </a:rPr>
              <a:t>Families do not exist in isolation, and interaction occurs within a broader social and cultural context.</a:t>
            </a:r>
          </a:p>
          <a:p>
            <a:pPr marL="171450" indent="-171450">
              <a:buFontTx/>
              <a:buChar char="•"/>
            </a:pPr>
            <a:r>
              <a:rPr lang="en-US">
                <a:latin typeface="Calibri" charset="0"/>
                <a:ea typeface="MS PGothic" charset="0"/>
              </a:rPr>
              <a:t>Also, the upbringing that the parents experienced may influence how they raise their own children.</a:t>
            </a:r>
          </a:p>
          <a:p>
            <a:pPr marL="171450" indent="-171450">
              <a:buFontTx/>
              <a:buChar char="•"/>
            </a:pPr>
            <a:r>
              <a:rPr lang="en-US">
                <a:latin typeface="Calibri" charset="0"/>
                <a:ea typeface="MS PGothic" charset="0"/>
              </a:rPr>
              <a:t>Parents may use their own upbringing as a frame of reference.</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7F875745-BB73-0346-9C10-D3BF16FB7A1D}" type="slidenum">
              <a:rPr lang="en-US">
                <a:latin typeface="Arial" charset="0"/>
                <a:cs typeface="Arial" charset="0"/>
              </a:rPr>
              <a:pPr/>
              <a:t>28</a:t>
            </a:fld>
            <a:endParaRPr lang="en-US">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Individual interactions within families are influenced by the local context (local and family interactions) as well as by the larger culture around them.</a:t>
            </a:r>
          </a:p>
          <a:p>
            <a:pPr marL="171450" indent="-171450">
              <a:buFontTx/>
              <a:buChar char="•"/>
            </a:pPr>
            <a:r>
              <a:rPr lang="en-US">
                <a:latin typeface="Calibri" charset="0"/>
                <a:ea typeface="MS PGothic" charset="0"/>
              </a:rPr>
              <a:t>In reality, each family is unique.</a:t>
            </a:r>
          </a:p>
          <a:p>
            <a:pPr marL="171450" indent="-171450">
              <a:buFontTx/>
              <a:buChar char="•"/>
            </a:pPr>
            <a:r>
              <a:rPr lang="en-US">
                <a:latin typeface="Calibri" charset="0"/>
                <a:ea typeface="MS PGothic" charset="0"/>
              </a:rPr>
              <a:t>The world around individuals and their families could be represented by any number of circles and layers.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94827C7-7C34-414C-8059-D4B5391C8812}" type="slidenum">
              <a:rPr lang="en-US">
                <a:latin typeface="Arial" charset="0"/>
                <a:cs typeface="Arial" charset="0"/>
              </a:rPr>
              <a:pPr/>
              <a:t>29</a:t>
            </a:fld>
            <a:endParaRPr lang="en-US">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Sociologists commonly distinguish between sex and gender.</a:t>
            </a:r>
          </a:p>
          <a:p>
            <a:pPr marL="171450" indent="-171450">
              <a:buFontTx/>
              <a:buChar char="•"/>
            </a:pPr>
            <a:r>
              <a:rPr lang="en-US">
                <a:latin typeface="Calibri" charset="0"/>
                <a:ea typeface="MS PGothic" charset="0"/>
              </a:rPr>
              <a:t>In sociology, sex refers to the biological categorizing of, and between, male and female.</a:t>
            </a:r>
          </a:p>
          <a:p>
            <a:pPr marL="171450" indent="-171450">
              <a:buFontTx/>
              <a:buChar char="•"/>
            </a:pPr>
            <a:r>
              <a:rPr lang="en-US">
                <a:latin typeface="Calibri" charset="0"/>
                <a:ea typeface="MS PGothic" charset="0"/>
              </a:rPr>
              <a:t>This is based on anatomy and physiology.</a:t>
            </a:r>
          </a:p>
          <a:p>
            <a:pPr marL="171450" indent="-171450">
              <a:buFontTx/>
              <a:buChar char="•"/>
            </a:pPr>
            <a:r>
              <a:rPr lang="en-US">
                <a:latin typeface="Calibri" charset="0"/>
                <a:ea typeface="MS PGothic" charset="0"/>
              </a:rPr>
              <a:t>Categories are assigned at birth and remain influential throughout life.</a:t>
            </a:r>
          </a:p>
          <a:p>
            <a:pPr marL="171450" indent="-171450">
              <a:buFontTx/>
              <a:buChar char="•"/>
            </a:pPr>
            <a:r>
              <a:rPr lang="en-US">
                <a:latin typeface="Calibri" charset="0"/>
                <a:ea typeface="MS PGothic" charset="0"/>
              </a:rPr>
              <a:t>They are essential in their influence on identity, behavior, and the types of families we create.</a:t>
            </a:r>
          </a:p>
          <a:p>
            <a:pPr marL="171450" indent="-171450"/>
            <a:endParaRPr lang="en-US">
              <a:latin typeface="Calibri" charset="0"/>
              <a:ea typeface="MS PGothic"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82C871A-8766-874B-8C43-184591814353}" type="slidenum">
              <a:rPr lang="en-US">
                <a:latin typeface="Arial" charset="0"/>
                <a:cs typeface="Arial" charset="0"/>
              </a:rPr>
              <a:pPr/>
              <a:t>3</a:t>
            </a:fld>
            <a:endParaRPr lang="en-US">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For children, the primary location for nonfamily social interaction is school.</a:t>
            </a:r>
          </a:p>
          <a:p>
            <a:pPr marL="171450" indent="-171450">
              <a:buFontTx/>
              <a:buChar char="•"/>
            </a:pPr>
            <a:r>
              <a:rPr lang="en-US">
                <a:latin typeface="Calibri" charset="0"/>
                <a:ea typeface="MS PGothic" charset="0"/>
              </a:rPr>
              <a:t>In school, children are exposed to formal content (i.e., lessons, school instructions) and informal content (e.g., teacher expectations, peer pressure).</a:t>
            </a:r>
          </a:p>
          <a:p>
            <a:pPr marL="171450" indent="-171450">
              <a:buFontTx/>
              <a:buChar char="•"/>
            </a:pPr>
            <a:r>
              <a:rPr lang="en-US">
                <a:latin typeface="Calibri" charset="0"/>
                <a:ea typeface="MS PGothic" charset="0"/>
              </a:rPr>
              <a:t>In the early years, emphasis is on boy-versus-girl identification.</a:t>
            </a:r>
          </a:p>
          <a:p>
            <a:pPr marL="171450" indent="-171450">
              <a:buFontTx/>
              <a:buChar char="•"/>
            </a:pPr>
            <a:r>
              <a:rPr lang="en-US">
                <a:latin typeface="Calibri" charset="0"/>
                <a:ea typeface="MS PGothic" charset="0"/>
              </a:rPr>
              <a:t>Clothing differences can be important markers of gender difference.</a:t>
            </a:r>
          </a:p>
          <a:p>
            <a:pPr marL="171450" indent="-171450">
              <a:buFontTx/>
              <a:buChar char="•"/>
            </a:pPr>
            <a:r>
              <a:rPr lang="en-US">
                <a:latin typeface="Calibri" charset="0"/>
                <a:ea typeface="MS PGothic" charset="0"/>
              </a:rPr>
              <a:t>As students become older, gender differences can influence other important life choices, such as choice of study subjects and career or occupation.</a:t>
            </a:r>
          </a:p>
          <a:p>
            <a:pPr marL="171450" indent="-171450"/>
            <a:endParaRPr lang="en-US">
              <a:latin typeface="Calibri" charset="0"/>
              <a:ea typeface="MS PGothic" charset="0"/>
            </a:endParaRPr>
          </a:p>
          <a:p>
            <a:pPr marL="171450" indent="-171450"/>
            <a:endParaRPr lang="en-US">
              <a:latin typeface="Calibri" charset="0"/>
              <a:ea typeface="MS PGothic" charset="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6FB91C1-FD83-7D43-B325-3CB9CA0885DE}" type="slidenum">
              <a:rPr lang="en-US">
                <a:latin typeface="Arial" charset="0"/>
                <a:cs typeface="Arial" charset="0"/>
              </a:rPr>
              <a:pPr/>
              <a:t>30</a:t>
            </a:fld>
            <a:endParaRPr lang="en-US">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In and around school and the neighborhood, peer culture interactions have a critical influence.</a:t>
            </a:r>
          </a:p>
          <a:p>
            <a:pPr marL="171450" indent="-171450">
              <a:buFontTx/>
              <a:buChar char="•"/>
            </a:pPr>
            <a:r>
              <a:rPr lang="en-US">
                <a:latin typeface="Calibri" charset="0"/>
                <a:ea typeface="MS PGothic" charset="0"/>
              </a:rPr>
              <a:t>Peers are people in similar social situations and of similar social status with whom an individual interacts.</a:t>
            </a:r>
          </a:p>
          <a:p>
            <a:pPr marL="171450" indent="-171450">
              <a:buFontTx/>
              <a:buChar char="•"/>
            </a:pPr>
            <a:r>
              <a:rPr lang="en-US">
                <a:latin typeface="Calibri" charset="0"/>
                <a:ea typeface="MS PGothic" charset="0"/>
              </a:rPr>
              <a:t>For children, peers are usually the same age.</a:t>
            </a:r>
          </a:p>
          <a:p>
            <a:pPr marL="171450" indent="-171450">
              <a:buFontTx/>
              <a:buChar char="•"/>
            </a:pPr>
            <a:r>
              <a:rPr lang="en-US">
                <a:latin typeface="Calibri" charset="0"/>
                <a:ea typeface="MS PGothic" charset="0"/>
              </a:rPr>
              <a:t>Peers may come from the same neighborhood or classroom—anywhere children interact and are together socially.</a:t>
            </a:r>
          </a:p>
          <a:p>
            <a:pPr marL="171450" indent="-171450">
              <a:buFontTx/>
              <a:buChar char="•"/>
            </a:pPr>
            <a:r>
              <a:rPr lang="en-US">
                <a:latin typeface="Calibri" charset="0"/>
                <a:ea typeface="MS PGothic" charset="0"/>
              </a:rPr>
              <a:t>Despite the strong influence of immediate family members, peers are often the ones whose opinions matter the most, especially during adolescence (Adler, Kless, and Adler 1992).</a:t>
            </a:r>
          </a:p>
          <a:p>
            <a:pPr marL="171450" indent="-171450"/>
            <a:endParaRPr lang="en-US">
              <a:latin typeface="Calibri" charset="0"/>
              <a:ea typeface="MS PGothic" charset="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FD482EE-226E-B943-8AFA-D116183C7D5B}" type="slidenum">
              <a:rPr lang="en-US">
                <a:latin typeface="Arial" charset="0"/>
                <a:cs typeface="Arial" charset="0"/>
              </a:rPr>
              <a:pPr/>
              <a:t>31</a:t>
            </a:fld>
            <a:endParaRPr lang="en-US">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For children, choosing friends and choosing activities are interrelated.</a:t>
            </a:r>
          </a:p>
          <a:p>
            <a:pPr marL="171450" indent="-171450">
              <a:buFontTx/>
              <a:buChar char="•"/>
            </a:pPr>
            <a:r>
              <a:rPr lang="en-US">
                <a:latin typeface="Calibri" charset="0"/>
                <a:ea typeface="MS PGothic" charset="0"/>
              </a:rPr>
              <a:t>Children develop gender identities through the activities in which they participate, partly because of their peers.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2035AEF-0D16-2C48-8D9F-FF1DB4DAD4D7}" type="slidenum">
              <a:rPr lang="en-US">
                <a:latin typeface="Arial" charset="0"/>
                <a:cs typeface="Arial" charset="0"/>
              </a:rPr>
              <a:pPr/>
              <a:t>32</a:t>
            </a:fld>
            <a:endParaRPr lang="en-US">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Source: This graph is from Cohen’</a:t>
            </a:r>
            <a:r>
              <a:rPr lang="en-US" altLang="ja-JP">
                <a:latin typeface="Calibri" charset="0"/>
                <a:ea typeface="MS PGothic" charset="0"/>
              </a:rPr>
              <a:t>s calculations taken from Egan and Perry (2001).</a:t>
            </a:r>
          </a:p>
          <a:p>
            <a:pPr marL="171450" indent="-171450">
              <a:buFontTx/>
              <a:buChar char="•"/>
            </a:pPr>
            <a:r>
              <a:rPr lang="en-US" altLang="ja-JP">
                <a:latin typeface="Calibri" charset="0"/>
                <a:ea typeface="MS PGothic" charset="0"/>
              </a:rPr>
              <a:t>“Boy-typical” activities were counted as, and include, building model planes and cars; using tools to make things; playing sports; playing video games; things like washing the car and yardwork; fishing and hunting; horsing around and play fighting; math and science.</a:t>
            </a:r>
          </a:p>
          <a:p>
            <a:pPr marL="171450" indent="-171450">
              <a:buFontTx/>
              <a:buChar char="•"/>
            </a:pPr>
            <a:r>
              <a:rPr lang="en-US" altLang="ja-JP">
                <a:latin typeface="Calibri" charset="0"/>
                <a:ea typeface="MS PGothic" charset="0"/>
              </a:rPr>
              <a:t>“Girl-typical” activities were counted as, and include, babysitting or looking after younger kids; jumping rope or gymnastics; shopping; crafts; tap dancing or ballet; cheerleading; making jewelry; baking or helping in the kitchen. </a:t>
            </a:r>
          </a:p>
          <a:p>
            <a:pPr marL="171450" indent="-171450">
              <a:buFontTx/>
              <a:buChar char="•"/>
            </a:pPr>
            <a:r>
              <a:rPr lang="en-US">
                <a:latin typeface="Calibri" charset="0"/>
                <a:ea typeface="MS PGothic" charset="0"/>
              </a:rPr>
              <a:t>Boys and girls have different patterns of identifying with the two group activities.</a:t>
            </a:r>
          </a:p>
          <a:p>
            <a:pPr marL="171450" indent="-171450">
              <a:buFontTx/>
              <a:buChar char="•"/>
            </a:pPr>
            <a:r>
              <a:rPr lang="en-US">
                <a:latin typeface="Calibri" charset="0"/>
                <a:ea typeface="MS PGothic" charset="0"/>
              </a:rPr>
              <a:t>More girls are higher on the “</a:t>
            </a:r>
            <a:r>
              <a:rPr lang="en-US" altLang="ja-JP">
                <a:latin typeface="Calibri" charset="0"/>
                <a:ea typeface="MS PGothic" charset="0"/>
              </a:rPr>
              <a:t>girl-typical” scale (yellow); more boys are higher on the “boy-typical” scale (blue).</a:t>
            </a:r>
          </a:p>
          <a:p>
            <a:pPr marL="171450" indent="-171450">
              <a:buFontTx/>
              <a:buChar char="•"/>
            </a:pPr>
            <a:r>
              <a:rPr lang="en-US">
                <a:latin typeface="Calibri" charset="0"/>
                <a:ea typeface="MS PGothic" charset="0"/>
              </a:rPr>
              <a:t>There is a marked difference between the sexes but there is also considerable overlap (represented in green).</a:t>
            </a:r>
          </a:p>
          <a:p>
            <a:pPr marL="171450" indent="-171450">
              <a:buFontTx/>
              <a:buChar char="•"/>
            </a:pPr>
            <a:r>
              <a:rPr lang="en-US">
                <a:latin typeface="Calibri" charset="0"/>
                <a:ea typeface="MS PGothic" charset="0"/>
              </a:rPr>
              <a:t>In this instance, gender conformity in a peer-group context may tell us more about conforming and fitting in than it tells us about innate (or even social) gender differences.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4146CFB-87FD-0C4E-8802-5DF915263198}" type="slidenum">
              <a:rPr lang="en-US">
                <a:latin typeface="Arial" charset="0"/>
                <a:cs typeface="Arial" charset="0"/>
              </a:rPr>
              <a:pPr/>
              <a:t>33</a:t>
            </a:fld>
            <a:endParaRPr lang="en-US">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Neighborhoods are also a social setting and a source of peer influence (Rankin and Quane 2002).</a:t>
            </a:r>
          </a:p>
          <a:p>
            <a:pPr marL="171450" indent="-171450"/>
            <a:endParaRPr lang="en-US">
              <a:latin typeface="Calibri" charset="0"/>
              <a:ea typeface="MS PGothic"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08E9066-DB7F-3642-8983-3FD90151E2AA}" type="slidenum">
              <a:rPr lang="en-US">
                <a:latin typeface="Arial" charset="0"/>
                <a:cs typeface="Arial" charset="0"/>
              </a:rPr>
              <a:pPr/>
              <a:t>34</a:t>
            </a:fld>
            <a:endParaRPr lang="en-US">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Religious institutions continue to exert an inordinate amount of influence on gender and families for many individuals.</a:t>
            </a:r>
          </a:p>
          <a:p>
            <a:pPr marL="171450" indent="-171450">
              <a:buFontTx/>
              <a:buChar char="•"/>
            </a:pPr>
            <a:r>
              <a:rPr lang="en-US">
                <a:latin typeface="Calibri" charset="0"/>
                <a:ea typeface="MS PGothic" charset="0"/>
              </a:rPr>
              <a:t>Many individuals turn to religion for guidance on parenting and attempt to pass on their way of life to their children.</a:t>
            </a:r>
          </a:p>
          <a:p>
            <a:pPr marL="171450" indent="-171450">
              <a:buFontTx/>
              <a:buChar char="•"/>
            </a:pPr>
            <a:r>
              <a:rPr lang="en-US">
                <a:latin typeface="Calibri" charset="0"/>
                <a:ea typeface="MS PGothic" charset="0"/>
              </a:rPr>
              <a:t>Usually the influence of religion is conservative.</a:t>
            </a:r>
          </a:p>
          <a:p>
            <a:pPr marL="171450" indent="-171450">
              <a:buFontTx/>
              <a:buChar char="•"/>
            </a:pPr>
            <a:r>
              <a:rPr lang="en-US">
                <a:latin typeface="Calibri" charset="0"/>
                <a:ea typeface="MS PGothic" charset="0"/>
              </a:rPr>
              <a:t>Those who practice religion express more conservative attitudes toward gender and family life (Pearce and Thornton 2007).</a:t>
            </a:r>
          </a:p>
          <a:p>
            <a:pPr marL="171450" indent="-171450">
              <a:buFontTx/>
              <a:buChar char="•"/>
            </a:pPr>
            <a:r>
              <a:rPr lang="en-US">
                <a:latin typeface="Calibri" charset="0"/>
                <a:ea typeface="MS PGothic" charset="0"/>
              </a:rPr>
              <a:t>But the relationship among religion, gender, and family is complicated.</a:t>
            </a:r>
          </a:p>
          <a:p>
            <a:pPr marL="171450" indent="-171450">
              <a:buFontTx/>
              <a:buChar char="•"/>
            </a:pPr>
            <a:r>
              <a:rPr lang="en-US">
                <a:latin typeface="Calibri" charset="0"/>
                <a:ea typeface="MS PGothic" charset="0"/>
              </a:rPr>
              <a:t>Attitudes expressed by individuals do not always correspond with behavior.</a:t>
            </a:r>
          </a:p>
          <a:p>
            <a:pPr marL="171450" indent="-171450">
              <a:buFontTx/>
              <a:buChar char="•"/>
            </a:pPr>
            <a:r>
              <a:rPr lang="en-US">
                <a:latin typeface="Calibri" charset="0"/>
                <a:ea typeface="MS PGothic" charset="0"/>
              </a:rPr>
              <a:t>And there are significant feminist trends within religious communities that have influenced the family and traditional gender roles.</a:t>
            </a:r>
          </a:p>
          <a:p>
            <a:pPr marL="171450" indent="-171450">
              <a:buFontTx/>
              <a:buChar char="•"/>
            </a:pPr>
            <a:endParaRPr lang="en-US">
              <a:latin typeface="Calibri" charset="0"/>
              <a:ea typeface="MS PGothic"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4461BC6-D1A8-7743-A86E-CD241C3B97CB}" type="slidenum">
              <a:rPr lang="en-US">
                <a:latin typeface="Arial" charset="0"/>
                <a:cs typeface="Arial" charset="0"/>
              </a:rPr>
              <a:pPr/>
              <a:t>35</a:t>
            </a:fld>
            <a:endParaRPr lang="en-US">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One of the greatest barriers to equality between men and women is the divide between paid and unpaid work (Cohen 2004).</a:t>
            </a:r>
          </a:p>
          <a:p>
            <a:pPr marL="171450" indent="-171450">
              <a:buFontTx/>
              <a:buChar char="•"/>
            </a:pPr>
            <a:r>
              <a:rPr lang="en-US">
                <a:latin typeface="Calibri" charset="0"/>
                <a:ea typeface="MS PGothic" charset="0"/>
              </a:rPr>
              <a:t>When married women entered the workforce in greater numbers in the 1960s, this started to break down some of the barriers.</a:t>
            </a:r>
          </a:p>
          <a:p>
            <a:pPr marL="171450" indent="-171450">
              <a:buFontTx/>
              <a:buChar char="•"/>
            </a:pPr>
            <a:r>
              <a:rPr lang="en-US">
                <a:latin typeface="Calibri" charset="0"/>
                <a:ea typeface="MS PGothic" charset="0"/>
              </a:rPr>
              <a:t>Woman working in the public sphere went from being seen as improbable to being considered more </a:t>
            </a:r>
            <a:r>
              <a:rPr lang="en-US" altLang="ja-JP">
                <a:latin typeface="Calibri" charset="0"/>
                <a:ea typeface="MS PGothic" charset="0"/>
              </a:rPr>
              <a:t>normal.</a:t>
            </a:r>
          </a:p>
          <a:p>
            <a:pPr marL="171450" indent="-171450">
              <a:buFontTx/>
              <a:buChar char="•"/>
            </a:pPr>
            <a:r>
              <a:rPr lang="en-US">
                <a:latin typeface="Calibri" charset="0"/>
                <a:ea typeface="MS PGothic" charset="0"/>
              </a:rPr>
              <a:t>In the process, women’</a:t>
            </a:r>
            <a:r>
              <a:rPr lang="en-US" altLang="ja-JP">
                <a:latin typeface="Calibri" charset="0"/>
                <a:ea typeface="MS PGothic" charset="0"/>
              </a:rPr>
              <a:t>s independence increased somewhat (especially for White women).</a:t>
            </a:r>
          </a:p>
          <a:p>
            <a:pPr marL="171450" indent="-171450">
              <a:buFontTx/>
              <a:buChar char="•"/>
            </a:pPr>
            <a:r>
              <a:rPr lang="en-US">
                <a:latin typeface="Calibri" charset="0"/>
                <a:ea typeface="MS PGothic" charset="0"/>
              </a:rPr>
              <a:t>But there is still a division of labor between men and women in the workforce.</a:t>
            </a:r>
          </a:p>
          <a:p>
            <a:pPr marL="171450" indent="-171450">
              <a:buFontTx/>
              <a:buChar char="•"/>
            </a:pPr>
            <a:endParaRPr lang="en-US">
              <a:latin typeface="Calibri" charset="0"/>
              <a:ea typeface="MS PGothic" charset="0"/>
            </a:endParaRPr>
          </a:p>
          <a:p>
            <a:pPr marL="171450" indent="-171450">
              <a:buFontTx/>
              <a:buChar char="•"/>
            </a:pPr>
            <a:endParaRPr lang="en-US">
              <a:latin typeface="Calibri" charset="0"/>
              <a:ea typeface="MS PGothic"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66513006-F520-8A41-8325-957748ABB001}" type="slidenum">
              <a:rPr lang="en-US">
                <a:latin typeface="Arial" charset="0"/>
                <a:cs typeface="Arial" charset="0"/>
              </a:rPr>
              <a:pPr/>
              <a:t>36</a:t>
            </a:fld>
            <a:endParaRPr lang="en-US">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In the decades after World War II, much more work became acceptable for both men and women: It became gender integrated.</a:t>
            </a:r>
          </a:p>
          <a:p>
            <a:pPr marL="171450" indent="-171450">
              <a:buFontTx/>
              <a:buChar char="•"/>
            </a:pPr>
            <a:r>
              <a:rPr lang="en-US">
                <a:latin typeface="Calibri" charset="0"/>
                <a:ea typeface="MS PGothic" charset="0"/>
              </a:rPr>
              <a:t>This was especially true in middle-class occupations.</a:t>
            </a:r>
          </a:p>
          <a:p>
            <a:pPr marL="171450" indent="-171450">
              <a:buFontTx/>
              <a:buChar char="•"/>
            </a:pPr>
            <a:r>
              <a:rPr lang="en-US">
                <a:latin typeface="Calibri" charset="0"/>
                <a:ea typeface="MS PGothic" charset="0"/>
              </a:rPr>
              <a:t>The system of college education was increasingly open to women.</a:t>
            </a:r>
          </a:p>
          <a:p>
            <a:pPr marL="171450" indent="-171450">
              <a:buFontTx/>
              <a:buChar char="•"/>
            </a:pPr>
            <a:r>
              <a:rPr lang="en-US">
                <a:latin typeface="Calibri" charset="0"/>
                <a:ea typeface="MS PGothic" charset="0"/>
              </a:rPr>
              <a:t>But occupational gender segregation still persists (persistent occupational gender segregation will be addressed more in Chapter 11).</a:t>
            </a:r>
          </a:p>
          <a:p>
            <a:pPr marL="171450" indent="-171450">
              <a:buFontTx/>
              <a:buChar char="•"/>
            </a:pPr>
            <a:r>
              <a:rPr lang="en-US">
                <a:latin typeface="Calibri" charset="0"/>
                <a:ea typeface="MS PGothic" charset="0"/>
              </a:rPr>
              <a:t>Two sources of continued segregation</a:t>
            </a:r>
          </a:p>
          <a:p>
            <a:pPr marL="171450" indent="-171450">
              <a:buFontTx/>
              <a:buChar char="•"/>
            </a:pPr>
            <a:r>
              <a:rPr lang="en-US">
                <a:latin typeface="Calibri" charset="0"/>
                <a:ea typeface="MS PGothic" charset="0"/>
              </a:rPr>
              <a:t>First, women are more likely to be employed in occupations that are closely associated with (unpaid) domestic work and the occupations that men dominate are not associated with work done at home (Cohen 2013).</a:t>
            </a:r>
          </a:p>
          <a:p>
            <a:pPr marL="171450" indent="-171450">
              <a:buFontTx/>
              <a:buChar char="•"/>
            </a:pPr>
            <a:r>
              <a:rPr lang="en-US">
                <a:latin typeface="Calibri" charset="0"/>
                <a:ea typeface="MS PGothic" charset="0"/>
              </a:rPr>
              <a:t>Second, and more important, there are differences in what men and women study in college and graduate school.</a:t>
            </a:r>
          </a:p>
          <a:p>
            <a:pPr marL="171450" indent="-171450">
              <a:buFontTx/>
              <a:buChar char="•"/>
            </a:pPr>
            <a:r>
              <a:rPr lang="en-US">
                <a:latin typeface="Calibri" charset="0"/>
                <a:ea typeface="MS PGothic" charset="0"/>
              </a:rPr>
              <a:t>The division into separate spheres remains pronounced.</a:t>
            </a:r>
          </a:p>
          <a:p>
            <a:pPr marL="171450" indent="-171450"/>
            <a:endParaRPr lang="en-US">
              <a:latin typeface="Calibri" charset="0"/>
              <a:ea typeface="MS PGothic" charset="0"/>
            </a:endParaRPr>
          </a:p>
          <a:p>
            <a:pPr marL="171450" indent="-171450"/>
            <a:endParaRPr lang="en-US">
              <a:latin typeface="Calibri" charset="0"/>
              <a:ea typeface="MS PGothic"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99E653DE-AF02-BF40-9697-8163A46F4B15}" type="slidenum">
              <a:rPr lang="en-US">
                <a:latin typeface="Arial" charset="0"/>
                <a:cs typeface="Arial" charset="0"/>
              </a:rPr>
              <a:pPr/>
              <a:t>37</a:t>
            </a:fld>
            <a:endParaRPr lang="en-US">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Who earns more: men or women?</a:t>
            </a:r>
          </a:p>
          <a:p>
            <a:pPr marL="171450" indent="-171450">
              <a:buFontTx/>
              <a:buChar char="•"/>
            </a:pPr>
            <a:r>
              <a:rPr lang="en-US">
                <a:latin typeface="Calibri" charset="0"/>
                <a:ea typeface="MS PGothic" charset="0"/>
              </a:rPr>
              <a:t>Among full-time workers in all occupations in 2015, women’s median earnings were just 81 percent of men’s.</a:t>
            </a:r>
          </a:p>
          <a:p>
            <a:pPr marL="171450" indent="-171450"/>
            <a:endParaRPr lang="en-US">
              <a:latin typeface="Calibri" charset="0"/>
              <a:ea typeface="MS PGothic"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C316CC9-B9EE-6E42-A121-979B46059CD4}" type="slidenum">
              <a:rPr lang="en-US">
                <a:latin typeface="Arial" charset="0"/>
                <a:cs typeface="Arial" charset="0"/>
              </a:rPr>
              <a:pPr/>
              <a:t>38</a:t>
            </a:fld>
            <a:endParaRPr lang="en-US">
              <a:latin typeface="Arial"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Men’</a:t>
            </a:r>
            <a:r>
              <a:rPr lang="en-US" altLang="ja-JP">
                <a:latin typeface="Calibri" charset="0"/>
                <a:ea typeface="MS PGothic" charset="0"/>
              </a:rPr>
              <a:t>s jobs generally pay more than women’s.</a:t>
            </a:r>
          </a:p>
          <a:p>
            <a:pPr marL="171450" indent="-171450">
              <a:buFontTx/>
              <a:buChar char="•"/>
            </a:pPr>
            <a:r>
              <a:rPr lang="en-US">
                <a:latin typeface="Calibri" charset="0"/>
                <a:ea typeface="MS PGothic" charset="0"/>
              </a:rPr>
              <a:t>The biggest reason for the pay gap is that women and men work in different jobs.</a:t>
            </a:r>
          </a:p>
          <a:p>
            <a:pPr marL="171450" indent="-171450">
              <a:buFontTx/>
              <a:buChar char="•"/>
            </a:pPr>
            <a:r>
              <a:rPr lang="en-US">
                <a:latin typeface="Calibri" charset="0"/>
                <a:ea typeface="MS PGothic" charset="0"/>
              </a:rPr>
              <a:t>Within the same job at the same workplace, there is much less gender inequality (although it is illegal, it still persists for a variety of reasons).</a:t>
            </a:r>
          </a:p>
          <a:p>
            <a:pPr marL="171450" indent="-171450">
              <a:buFontTx/>
              <a:buChar char="•"/>
            </a:pPr>
            <a:r>
              <a:rPr lang="en-US">
                <a:latin typeface="Calibri" charset="0"/>
                <a:ea typeface="MS PGothic" charset="0"/>
              </a:rPr>
              <a:t>Laws requiring equal pay for equal work have been difficult to enforce.</a:t>
            </a:r>
          </a:p>
          <a:p>
            <a:pPr marL="171450" indent="-171450">
              <a:buFontTx/>
              <a:buChar char="•"/>
            </a:pPr>
            <a:r>
              <a:rPr lang="en-US">
                <a:latin typeface="Calibri" charset="0"/>
                <a:ea typeface="MS PGothic" charset="0"/>
              </a:rPr>
              <a:t>Even in 2014, U.S. Congress failed to pass the Paycheck Fairness Act.</a:t>
            </a:r>
          </a:p>
          <a:p>
            <a:pPr marL="171450" indent="-171450">
              <a:buFontTx/>
              <a:buChar char="•"/>
            </a:pPr>
            <a:r>
              <a:rPr lang="en-US">
                <a:latin typeface="Calibri" charset="0"/>
                <a:ea typeface="MS PGothic" charset="0"/>
              </a:rPr>
              <a:t>Women tend to enter occupations traditionally dominated by men in much greater numbers than men enter occupations traditionally held by women.</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8CE7D6A-F9A0-AB4D-B305-CECB2FCC410F}" type="slidenum">
              <a:rPr lang="en-US">
                <a:latin typeface="Arial" charset="0"/>
                <a:cs typeface="Arial" charset="0"/>
              </a:rPr>
              <a:pPr/>
              <a:t>39</a:t>
            </a:fld>
            <a:endParaRPr lang="en-US">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rPr>
              <a:t>It is important to make the distinction between sex and sexual identity.</a:t>
            </a:r>
          </a:p>
          <a:p>
            <a:pPr marL="171450" indent="-171450">
              <a:spcBef>
                <a:spcPts val="450"/>
              </a:spcBef>
              <a:buFontTx/>
              <a:buChar char="•"/>
            </a:pPr>
            <a:r>
              <a:rPr lang="en-US">
                <a:latin typeface="Calibri" charset="0"/>
                <a:ea typeface="MS PGothic" charset="0"/>
              </a:rPr>
              <a:t>An individual’</a:t>
            </a:r>
            <a:r>
              <a:rPr lang="en-US" altLang="ja-JP">
                <a:latin typeface="Calibri" charset="0"/>
                <a:ea typeface="MS PGothic" charset="0"/>
              </a:rPr>
              <a:t>s sexual identity usually matches his or her sex category, but not always.</a:t>
            </a:r>
          </a:p>
          <a:p>
            <a:pPr marL="171450" indent="-171450">
              <a:spcBef>
                <a:spcPts val="450"/>
              </a:spcBef>
              <a:buFontTx/>
              <a:buChar char="•"/>
            </a:pPr>
            <a:r>
              <a:rPr lang="en-US">
                <a:latin typeface="Calibri" charset="0"/>
                <a:ea typeface="MS PGothic" charset="0"/>
              </a:rPr>
              <a:t>Most people identify, and are identified by others, as either male or female. </a:t>
            </a:r>
          </a:p>
          <a:p>
            <a:pPr marL="171450" indent="-171450">
              <a:spcBef>
                <a:spcPts val="450"/>
              </a:spcBef>
              <a:buFontTx/>
              <a:buChar char="•"/>
            </a:pPr>
            <a:r>
              <a:rPr lang="en-US">
                <a:latin typeface="Calibri" charset="0"/>
                <a:ea typeface="MS PGothic" charset="0"/>
              </a:rPr>
              <a:t>But this is not always the case.</a:t>
            </a:r>
          </a:p>
          <a:p>
            <a:pPr marL="171450" indent="-171450">
              <a:spcBef>
                <a:spcPts val="450"/>
              </a:spcBef>
              <a:buFontTx/>
              <a:buChar char="•"/>
            </a:pPr>
            <a:r>
              <a:rPr lang="en-US">
                <a:latin typeface="Calibri" charset="0"/>
                <a:ea typeface="MS PGothic" charset="0"/>
              </a:rPr>
              <a:t>The occurrence of this discrepancy (when sexual identity does not match with one’</a:t>
            </a:r>
            <a:r>
              <a:rPr lang="en-US" altLang="ja-JP">
                <a:latin typeface="Calibri" charset="0"/>
                <a:ea typeface="MS PGothic" charset="0"/>
              </a:rPr>
              <a:t>s assigned sex) underscores the importance of recognizing sex as a socially constructed category.</a:t>
            </a:r>
          </a:p>
          <a:p>
            <a:pPr marL="171450" indent="-171450">
              <a:spcBef>
                <a:spcPts val="450"/>
              </a:spcBef>
              <a:buFontTx/>
              <a:buChar char="•"/>
            </a:pPr>
            <a:r>
              <a:rPr lang="en-US">
                <a:latin typeface="Calibri" charset="0"/>
                <a:ea typeface="MS PGothic" charset="0"/>
              </a:rPr>
              <a:t>This aspect of sexual identity and sexual expression will also be explored more in Chapter 6.</a:t>
            </a:r>
          </a:p>
          <a:p>
            <a:pPr marL="171450" indent="-171450"/>
            <a:endParaRPr lang="en-US">
              <a:latin typeface="Calibri" charset="0"/>
              <a:ea typeface="MS PGothic"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824C6D6-C9B6-9E42-AEF6-5875CF425752}" type="slidenum">
              <a:rPr lang="en-US">
                <a:latin typeface="Arial" charset="0"/>
                <a:cs typeface="Arial" charset="0"/>
              </a:rPr>
              <a:pPr/>
              <a:t>4</a:t>
            </a:fld>
            <a:endParaRPr lang="en-US">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Some of the most common jobs in the United States are the most gender segregated (e.g., trucking, construction, nursing).</a:t>
            </a:r>
          </a:p>
          <a:p>
            <a:pPr marL="171450" indent="-171450">
              <a:buFontTx/>
              <a:buChar char="•"/>
            </a:pPr>
            <a:endParaRPr lang="en-US">
              <a:latin typeface="Calibri" charset="0"/>
              <a:ea typeface="MS PGothic" charset="0"/>
            </a:endParaRPr>
          </a:p>
          <a:p>
            <a:pPr marL="171450" indent="-171450">
              <a:buFontTx/>
              <a:buChar char="•"/>
            </a:pPr>
            <a:r>
              <a:rPr lang="en-US">
                <a:latin typeface="Calibri" charset="0"/>
                <a:ea typeface="MS PGothic" charset="0"/>
              </a:rPr>
              <a:t>Source: Author analysis of 2016 Current Population Survey data via IPUMS (Ruggles et al 2016)</a:t>
            </a:r>
            <a:endParaRPr lang="en-US" i="1">
              <a:latin typeface="Calibri" charset="0"/>
              <a:ea typeface="MS PGothic" charset="0"/>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5535A4FE-104D-F245-953C-D1C56A220371}" type="slidenum">
              <a:rPr lang="en-US">
                <a:latin typeface="Arial" charset="0"/>
                <a:cs typeface="Arial" charset="0"/>
              </a:rPr>
              <a:pPr/>
              <a:t>40</a:t>
            </a:fld>
            <a:endParaRPr lang="en-US">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One explanation for this gender segregation is that women often occupy professions that replicate the kind of labor they typically performed without pay in the domestic sphere (e.g., caring for children and elders, cooking, nursing).</a:t>
            </a:r>
          </a:p>
          <a:p>
            <a:pPr marL="171450" indent="-171450">
              <a:buFontTx/>
              <a:buChar char="•"/>
            </a:pPr>
            <a:r>
              <a:rPr lang="en-US">
                <a:latin typeface="Calibri" charset="0"/>
                <a:ea typeface="MS PGothic" charset="0"/>
              </a:rPr>
              <a:t>Alternately, men do not typically work these jobs (i.e., jobs associated with domestic labor), so they remain occupations predominantly occupied by women.</a:t>
            </a:r>
          </a:p>
          <a:p>
            <a:pPr marL="171450" indent="-171450">
              <a:buFontTx/>
              <a:buChar char="•"/>
            </a:pPr>
            <a:r>
              <a:rPr lang="en-US">
                <a:latin typeface="Calibri" charset="0"/>
                <a:ea typeface="MS PGothic" charset="0"/>
              </a:rPr>
              <a:t>Some gender segregation is the result of personal choices that individuals make (although sociologists note that “</a:t>
            </a:r>
            <a:r>
              <a:rPr lang="en-US" altLang="ja-JP">
                <a:latin typeface="Calibri" charset="0"/>
                <a:ea typeface="MS PGothic" charset="0"/>
              </a:rPr>
              <a:t>choice” and free will are often a matter of what is made available through social structures and institutions).</a:t>
            </a:r>
          </a:p>
          <a:p>
            <a:pPr marL="171450" indent="-171450">
              <a:buFontTx/>
              <a:buChar char="•"/>
            </a:pPr>
            <a:r>
              <a:rPr lang="en-US">
                <a:latin typeface="Calibri" charset="0"/>
                <a:ea typeface="MS PGothic" charset="0"/>
              </a:rPr>
              <a:t>But there are also conscious, discriminatory actions taken by employers, and sometimes by male workers, to keep women away from certain job duties or high-paying occupations.</a:t>
            </a:r>
          </a:p>
          <a:p>
            <a:pPr marL="171450" indent="-171450">
              <a:buFontTx/>
              <a:buChar char="•"/>
            </a:pPr>
            <a:r>
              <a:rPr lang="en-US">
                <a:latin typeface="Calibri" charset="0"/>
                <a:ea typeface="MS PGothic" charset="0"/>
              </a:rPr>
              <a:t>Because of this, occupational gender segregation is an important aspect of gender inequality in society.</a:t>
            </a:r>
          </a:p>
          <a:p>
            <a:pPr marL="171450" indent="-171450">
              <a:buFontTx/>
              <a:buChar char="•"/>
            </a:pPr>
            <a:endParaRPr lang="en-US">
              <a:latin typeface="Calibri" charset="0"/>
              <a:ea typeface="MS PGothic" charset="0"/>
            </a:endParaRPr>
          </a:p>
          <a:p>
            <a:pPr marL="171450" indent="-171450">
              <a:buFontTx/>
              <a:buChar char="•"/>
            </a:pPr>
            <a:r>
              <a:rPr lang="en-US">
                <a:latin typeface="Calibri" charset="0"/>
                <a:ea typeface="MS PGothic" charset="0"/>
              </a:rPr>
              <a:t>Source: Author analysis of 2016 Current Population Survey data via IPUMS (Ruggles et al 2016)</a:t>
            </a:r>
            <a:endParaRPr lang="en-US" i="1">
              <a:latin typeface="Calibri" charset="0"/>
              <a:ea typeface="MS PGothic"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FF9B1611-D885-C746-8168-C51E8D438158}" type="slidenum">
              <a:rPr lang="en-US">
                <a:latin typeface="Arial" charset="0"/>
                <a:cs typeface="Arial" charset="0"/>
              </a:rPr>
              <a:pPr/>
              <a:t>41</a:t>
            </a:fld>
            <a:endParaRPr lang="en-US">
              <a:latin typeface="Arial" charset="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In one key respect, women have actually pulled ahead of men: completing college.</a:t>
            </a:r>
          </a:p>
          <a:p>
            <a:pPr marL="171450" indent="-171450">
              <a:buFontTx/>
              <a:buChar char="•"/>
            </a:pPr>
            <a:r>
              <a:rPr lang="en-US">
                <a:latin typeface="Calibri" charset="0"/>
                <a:ea typeface="MS PGothic" charset="0"/>
              </a:rPr>
              <a:t>The movement toward greater educational achievement for women in the last few decades goes against the entire history of education, in which men dominated schooling at all levels.</a:t>
            </a:r>
          </a:p>
          <a:p>
            <a:pPr marL="171450" indent="-171450">
              <a:buFontTx/>
              <a:buChar char="•"/>
            </a:pPr>
            <a:r>
              <a:rPr lang="en-US">
                <a:latin typeface="Calibri" charset="0"/>
                <a:ea typeface="MS PGothic" charset="0"/>
              </a:rPr>
              <a:t>It remains to be seen whether women’s advantage will continue to grow in the face of continued sexism, and whether it will expand into areas where they are still behind men, such as corporate management, engineering, and political power.</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0"/>
                <a:cs typeface="MS PGothic" charset="0"/>
              </a:defRPr>
            </a:lvl1pPr>
            <a:lvl2pPr marL="742950" indent="-285750">
              <a:defRPr sz="2000">
                <a:solidFill>
                  <a:schemeClr val="tx1"/>
                </a:solidFill>
                <a:latin typeface="Arial" charset="0"/>
                <a:ea typeface="MS PGothic" charset="0"/>
                <a:cs typeface="MS PGothic" charset="0"/>
              </a:defRPr>
            </a:lvl2pPr>
            <a:lvl3pPr marL="1143000" indent="-228600">
              <a:defRPr sz="2000">
                <a:solidFill>
                  <a:schemeClr val="tx1"/>
                </a:solidFill>
                <a:latin typeface="Arial" charset="0"/>
                <a:ea typeface="MS PGothic" charset="0"/>
                <a:cs typeface="MS PGothic" charset="0"/>
              </a:defRPr>
            </a:lvl3pPr>
            <a:lvl4pPr marL="1600200" indent="-228600">
              <a:defRPr sz="2000">
                <a:solidFill>
                  <a:schemeClr val="tx1"/>
                </a:solidFill>
                <a:latin typeface="Arial" charset="0"/>
                <a:ea typeface="MS PGothic" charset="0"/>
                <a:cs typeface="MS PGothic" charset="0"/>
              </a:defRPr>
            </a:lvl4pPr>
            <a:lvl5pPr marL="2057400" indent="-228600">
              <a:defRPr sz="20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Arial" charset="0"/>
                <a:ea typeface="MS PGothic" charset="0"/>
                <a:cs typeface="MS PGothic" charset="0"/>
              </a:defRPr>
            </a:lvl9pPr>
          </a:lstStyle>
          <a:p>
            <a:fld id="{2D5E762D-328C-704D-B190-04C9FDF925CD}" type="slidenum">
              <a:rPr lang="en-US" sz="1200"/>
              <a:pPr/>
              <a:t>42</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rPr>
              <a:t>This workshop should be done as a peer-instruction exercise.</a:t>
            </a:r>
          </a:p>
          <a:p>
            <a:pPr marL="171450" indent="-171450">
              <a:spcBef>
                <a:spcPts val="450"/>
              </a:spcBef>
              <a:buFontTx/>
              <a:buChar char="•"/>
            </a:pPr>
            <a:r>
              <a:rPr lang="en-US">
                <a:latin typeface="Calibri" charset="0"/>
                <a:ea typeface="MS PGothic" charset="0"/>
              </a:rPr>
              <a:t>The instructor should generate a customized list of common “</a:t>
            </a:r>
            <a:r>
              <a:rPr lang="en-US" altLang="ja-JP">
                <a:latin typeface="Calibri" charset="0"/>
                <a:ea typeface="MS PGothic" charset="0"/>
              </a:rPr>
              <a:t>boys’” and “girls’” activities or students may be assigned the list of activities included in Figure 5.6 on p. 184.</a:t>
            </a:r>
          </a:p>
          <a:p>
            <a:pPr marL="171450" indent="-171450">
              <a:spcBef>
                <a:spcPts val="450"/>
              </a:spcBef>
              <a:buFontTx/>
              <a:buChar char="•"/>
            </a:pPr>
            <a:r>
              <a:rPr lang="en-US">
                <a:latin typeface="Calibri" charset="0"/>
                <a:ea typeface="MS PGothic" charset="0"/>
              </a:rPr>
              <a:t>Alternately, students may be assigned to small groups to generate lists among themselves.</a:t>
            </a:r>
          </a:p>
          <a:p>
            <a:pPr marL="171450" indent="-171450">
              <a:buFontTx/>
              <a:buChar char="•"/>
            </a:pPr>
            <a:r>
              <a:rPr lang="en-US">
                <a:latin typeface="Calibri" charset="0"/>
                <a:ea typeface="MS PGothic" charset="0"/>
              </a:rPr>
              <a:t>Students may break into pairs to discuss their findings with each other.</a:t>
            </a:r>
          </a:p>
          <a:p>
            <a:pPr marL="171450" indent="-171450">
              <a:buFontTx/>
              <a:buChar char="•"/>
            </a:pPr>
            <a:r>
              <a:rPr lang="en-US">
                <a:latin typeface="Calibri" charset="0"/>
                <a:ea typeface="MS PGothic" charset="0"/>
              </a:rPr>
              <a:t>Then results may be shared or discussed with the entire class.</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58F8601-0312-9349-940C-E230C2F9DE65}" type="slidenum">
              <a:rPr lang="en-US">
                <a:latin typeface="Arial" charset="0"/>
                <a:cs typeface="Arial" charset="0"/>
              </a:rPr>
              <a:pPr/>
              <a:t>43</a:t>
            </a:fld>
            <a:endParaRPr lang="en-US">
              <a:latin typeface="Arial"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rPr>
              <a:t>Answer: D</a:t>
            </a:r>
          </a:p>
          <a:p>
            <a:pPr marL="171450" indent="-171450">
              <a:spcBef>
                <a:spcPts val="450"/>
              </a:spcBef>
              <a:buFontTx/>
              <a:buChar char="•"/>
            </a:pPr>
            <a:r>
              <a:rPr lang="en-US">
                <a:latin typeface="Calibri" charset="0"/>
                <a:ea typeface="MS PGothic" charset="0"/>
              </a:rPr>
              <a:t>Discussion: We tend to assume a newborn infant’</a:t>
            </a:r>
            <a:r>
              <a:rPr lang="en-US" altLang="ja-JP">
                <a:latin typeface="Calibri" charset="0"/>
                <a:ea typeface="MS PGothic" charset="0"/>
              </a:rPr>
              <a:t>s genitalia will be clearly female or male and will “match” their chromosomes (XX for female and XY for male). When an infant’s genitalia are not clearly female or male, physicians may do a chromosomal test. This is one example of a range of conditions called </a:t>
            </a:r>
            <a:r>
              <a:rPr lang="en-US" altLang="ja-JP" i="1">
                <a:latin typeface="Calibri" charset="0"/>
                <a:ea typeface="MS PGothic" charset="0"/>
              </a:rPr>
              <a:t>intersex</a:t>
            </a:r>
            <a:r>
              <a:rPr lang="en-US" altLang="ja-JP">
                <a:latin typeface="Calibri" charset="0"/>
                <a:ea typeface="MS PGothic" charset="0"/>
              </a:rPr>
              <a:t>. </a:t>
            </a:r>
            <a:endParaRPr lang="en-US">
              <a:latin typeface="Calibri" charset="0"/>
              <a:ea typeface="MS PGothic" charset="0"/>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8FC3F3B3-0036-AA4A-902D-13D79D376380}" type="slidenum">
              <a:rPr lang="en-US">
                <a:latin typeface="Arial" charset="0"/>
                <a:cs typeface="Arial" charset="0"/>
              </a:rPr>
              <a:pPr/>
              <a:t>44</a:t>
            </a:fld>
            <a:endParaRPr lang="en-US">
              <a:latin typeface="Arial" charset="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rPr>
              <a:t>Answer: B</a:t>
            </a:r>
          </a:p>
          <a:p>
            <a:pPr marL="171450" indent="-171450">
              <a:spcBef>
                <a:spcPts val="450"/>
              </a:spcBef>
              <a:buFontTx/>
              <a:buChar char="•"/>
            </a:pPr>
            <a:r>
              <a:rPr lang="en-US">
                <a:latin typeface="Calibri" charset="0"/>
                <a:ea typeface="MS PGothic" charset="0"/>
              </a:rPr>
              <a:t>Discussion: Gender socialization is a complex process that includes learning to adapt to the way that gender is organized in a particular culture. This is not as simple as learning a particular “gender role” but rather requires developing the capacity to act and react to the actions and expectations of others.</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002BE69-CD7D-1448-9FDF-D75705A0B583}" type="slidenum">
              <a:rPr lang="en-US">
                <a:latin typeface="Arial" charset="0"/>
                <a:cs typeface="Arial" charset="0"/>
              </a:rPr>
              <a:pPr/>
              <a:t>45</a:t>
            </a:fld>
            <a:endParaRPr lang="en-US">
              <a:latin typeface="Arial" charset="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rPr>
              <a:t>Answer: C</a:t>
            </a:r>
          </a:p>
          <a:p>
            <a:pPr marL="171450" indent="-171450">
              <a:spcBef>
                <a:spcPts val="450"/>
              </a:spcBef>
              <a:buFontTx/>
              <a:buChar char="•"/>
            </a:pPr>
            <a:r>
              <a:rPr lang="en-US">
                <a:latin typeface="Calibri" charset="0"/>
                <a:ea typeface="MS PGothic" charset="0"/>
              </a:rPr>
              <a:t>Discussion: </a:t>
            </a:r>
            <a:r>
              <a:rPr lang="en-US" i="1">
                <a:latin typeface="Calibri" charset="0"/>
                <a:ea typeface="MS PGothic" charset="0"/>
              </a:rPr>
              <a:t>Women</a:t>
            </a:r>
            <a:r>
              <a:rPr lang="en-US">
                <a:latin typeface="Calibri" charset="0"/>
                <a:ea typeface="MS PGothic" charset="0"/>
              </a:rPr>
              <a:t> and </a:t>
            </a:r>
            <a:r>
              <a:rPr lang="en-US" i="1">
                <a:latin typeface="Calibri" charset="0"/>
                <a:ea typeface="MS PGothic" charset="0"/>
              </a:rPr>
              <a:t>men</a:t>
            </a:r>
            <a:r>
              <a:rPr lang="en-US">
                <a:latin typeface="Calibri" charset="0"/>
                <a:ea typeface="MS PGothic" charset="0"/>
              </a:rPr>
              <a:t> are the terms we use to refer to gender, whereas </a:t>
            </a:r>
            <a:r>
              <a:rPr lang="en-US" i="1">
                <a:latin typeface="Calibri" charset="0"/>
                <a:ea typeface="MS PGothic" charset="0"/>
              </a:rPr>
              <a:t>female</a:t>
            </a:r>
            <a:r>
              <a:rPr lang="en-US">
                <a:latin typeface="Calibri" charset="0"/>
                <a:ea typeface="MS PGothic" charset="0"/>
              </a:rPr>
              <a:t> and </a:t>
            </a:r>
            <a:r>
              <a:rPr lang="en-US" i="1">
                <a:latin typeface="Calibri" charset="0"/>
                <a:ea typeface="MS PGothic" charset="0"/>
              </a:rPr>
              <a:t>male</a:t>
            </a:r>
            <a:r>
              <a:rPr lang="en-US">
                <a:latin typeface="Calibri" charset="0"/>
                <a:ea typeface="MS PGothic" charset="0"/>
              </a:rPr>
              <a:t> are the terms we use for sex. </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F14924E-008F-D542-8685-B8A03C9AA26F}" type="slidenum">
              <a:rPr lang="en-US">
                <a:latin typeface="Arial" charset="0"/>
                <a:cs typeface="Arial" charset="0"/>
              </a:rPr>
              <a:pPr/>
              <a:t>46</a:t>
            </a:fld>
            <a:endParaRPr lang="en-US">
              <a:latin typeface="Arial" charset="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rPr>
              <a:t>Answer: B</a:t>
            </a:r>
          </a:p>
          <a:p>
            <a:pPr marL="171450" indent="-171450">
              <a:spcBef>
                <a:spcPts val="450"/>
              </a:spcBef>
              <a:buFontTx/>
              <a:buChar char="•"/>
            </a:pPr>
            <a:r>
              <a:rPr lang="en-US">
                <a:latin typeface="Calibri" charset="0"/>
                <a:ea typeface="MS PGothic" charset="0"/>
              </a:rPr>
              <a:t>Discussion: U.S. society assumes that an individual’</a:t>
            </a:r>
            <a:r>
              <a:rPr lang="en-US" altLang="ja-JP">
                <a:latin typeface="Calibri" charset="0"/>
                <a:ea typeface="MS PGothic" charset="0"/>
              </a:rPr>
              <a:t>s gender identity (woman or man) corresponds to their assigned sex (female or male). When this is not the case (e.g., a male-bodied person identifies as a woman), the person may behave in a way that reflects his or her gender identity. </a:t>
            </a:r>
            <a:endParaRPr lang="en-US">
              <a:latin typeface="Calibri" charset="0"/>
              <a:ea typeface="MS PGothic" charset="0"/>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6404A97-A9F7-1F40-BF72-F5CB463A4FA0}" type="slidenum">
              <a:rPr lang="en-US">
                <a:latin typeface="Arial" charset="0"/>
                <a:cs typeface="Arial" charset="0"/>
              </a:rPr>
              <a:pPr/>
              <a:t>47</a:t>
            </a:fld>
            <a:endParaRPr lang="en-US">
              <a:latin typeface="Arial" charset="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rPr>
              <a:t>Answer: D</a:t>
            </a:r>
          </a:p>
          <a:p>
            <a:pPr marL="171450" indent="-171450">
              <a:spcBef>
                <a:spcPts val="450"/>
              </a:spcBef>
              <a:buFontTx/>
              <a:buChar char="•"/>
            </a:pPr>
            <a:r>
              <a:rPr lang="en-US">
                <a:latin typeface="Calibri" charset="0"/>
                <a:ea typeface="MS PGothic" charset="0"/>
              </a:rPr>
              <a:t>Discussion: When people learn the norms and expectations of a particular society and then make decisions and act based on them, they have been socialized into the culture. People may not always follow the “</a:t>
            </a:r>
            <a:r>
              <a:rPr lang="en-US" altLang="ja-JP">
                <a:latin typeface="Calibri" charset="0"/>
                <a:ea typeface="MS PGothic" charset="0"/>
              </a:rPr>
              <a:t>rules,” but they tend to know what the rules are. This learning happens through ongoing social interaction, first with family and then with schools, peers, media, religion, and the wider culture. </a:t>
            </a:r>
            <a:endParaRPr lang="en-US">
              <a:latin typeface="Calibri" charset="0"/>
              <a:ea typeface="MS PGothic" charset="0"/>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06225AAE-F65F-ED41-8674-A26197DC3CCE}" type="slidenum">
              <a:rPr lang="en-US">
                <a:latin typeface="Arial" charset="0"/>
                <a:cs typeface="Arial" charset="0"/>
              </a:rPr>
              <a:pPr/>
              <a:t>48</a:t>
            </a:fld>
            <a:endParaRPr lang="en-US">
              <a:latin typeface="Arial" charset="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rPr>
              <a:t>Answer: B</a:t>
            </a:r>
          </a:p>
          <a:p>
            <a:pPr marL="171450" indent="-171450">
              <a:spcBef>
                <a:spcPts val="450"/>
              </a:spcBef>
              <a:buFontTx/>
              <a:buChar char="•"/>
            </a:pPr>
            <a:r>
              <a:rPr lang="en-US">
                <a:latin typeface="Calibri" charset="0"/>
                <a:ea typeface="MS PGothic" charset="0"/>
              </a:rPr>
              <a:t>Discussion: When we encourage girls and boys to play with toys we deem “</a:t>
            </a:r>
            <a:r>
              <a:rPr lang="en-US" altLang="ja-JP">
                <a:latin typeface="Calibri" charset="0"/>
                <a:ea typeface="MS PGothic" charset="0"/>
              </a:rPr>
              <a:t>appropriate” for their gender, we teach them what it means to be girls and boys (and women and men) in our society. This is reinforced in books, by peers, in the media, and in the broader culture. </a:t>
            </a:r>
            <a:endParaRPr lang="en-US">
              <a:latin typeface="Calibri" charset="0"/>
              <a:ea typeface="MS PGothic"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1F15975-7B2A-F548-8C5B-A3B7F0E85DDD}" type="slidenum">
              <a:rPr lang="en-US">
                <a:latin typeface="Arial" charset="0"/>
                <a:cs typeface="Arial" charset="0"/>
              </a:rPr>
              <a:pPr/>
              <a:t>49</a:t>
            </a:fld>
            <a:endParaRPr lang="en-US">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rPr>
              <a:t>Most sociologists refer to sex as the “</a:t>
            </a:r>
            <a:r>
              <a:rPr lang="en-US" altLang="ja-JP">
                <a:latin typeface="Calibri" charset="0"/>
                <a:ea typeface="MS PGothic" charset="0"/>
              </a:rPr>
              <a:t>biological” category and gender as the “social” category—at least initially—even though the situation is actually more complicated than that.</a:t>
            </a:r>
            <a:endParaRPr lang="en-US">
              <a:latin typeface="Calibri" charset="0"/>
              <a:ea typeface="MS PGothic" charset="0"/>
            </a:endParaRPr>
          </a:p>
          <a:p>
            <a:pPr marL="171450" indent="-171450">
              <a:spcBef>
                <a:spcPts val="450"/>
              </a:spcBef>
              <a:buFontTx/>
              <a:buChar char="•"/>
            </a:pPr>
            <a:r>
              <a:rPr lang="en-US">
                <a:latin typeface="Calibri" charset="0"/>
                <a:ea typeface="MS PGothic" charset="0"/>
              </a:rPr>
              <a:t>Gender can then be defined as the social realization of biological sex.</a:t>
            </a:r>
          </a:p>
          <a:p>
            <a:pPr marL="171450" indent="-171450">
              <a:spcBef>
                <a:spcPts val="450"/>
              </a:spcBef>
              <a:buFontTx/>
              <a:buChar char="•"/>
            </a:pPr>
            <a:r>
              <a:rPr lang="en-US">
                <a:latin typeface="Calibri" charset="0"/>
                <a:ea typeface="MS PGothic" charset="0"/>
              </a:rPr>
              <a:t>Gender itself can be broken into two parts: gender identity and gender expression.</a:t>
            </a:r>
          </a:p>
          <a:p>
            <a:pPr marL="171450" indent="-171450"/>
            <a:endParaRPr lang="en-US">
              <a:latin typeface="Calibri" charset="0"/>
              <a:ea typeface="MS PGothic"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DE70CDF1-5CA5-384B-AE12-0AF90D3516DB}" type="slidenum">
              <a:rPr lang="en-US">
                <a:latin typeface="Arial" charset="0"/>
                <a:cs typeface="Arial" charset="0"/>
              </a:rPr>
              <a:pPr/>
              <a:t>5</a:t>
            </a:fld>
            <a:endParaRPr lang="en-US">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rPr>
              <a:t>Answer: C</a:t>
            </a:r>
          </a:p>
          <a:p>
            <a:pPr marL="171450" indent="-171450">
              <a:spcBef>
                <a:spcPts val="450"/>
              </a:spcBef>
              <a:buFontTx/>
              <a:buChar char="•"/>
            </a:pPr>
            <a:r>
              <a:rPr lang="en-US">
                <a:latin typeface="Calibri" charset="0"/>
                <a:ea typeface="MS PGothic" charset="0"/>
              </a:rPr>
              <a:t>Discussion: We use color to differentiate girl babies and boy babies because gender distinction is very important in our society. Historically, pink was viewed as a </a:t>
            </a:r>
            <a:r>
              <a:rPr lang="en-US" altLang="ja-JP">
                <a:latin typeface="Calibri" charset="0"/>
                <a:ea typeface="MS PGothic" charset="0"/>
              </a:rPr>
              <a:t>stronger color and thus appropriate for boys. Blue was viewed as daintier and thus appropriate for girls. The change is relatively recent and has more to do with marketing than with any real gender difference. </a:t>
            </a:r>
            <a:endParaRPr lang="en-US">
              <a:latin typeface="Calibri" charset="0"/>
              <a:ea typeface="MS PGothic" charset="0"/>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DD651CF-FC02-2A45-B33B-7440D77CDDD6}" type="slidenum">
              <a:rPr lang="en-US">
                <a:latin typeface="Arial" charset="0"/>
                <a:cs typeface="Arial" charset="0"/>
              </a:rPr>
              <a:pPr/>
              <a:t>50</a:t>
            </a:fld>
            <a:endParaRPr lang="en-US">
              <a:latin typeface="Arial" charset="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4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4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A6040FB9-004C-F14B-895A-AA413D8FECFC}" type="slidenum">
              <a:rPr lang="en-US" sz="1200"/>
              <a:pPr eaLnBrk="1" hangingPunct="1"/>
              <a:t>51</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rPr>
              <a:t>This identification is internal to the individual.</a:t>
            </a:r>
          </a:p>
          <a:p>
            <a:pPr marL="171450" indent="-171450">
              <a:spcBef>
                <a:spcPts val="450"/>
              </a:spcBef>
              <a:buFontTx/>
              <a:buChar char="•"/>
            </a:pPr>
            <a:r>
              <a:rPr lang="en-US">
                <a:latin typeface="Calibri" charset="0"/>
                <a:ea typeface="MS PGothic" charset="0"/>
              </a:rPr>
              <a:t>It is developed through interactions with others, primarily family members .</a:t>
            </a:r>
          </a:p>
          <a:p>
            <a:pPr marL="171450" indent="-171450">
              <a:spcBef>
                <a:spcPts val="450"/>
              </a:spcBef>
              <a:buFontTx/>
              <a:buChar char="•"/>
            </a:pPr>
            <a:r>
              <a:rPr lang="en-US">
                <a:latin typeface="Calibri" charset="0"/>
                <a:ea typeface="MS PGothic" charset="0"/>
              </a:rPr>
              <a:t>It begins at a very young age.</a:t>
            </a:r>
          </a:p>
          <a:p>
            <a:pPr marL="171450" indent="-171450">
              <a:spcBef>
                <a:spcPts val="450"/>
              </a:spcBef>
              <a:buFontTx/>
              <a:buChar char="•"/>
            </a:pPr>
            <a:r>
              <a:rPr lang="en-US">
                <a:latin typeface="Calibri" charset="0"/>
                <a:ea typeface="MS PGothic" charset="0"/>
              </a:rPr>
              <a:t>It is a lifelong development, although most individuals do not change gender identity during their life.</a:t>
            </a:r>
          </a:p>
          <a:p>
            <a:pPr marL="171450" indent="-171450">
              <a:spcBef>
                <a:spcPts val="450"/>
              </a:spcBef>
              <a:buFontTx/>
              <a:buChar char="•"/>
            </a:pPr>
            <a:r>
              <a:rPr lang="en-US">
                <a:latin typeface="Calibri" charset="0"/>
                <a:ea typeface="MS PGothic" charset="0"/>
              </a:rPr>
              <a:t>Gender identity requires learning the behavior expected of a biological sex.</a:t>
            </a:r>
          </a:p>
          <a:p>
            <a:pPr marL="171450" indent="-171450">
              <a:spcBef>
                <a:spcPts val="450"/>
              </a:spcBef>
              <a:buFontTx/>
              <a:buChar char="•"/>
            </a:pPr>
            <a:r>
              <a:rPr lang="en-US">
                <a:latin typeface="Calibri" charset="0"/>
                <a:ea typeface="MS PGothic" charset="0"/>
              </a:rPr>
              <a:t>Expressing gender (identity) through individual behavior and action is the second part of gender: gender expression.</a:t>
            </a:r>
          </a:p>
          <a:p>
            <a:pPr marL="171450" indent="-171450"/>
            <a:endParaRPr lang="en-US">
              <a:latin typeface="Calibri" charset="0"/>
              <a:ea typeface="MS PGothic"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35965396-D8CB-6B4A-B9AA-594033DAC80A}" type="slidenum">
              <a:rPr lang="en-US">
                <a:latin typeface="Arial" charset="0"/>
                <a:cs typeface="Arial" charset="0"/>
              </a:rPr>
              <a:pPr/>
              <a:t>6</a:t>
            </a:fld>
            <a:endParaRPr lang="en-US">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ea typeface="MS PGothic" charset="0"/>
              </a:rPr>
              <a:t>Gender expression is usually expressed through outward behaviors and appearance.</a:t>
            </a:r>
          </a:p>
          <a:p>
            <a:pPr marL="171450" indent="-171450">
              <a:spcBef>
                <a:spcPts val="450"/>
              </a:spcBef>
              <a:buFontTx/>
              <a:buChar char="•"/>
            </a:pPr>
            <a:r>
              <a:rPr lang="en-US">
                <a:latin typeface="Calibri" charset="0"/>
                <a:ea typeface="MS PGothic" charset="0"/>
              </a:rPr>
              <a:t>In heteronormative cultures, males are expected to express </a:t>
            </a:r>
            <a:r>
              <a:rPr lang="en-US" altLang="ja-JP">
                <a:latin typeface="Calibri" charset="0"/>
                <a:ea typeface="MS PGothic" charset="0"/>
              </a:rPr>
              <a:t>“masculinity” and females are expected to express “femininity.” </a:t>
            </a:r>
          </a:p>
          <a:p>
            <a:pPr marL="171450" indent="-171450">
              <a:spcBef>
                <a:spcPts val="450"/>
              </a:spcBef>
              <a:buFontTx/>
              <a:buChar char="•"/>
            </a:pPr>
            <a:r>
              <a:rPr lang="en-US">
                <a:latin typeface="Calibri" charset="0"/>
                <a:ea typeface="MS PGothic" charset="0"/>
              </a:rPr>
              <a:t>Examples of gender expression include clothing and the use of names associated with one gender or the other.</a:t>
            </a:r>
          </a:p>
          <a:p>
            <a:pPr marL="171450" indent="-171450">
              <a:spcBef>
                <a:spcPts val="450"/>
              </a:spcBef>
              <a:buFontTx/>
              <a:buChar char="•"/>
            </a:pPr>
            <a:r>
              <a:rPr lang="en-US">
                <a:latin typeface="Calibri" charset="0"/>
                <a:ea typeface="MS PGothic" charset="0"/>
              </a:rPr>
              <a:t>However, what is expressed as masculinity and femininity differs between cultural settings and times.</a:t>
            </a:r>
          </a:p>
          <a:p>
            <a:pPr marL="171450" indent="-171450">
              <a:spcBef>
                <a:spcPts val="450"/>
              </a:spcBef>
              <a:buFontTx/>
              <a:buChar char="•"/>
            </a:pPr>
            <a:r>
              <a:rPr lang="en-US">
                <a:latin typeface="Calibri" charset="0"/>
                <a:ea typeface="MS PGothic" charset="0"/>
              </a:rPr>
              <a:t>The roles of boys and girls are not unchanging or fixed by biology.</a:t>
            </a:r>
          </a:p>
          <a:p>
            <a:pPr marL="171450" indent="-171450">
              <a:spcBef>
                <a:spcPts val="450"/>
              </a:spcBef>
              <a:buFontTx/>
              <a:buChar char="•"/>
            </a:pPr>
            <a:r>
              <a:rPr lang="en-US">
                <a:latin typeface="Calibri" charset="0"/>
                <a:ea typeface="MS PGothic" charset="0"/>
              </a:rPr>
              <a:t>Also, not all people express their gender according to the rules of society.</a:t>
            </a:r>
          </a:p>
          <a:p>
            <a:pPr marL="171450" indent="-171450">
              <a:spcBef>
                <a:spcPts val="450"/>
              </a:spcBef>
              <a:buFontTx/>
              <a:buChar char="•"/>
            </a:pPr>
            <a:r>
              <a:rPr lang="en-US">
                <a:latin typeface="Calibri" charset="0"/>
                <a:ea typeface="MS PGothic" charset="0"/>
              </a:rPr>
              <a:t>Some people may act out of the desire to avoid conforming to the roles they are assigned.</a:t>
            </a:r>
          </a:p>
          <a:p>
            <a:pPr marL="171450" indent="-171450">
              <a:spcBef>
                <a:spcPts val="450"/>
              </a:spcBef>
              <a:buFontTx/>
              <a:buChar char="•"/>
            </a:pPr>
            <a:r>
              <a:rPr lang="en-US">
                <a:latin typeface="Calibri" charset="0"/>
                <a:ea typeface="MS PGothic" charset="0"/>
              </a:rPr>
              <a:t>Fashion is one way individuals turn biological sexual identity into social gender identity and expression (Paoletti 2012).</a:t>
            </a:r>
          </a:p>
          <a:p>
            <a:pPr marL="171450" indent="-171450"/>
            <a:endParaRPr lang="en-US">
              <a:latin typeface="Calibri" charset="0"/>
              <a:ea typeface="MS PGothic"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7A37C8A-4D24-4C46-8754-0604BDDC481D}" type="slidenum">
              <a:rPr lang="en-US">
                <a:latin typeface="Arial" charset="0"/>
                <a:cs typeface="Arial" charset="0"/>
              </a:rPr>
              <a:pPr/>
              <a:t>7</a:t>
            </a:fld>
            <a:endParaRPr lang="en-US">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Biological differences between the sexes develop meanings that are socially constructed.</a:t>
            </a:r>
          </a:p>
          <a:p>
            <a:pPr marL="171450" indent="-171450">
              <a:buFontTx/>
              <a:buChar char="•"/>
            </a:pPr>
            <a:r>
              <a:rPr lang="en-US">
                <a:latin typeface="Calibri" charset="0"/>
                <a:ea typeface="MS PGothic" charset="0"/>
              </a:rPr>
              <a:t>In the past, biology and sociology used to be pitted against one another in a “</a:t>
            </a:r>
            <a:r>
              <a:rPr lang="en-US" altLang="ja-JP">
                <a:latin typeface="Calibri" charset="0"/>
                <a:ea typeface="MS PGothic" charset="0"/>
              </a:rPr>
              <a:t>nature” versus “nurture” debate.</a:t>
            </a:r>
          </a:p>
          <a:p>
            <a:pPr marL="171450" indent="-171450">
              <a:buFontTx/>
              <a:buChar char="•"/>
            </a:pPr>
            <a:r>
              <a:rPr lang="en-US">
                <a:latin typeface="Calibri" charset="0"/>
                <a:ea typeface="MS PGothic" charset="0"/>
              </a:rPr>
              <a:t>Academics sometimes still debate the question of whether behavior is biological or social in origin.</a:t>
            </a:r>
          </a:p>
          <a:p>
            <a:pPr marL="171450" indent="-171450">
              <a:buFontTx/>
              <a:buChar char="•"/>
            </a:pPr>
            <a:r>
              <a:rPr lang="en-US">
                <a:latin typeface="Calibri" charset="0"/>
                <a:ea typeface="MS PGothic" charset="0"/>
              </a:rPr>
              <a:t>The conclusion of most sociologists has been that it is both biological and social.</a:t>
            </a:r>
          </a:p>
          <a:p>
            <a:pPr marL="171450" indent="-171450">
              <a:buFontTx/>
              <a:buChar char="•"/>
            </a:pPr>
            <a:r>
              <a:rPr lang="en-US">
                <a:latin typeface="Calibri" charset="0"/>
                <a:ea typeface="MS PGothic" charset="0"/>
              </a:rPr>
              <a:t>No matter how biological or natural something may seem, society always affects how things are interpreted and treated.</a:t>
            </a:r>
          </a:p>
          <a:p>
            <a:pPr marL="171450" indent="-171450">
              <a:buFontTx/>
              <a:buChar char="•"/>
            </a:pPr>
            <a:r>
              <a:rPr lang="en-US">
                <a:latin typeface="Calibri" charset="0"/>
                <a:ea typeface="MS PGothic" charset="0"/>
              </a:rPr>
              <a:t>Sex differences are the basis for observable and average physical differences between girls and boys and between men and women.</a:t>
            </a:r>
          </a:p>
          <a:p>
            <a:pPr marL="171450" indent="-171450">
              <a:buFontTx/>
              <a:buChar char="•"/>
            </a:pPr>
            <a:r>
              <a:rPr lang="en-US">
                <a:latin typeface="Calibri" charset="0"/>
                <a:ea typeface="MS PGothic" charset="0"/>
              </a:rPr>
              <a:t>The origin of sex categories focused on anatomy and hormonal patterns.</a:t>
            </a:r>
          </a:p>
          <a:p>
            <a:pPr marL="171450" indent="-171450">
              <a:buFontTx/>
              <a:buChar char="•"/>
            </a:pPr>
            <a:r>
              <a:rPr lang="en-US">
                <a:latin typeface="Calibri" charset="0"/>
                <a:ea typeface="MS PGothic" charset="0"/>
              </a:rPr>
              <a:t>Among humans, there are two chromosomes that determine sex (the X and Y chromosomes).</a:t>
            </a:r>
          </a:p>
          <a:p>
            <a:pPr marL="171450" indent="-171450">
              <a:buFontTx/>
              <a:buChar char="•"/>
            </a:pPr>
            <a:r>
              <a:rPr lang="en-US">
                <a:latin typeface="Calibri" charset="0"/>
                <a:ea typeface="MS PGothic" charset="0"/>
              </a:rPr>
              <a:t>But between males and females, there is much more similarity than difference.</a:t>
            </a:r>
          </a:p>
          <a:p>
            <a:pPr marL="171450" indent="-171450">
              <a:buFontTx/>
              <a:buChar char="•"/>
            </a:pPr>
            <a:r>
              <a:rPr lang="en-US">
                <a:latin typeface="Calibri" charset="0"/>
                <a:ea typeface="MS PGothic" charset="0"/>
              </a:rPr>
              <a:t>Girls and boys or women and men are not “</a:t>
            </a:r>
            <a:r>
              <a:rPr lang="en-US" altLang="ja-JP">
                <a:latin typeface="Calibri" charset="0"/>
                <a:ea typeface="MS PGothic" charset="0"/>
              </a:rPr>
              <a:t>opposite” sexes.</a:t>
            </a:r>
            <a:endParaRPr lang="en-US">
              <a:latin typeface="Calibri" charset="0"/>
              <a:ea typeface="MS PGothic"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4F97E4A5-67A6-324C-87E8-9254FF0C00A6}" type="slidenum">
              <a:rPr lang="en-US">
                <a:latin typeface="Arial" charset="0"/>
                <a:cs typeface="Arial" charset="0"/>
              </a:rPr>
              <a:pPr/>
              <a:t>8</a:t>
            </a:fld>
            <a:endParaRPr lang="en-US">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Compared with many other species, male and female humans are very similar.</a:t>
            </a:r>
          </a:p>
          <a:p>
            <a:pPr marL="171450" indent="-171450">
              <a:buFontTx/>
              <a:buChar char="•"/>
            </a:pPr>
            <a:r>
              <a:rPr lang="en-US">
                <a:latin typeface="Calibri" charset="0"/>
                <a:ea typeface="MS PGothic" charset="0"/>
              </a:rPr>
              <a:t>Humans exhibit a low level of sexual dimorphism (i.e., physical difference between the sexes).</a:t>
            </a:r>
          </a:p>
          <a:p>
            <a:pPr marL="171450" indent="-171450">
              <a:buFontTx/>
              <a:buChar char="•"/>
            </a:pPr>
            <a:r>
              <a:rPr lang="en-US">
                <a:latin typeface="Calibri" charset="0"/>
                <a:ea typeface="MS PGothic" charset="0"/>
              </a:rPr>
              <a:t>Men and women’</a:t>
            </a:r>
            <a:r>
              <a:rPr lang="en-US" altLang="ja-JP">
                <a:latin typeface="Calibri" charset="0"/>
                <a:ea typeface="MS PGothic" charset="0"/>
              </a:rPr>
              <a:t>s bodies differ, but in relatively subtle ways.</a:t>
            </a:r>
          </a:p>
          <a:p>
            <a:pPr marL="171450" indent="-171450">
              <a:buFontTx/>
              <a:buChar char="•"/>
            </a:pPr>
            <a:r>
              <a:rPr lang="en-US">
                <a:latin typeface="Calibri" charset="0"/>
                <a:ea typeface="MS PGothic" charset="0"/>
              </a:rPr>
              <a:t>Social practices enhance these differences.</a:t>
            </a:r>
          </a:p>
          <a:p>
            <a:pPr marL="171450" indent="-171450"/>
            <a:endParaRPr lang="en-US">
              <a:latin typeface="Calibri" charset="0"/>
              <a:ea typeface="MS PGothic" charset="0"/>
            </a:endParaRPr>
          </a:p>
          <a:p>
            <a:pPr marL="171450" indent="-171450"/>
            <a:endParaRPr lang="en-US">
              <a:latin typeface="Calibri" charset="0"/>
              <a:ea typeface="MS PGothic"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37931725" indent="-37474525">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6CE3AB8-C330-964B-8CC0-1E4877DCB5F5}" type="slidenum">
              <a:rPr lang="en-US">
                <a:latin typeface="Arial" charset="0"/>
                <a:cs typeface="Arial" charset="0"/>
              </a:rPr>
              <a:pPr/>
              <a:t>9</a:t>
            </a:fld>
            <a:endParaRPr lang="en-US">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pic>
        <p:nvPicPr>
          <p:cNvPr id="16" name="Picture 15" descr="Untitled-25.jpg"/>
          <p:cNvPicPr>
            <a:picLocks noChangeAspect="1"/>
          </p:cNvPicPr>
          <p:nvPr userDrawn="1"/>
        </p:nvPicPr>
        <p:blipFill>
          <a:blip r:embed="rId2"/>
          <a:stretch>
            <a:fillRect/>
          </a:stretch>
        </p:blipFill>
        <p:spPr>
          <a:xfrm>
            <a:off x="0" y="4495800"/>
            <a:ext cx="9144000" cy="2362619"/>
          </a:xfrm>
          <a:prstGeom prst="rect">
            <a:avLst/>
          </a:prstGeom>
        </p:spPr>
      </p:pic>
      <p:sp>
        <p:nvSpPr>
          <p:cNvPr id="5" name="Rectangle 53"/>
          <p:cNvSpPr>
            <a:spLocks noChangeArrowheads="1"/>
          </p:cNvSpPr>
          <p:nvPr userDrawn="1"/>
        </p:nvSpPr>
        <p:spPr bwMode="auto">
          <a:xfrm>
            <a:off x="0" y="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Text Box 48"/>
          <p:cNvSpPr txBox="1">
            <a:spLocks noChangeArrowheads="1"/>
          </p:cNvSpPr>
          <p:nvPr userDrawn="1"/>
        </p:nvSpPr>
        <p:spPr bwMode="auto">
          <a:xfrm>
            <a:off x="258763" y="4684713"/>
            <a:ext cx="8539162" cy="1392237"/>
          </a:xfrm>
          <a:prstGeom prst="rect">
            <a:avLst/>
          </a:prstGeom>
          <a:noFill/>
          <a:ln>
            <a:noFill/>
          </a:ln>
          <a:effectLst>
            <a:outerShdw blurRad="63500" dist="17907" dir="2700000" algn="tl" rotWithShape="0">
              <a:schemeClr val="tx1">
                <a:alpha val="75000"/>
              </a:schemeClr>
            </a:outerShdw>
          </a:effectLs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cs typeface="ＭＳ Ｐゴシック" charset="0"/>
              </a:defRPr>
            </a:lvl2pPr>
            <a:lvl3pPr eaLnBrk="0" hangingPunct="0">
              <a:defRPr sz="2000">
                <a:solidFill>
                  <a:schemeClr val="tx1"/>
                </a:solidFill>
                <a:latin typeface="Arial" charset="0"/>
                <a:ea typeface="ＭＳ Ｐゴシック" charset="0"/>
                <a:cs typeface="ＭＳ Ｐゴシック" charset="0"/>
              </a:defRPr>
            </a:lvl3pPr>
            <a:lvl4pPr eaLnBrk="0" hangingPunct="0">
              <a:defRPr sz="2000">
                <a:solidFill>
                  <a:schemeClr val="tx1"/>
                </a:solidFill>
                <a:latin typeface="Arial" charset="0"/>
                <a:ea typeface="ＭＳ Ｐゴシック" charset="0"/>
                <a:cs typeface="ＭＳ Ｐゴシック" charset="0"/>
              </a:defRPr>
            </a:lvl4pPr>
            <a:lvl5pPr eaLnBrk="0" hangingPunct="0">
              <a:defRPr sz="20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lnSpc>
                <a:spcPct val="90000"/>
              </a:lnSpc>
              <a:spcBef>
                <a:spcPts val="100"/>
              </a:spcBef>
              <a:defRPr/>
            </a:pPr>
            <a:r>
              <a:rPr lang="en-US" sz="3600" dirty="0" smtClean="0">
                <a:latin typeface="Arial Black" charset="0"/>
              </a:rPr>
              <a:t>The Family</a:t>
            </a:r>
          </a:p>
          <a:p>
            <a:pPr eaLnBrk="1" hangingPunct="1">
              <a:lnSpc>
                <a:spcPct val="90000"/>
              </a:lnSpc>
              <a:spcBef>
                <a:spcPts val="100"/>
              </a:spcBef>
              <a:defRPr/>
            </a:pPr>
            <a:r>
              <a:rPr lang="en-US" sz="3000" dirty="0" smtClean="0">
                <a:latin typeface="Rockwell" charset="0"/>
              </a:rPr>
              <a:t>Diversity, Inequality, and Social Change</a:t>
            </a:r>
          </a:p>
          <a:p>
            <a:pPr eaLnBrk="1" hangingPunct="1">
              <a:lnSpc>
                <a:spcPct val="90000"/>
              </a:lnSpc>
              <a:spcBef>
                <a:spcPts val="700"/>
              </a:spcBef>
              <a:defRPr/>
            </a:pPr>
            <a:r>
              <a:rPr lang="en-US" b="1" dirty="0" smtClean="0">
                <a:solidFill>
                  <a:schemeClr val="bg1"/>
                </a:solidFill>
              </a:rPr>
              <a:t>2nd Edition</a:t>
            </a:r>
          </a:p>
        </p:txBody>
      </p:sp>
      <p:sp>
        <p:nvSpPr>
          <p:cNvPr id="8" name="Text Box 50"/>
          <p:cNvSpPr txBox="1">
            <a:spLocks noChangeArrowheads="1"/>
          </p:cNvSpPr>
          <p:nvPr userDrawn="1"/>
        </p:nvSpPr>
        <p:spPr bwMode="auto">
          <a:xfrm>
            <a:off x="4479925" y="1533525"/>
            <a:ext cx="2871788" cy="600075"/>
          </a:xfrm>
          <a:prstGeom prst="rect">
            <a:avLst/>
          </a:prstGeom>
          <a:noFill/>
          <a:ln>
            <a:noFill/>
          </a:ln>
          <a:effectLst>
            <a:outerShdw blurRad="63500" dist="17907" dir="2700000" algn="tl" rotWithShape="0">
              <a:schemeClr val="tx1">
                <a:alpha val="75000"/>
              </a:schemeClr>
            </a:outerShdw>
          </a:effectLs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cs typeface="ＭＳ Ｐゴシック" charset="0"/>
              </a:defRPr>
            </a:lvl2pPr>
            <a:lvl3pPr eaLnBrk="0" hangingPunct="0">
              <a:defRPr sz="2000">
                <a:solidFill>
                  <a:schemeClr val="tx1"/>
                </a:solidFill>
                <a:latin typeface="Arial" charset="0"/>
                <a:ea typeface="ＭＳ Ｐゴシック" charset="0"/>
                <a:cs typeface="ＭＳ Ｐゴシック" charset="0"/>
              </a:defRPr>
            </a:lvl3pPr>
            <a:lvl4pPr eaLnBrk="0" hangingPunct="0">
              <a:defRPr sz="2000">
                <a:solidFill>
                  <a:schemeClr val="tx1"/>
                </a:solidFill>
                <a:latin typeface="Arial" charset="0"/>
                <a:ea typeface="ＭＳ Ｐゴシック" charset="0"/>
                <a:cs typeface="ＭＳ Ｐゴシック" charset="0"/>
              </a:defRPr>
            </a:lvl4pPr>
            <a:lvl5pPr eaLnBrk="0" hangingPunct="0">
              <a:defRPr sz="20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lnSpc>
                <a:spcPct val="90000"/>
              </a:lnSpc>
              <a:spcBef>
                <a:spcPts val="100"/>
              </a:spcBef>
              <a:defRPr/>
            </a:pPr>
            <a:r>
              <a:rPr lang="en-US" sz="3600" dirty="0" smtClean="0">
                <a:latin typeface="Arial Black" charset="0"/>
              </a:rPr>
              <a:t>Chapter</a:t>
            </a:r>
          </a:p>
        </p:txBody>
      </p:sp>
      <p:sp>
        <p:nvSpPr>
          <p:cNvPr id="9" name="Rectangle 17"/>
          <p:cNvSpPr>
            <a:spLocks noChangeArrowheads="1"/>
          </p:cNvSpPr>
          <p:nvPr userDrawn="1"/>
        </p:nvSpPr>
        <p:spPr bwMode="auto">
          <a:xfrm>
            <a:off x="2984500" y="101600"/>
            <a:ext cx="316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latin typeface="Rockwell" charset="0"/>
              </a:rPr>
              <a:t>Lecture Slides</a:t>
            </a:r>
          </a:p>
        </p:txBody>
      </p:sp>
      <p:sp>
        <p:nvSpPr>
          <p:cNvPr id="12" name="Text Box 57"/>
          <p:cNvSpPr txBox="1">
            <a:spLocks noChangeArrowheads="1"/>
          </p:cNvSpPr>
          <p:nvPr userDrawn="1"/>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pic>
        <p:nvPicPr>
          <p:cNvPr id="13" name="Picture 15" descr="978039363932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6075" y="914400"/>
            <a:ext cx="2601913"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bwMode="auto">
          <a:xfrm>
            <a:off x="328613" y="914400"/>
            <a:ext cx="2643187" cy="3276600"/>
          </a:xfrm>
          <a:prstGeom prst="rect">
            <a:avLst/>
          </a:prstGeom>
          <a:noFill/>
          <a:ln w="38100" cmpd="sng">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dirty="0">
              <a:cs typeface="Arial" charset="0"/>
            </a:endParaRPr>
          </a:p>
        </p:txBody>
      </p:sp>
      <p:sp>
        <p:nvSpPr>
          <p:cNvPr id="5158" name="Rectangle 38"/>
          <p:cNvSpPr>
            <a:spLocks noGrp="1" noChangeArrowheads="1"/>
          </p:cNvSpPr>
          <p:nvPr>
            <p:ph type="subTitle" idx="1"/>
          </p:nvPr>
        </p:nvSpPr>
        <p:spPr>
          <a:xfrm>
            <a:off x="4476261" y="2495062"/>
            <a:ext cx="4333632" cy="1230921"/>
          </a:xfrm>
          <a:effectLst>
            <a:outerShdw blurRad="63500" dist="17961" dir="2700000" algn="ctr" rotWithShape="0">
              <a:schemeClr val="tx1">
                <a:alpha val="74998"/>
              </a:schemeClr>
            </a:outerShdw>
          </a:effectLst>
        </p:spPr>
        <p:txBody>
          <a:bodyPr/>
          <a:lstStyle>
            <a:lvl1pPr marL="0" indent="0">
              <a:buFontTx/>
              <a:buNone/>
              <a:defRPr lang="en-US" sz="3200" b="0" kern="1200" noProof="0" dirty="0">
                <a:solidFill>
                  <a:schemeClr val="tx1"/>
                </a:solidFill>
                <a:latin typeface="+mn-lt"/>
                <a:ea typeface="+mn-ea"/>
                <a:cs typeface="+mn-cs"/>
              </a:defRPr>
            </a:lvl1pPr>
          </a:lstStyle>
          <a:p>
            <a:r>
              <a:rPr lang="en-US" smtClean="0"/>
              <a:t>Click to edit Master subtitle style</a:t>
            </a:r>
            <a:endParaRPr lang="en-US" dirty="0"/>
          </a:p>
        </p:txBody>
      </p:sp>
      <p:sp>
        <p:nvSpPr>
          <p:cNvPr id="2" name="Title 1"/>
          <p:cNvSpPr>
            <a:spLocks noGrp="1"/>
          </p:cNvSpPr>
          <p:nvPr>
            <p:ph type="title"/>
          </p:nvPr>
        </p:nvSpPr>
        <p:spPr>
          <a:xfrm>
            <a:off x="6600093" y="1518179"/>
            <a:ext cx="1019907" cy="632224"/>
          </a:xfrm>
          <a:noFill/>
          <a:ln>
            <a:noFill/>
          </a:ln>
          <a:effectLst>
            <a:outerShdw blurRad="63500" dist="17907" dir="2700000" algn="tl" rotWithShape="0">
              <a:schemeClr val="tx1">
                <a:alpha val="75000"/>
              </a:schemeClr>
            </a:outerShdw>
          </a:effectLst>
        </p:spPr>
        <p:txBody>
          <a:bodyPr>
            <a:spAutoFit/>
          </a:bodyPr>
          <a:lstStyle>
            <a:lvl1pPr algn="l">
              <a:defRPr lang="en-US" sz="4800" kern="1200" dirty="0">
                <a:solidFill>
                  <a:srgbClr val="000000"/>
                </a:solidFill>
                <a:latin typeface="Arial Black" charset="0"/>
                <a:ea typeface="ＭＳ Ｐゴシック" charset="0"/>
                <a:cs typeface="Arial" charset="0"/>
              </a:defRPr>
            </a:lvl1pPr>
          </a:lstStyle>
          <a:p>
            <a:pPr lvl="0"/>
            <a:r>
              <a:rPr lang="en-US" smtClean="0"/>
              <a:t>Click to edit Master title style</a:t>
            </a:r>
            <a:endParaRPr lang="en-US" dirty="0"/>
          </a:p>
        </p:txBody>
      </p:sp>
      <p:sp>
        <p:nvSpPr>
          <p:cNvPr id="15" name="Text Placeholder 3"/>
          <p:cNvSpPr>
            <a:spLocks noGrp="1"/>
          </p:cNvSpPr>
          <p:nvPr>
            <p:ph type="body" sz="quarter" idx="10"/>
          </p:nvPr>
        </p:nvSpPr>
        <p:spPr>
          <a:xfrm>
            <a:off x="6183921" y="6085987"/>
            <a:ext cx="2637693" cy="447675"/>
          </a:xfrm>
        </p:spPr>
        <p:txBody>
          <a:bodyPr/>
          <a:lstStyle>
            <a:lvl1pPr marL="0" indent="0">
              <a:buFontTx/>
              <a:buNone/>
              <a:defRPr sz="2400"/>
            </a:lvl1pPr>
          </a:lstStyle>
          <a:p>
            <a:pPr lvl="0"/>
            <a:r>
              <a:rPr lang="en-US" smtClean="0"/>
              <a:t>Click to edit Master text styles</a:t>
            </a:r>
          </a:p>
        </p:txBody>
      </p:sp>
    </p:spTree>
    <p:extLst>
      <p:ext uri="{BB962C8B-B14F-4D97-AF65-F5344CB8AC3E}">
        <p14:creationId xmlns:p14="http://schemas.microsoft.com/office/powerpoint/2010/main" val="354697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Slides 1">
    <p:spTree>
      <p:nvGrpSpPr>
        <p:cNvPr id="1" name=""/>
        <p:cNvGrpSpPr/>
        <p:nvPr/>
      </p:nvGrpSpPr>
      <p:grpSpPr>
        <a:xfrm>
          <a:off x="0" y="0"/>
          <a:ext cx="0" cy="0"/>
          <a:chOff x="0" y="0"/>
          <a:chExt cx="0" cy="0"/>
        </a:xfrm>
      </p:grpSpPr>
      <p:sp>
        <p:nvSpPr>
          <p:cNvPr id="17" name="Rectangle 3"/>
          <p:cNvSpPr>
            <a:spLocks noGrp="1" noChangeArrowheads="1"/>
          </p:cNvSpPr>
          <p:nvPr>
            <p:ph idx="1"/>
          </p:nvPr>
        </p:nvSpPr>
        <p:spPr bwMode="auto">
          <a:xfrm>
            <a:off x="466344" y="1508760"/>
            <a:ext cx="8144256" cy="4739640"/>
          </a:xfrm>
          <a:prstGeom prst="rect">
            <a:avLst/>
          </a:prstGeom>
          <a:noFill/>
          <a:ln>
            <a:noFill/>
          </a:ln>
          <a:effectLst/>
          <a:extLst/>
        </p:spPr>
        <p:txBody>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smtClean="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8" name="Rectangle 2"/>
          <p:cNvSpPr>
            <a:spLocks noGrp="1" noChangeArrowheads="1"/>
          </p:cNvSpPr>
          <p:nvPr>
            <p:ph type="title"/>
          </p:nvPr>
        </p:nvSpPr>
        <p:spPr bwMode="auto">
          <a:xfrm>
            <a:off x="347472" y="347472"/>
            <a:ext cx="8447087" cy="1100328"/>
          </a:xfrm>
          <a:prstGeom prst="rect">
            <a:avLst/>
          </a:prstGeom>
          <a:noFill/>
          <a:ln>
            <a:noFill/>
          </a:ln>
          <a:effectLst/>
          <a:extLst/>
        </p:spPr>
        <p:txBody>
          <a:bodyPr/>
          <a:lstStyle/>
          <a:p>
            <a:pPr lvl="0"/>
            <a:r>
              <a:rPr lang="en-US" smtClean="0"/>
              <a:t>Click to edit Master title style</a:t>
            </a:r>
            <a:endParaRPr lang="en-US" dirty="0"/>
          </a:p>
        </p:txBody>
      </p:sp>
    </p:spTree>
    <p:extLst>
      <p:ext uri="{BB962C8B-B14F-4D97-AF65-F5344CB8AC3E}">
        <p14:creationId xmlns:p14="http://schemas.microsoft.com/office/powerpoint/2010/main" val="73861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Tree>
    <p:extLst>
      <p:ext uri="{BB962C8B-B14F-4D97-AF65-F5344CB8AC3E}">
        <p14:creationId xmlns:p14="http://schemas.microsoft.com/office/powerpoint/2010/main" val="61498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2">
    <p:spTree>
      <p:nvGrpSpPr>
        <p:cNvPr id="1" name=""/>
        <p:cNvGrpSpPr/>
        <p:nvPr/>
      </p:nvGrpSpPr>
      <p:grpSpPr>
        <a:xfrm>
          <a:off x="0" y="0"/>
          <a:ext cx="0" cy="0"/>
          <a:chOff x="0" y="0"/>
          <a:chExt cx="0" cy="0"/>
        </a:xfrm>
      </p:grpSpPr>
      <p:sp>
        <p:nvSpPr>
          <p:cNvPr id="2" name="Rectangle 1"/>
          <p:cNvSpPr>
            <a:spLocks noChangeAspect="1"/>
          </p:cNvSpPr>
          <p:nvPr userDrawn="1"/>
        </p:nvSpPr>
        <p:spPr bwMode="auto">
          <a:xfrm>
            <a:off x="347663" y="347663"/>
            <a:ext cx="8458200" cy="6096000"/>
          </a:xfrm>
          <a:prstGeom prst="rect">
            <a:avLst/>
          </a:prstGeom>
          <a:solidFill>
            <a:schemeClr val="bg1"/>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5" name="Rectangle 56"/>
          <p:cNvSpPr>
            <a:spLocks noChangeArrowheads="1"/>
          </p:cNvSpPr>
          <p:nvPr userDrawn="1"/>
        </p:nvSpPr>
        <p:spPr bwMode="auto">
          <a:xfrm>
            <a:off x="6764338" y="6683375"/>
            <a:ext cx="21336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DDBC785B-5846-C54F-B66F-56896E0D7423}" type="slidenum">
              <a:rPr lang="en-US" sz="1000" b="1">
                <a:solidFill>
                  <a:srgbClr val="4D4D4D"/>
                </a:solidFill>
              </a:rPr>
              <a:pPr algn="r"/>
              <a:t>‹#›</a:t>
            </a:fld>
            <a:endParaRPr lang="en-US" sz="1000" b="1">
              <a:solidFill>
                <a:srgbClr val="4D4D4D"/>
              </a:solidFill>
            </a:endParaRPr>
          </a:p>
        </p:txBody>
      </p:sp>
      <p:sp>
        <p:nvSpPr>
          <p:cNvPr id="6" name="Text Box 57"/>
          <p:cNvSpPr txBox="1">
            <a:spLocks noChangeArrowheads="1"/>
          </p:cNvSpPr>
          <p:nvPr userDrawn="1"/>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sp>
        <p:nvSpPr>
          <p:cNvPr id="8" name="Title 7"/>
          <p:cNvSpPr>
            <a:spLocks noGrp="1"/>
          </p:cNvSpPr>
          <p:nvPr>
            <p:ph type="title"/>
          </p:nvPr>
        </p:nvSpPr>
        <p:spPr>
          <a:xfrm>
            <a:off x="342901" y="347663"/>
            <a:ext cx="8447087" cy="1100137"/>
          </a:xfrm>
        </p:spPr>
        <p:txBody>
          <a:bodyPr/>
          <a:lstStyle/>
          <a:p>
            <a:r>
              <a:rPr lang="en-US" smtClean="0"/>
              <a:t>Click to edit Master title style</a:t>
            </a:r>
            <a:endParaRPr lang="en-US" dirty="0"/>
          </a:p>
        </p:txBody>
      </p:sp>
      <p:sp>
        <p:nvSpPr>
          <p:cNvPr id="10" name="Text Placeholder 9"/>
          <p:cNvSpPr>
            <a:spLocks noGrp="1"/>
          </p:cNvSpPr>
          <p:nvPr>
            <p:ph type="body" sz="quarter" idx="10"/>
          </p:nvPr>
        </p:nvSpPr>
        <p:spPr>
          <a:xfrm>
            <a:off x="415925" y="1358900"/>
            <a:ext cx="8399463" cy="137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415925" y="3810000"/>
            <a:ext cx="8399463"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0031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4D6DB"/>
        </a:solidFill>
        <a:effectLst/>
      </p:bgPr>
    </p:bg>
    <p:spTree>
      <p:nvGrpSpPr>
        <p:cNvPr id="1" name=""/>
        <p:cNvGrpSpPr/>
        <p:nvPr/>
      </p:nvGrpSpPr>
      <p:grpSpPr>
        <a:xfrm>
          <a:off x="0" y="0"/>
          <a:ext cx="0" cy="0"/>
          <a:chOff x="0" y="0"/>
          <a:chExt cx="0" cy="0"/>
        </a:xfrm>
      </p:grpSpPr>
      <p:sp>
        <p:nvSpPr>
          <p:cNvPr id="17" name="Rectangle 16"/>
          <p:cNvSpPr>
            <a:spLocks noChangeAspect="1"/>
          </p:cNvSpPr>
          <p:nvPr/>
        </p:nvSpPr>
        <p:spPr bwMode="auto">
          <a:xfrm>
            <a:off x="347663" y="347663"/>
            <a:ext cx="8458200" cy="6096000"/>
          </a:xfrm>
          <a:prstGeom prst="rect">
            <a:avLst/>
          </a:prstGeom>
          <a:solidFill>
            <a:schemeClr val="bg1"/>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1027" name="Rectangle 2"/>
          <p:cNvSpPr>
            <a:spLocks noGrp="1" noChangeArrowheads="1"/>
          </p:cNvSpPr>
          <p:nvPr>
            <p:ph type="title"/>
          </p:nvPr>
        </p:nvSpPr>
        <p:spPr bwMode="auto">
          <a:xfrm>
            <a:off x="347663" y="347663"/>
            <a:ext cx="844708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466725" y="1508125"/>
            <a:ext cx="814387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9" name="Rectangle 56"/>
          <p:cNvSpPr>
            <a:spLocks noChangeArrowheads="1"/>
          </p:cNvSpPr>
          <p:nvPr/>
        </p:nvSpPr>
        <p:spPr bwMode="auto">
          <a:xfrm>
            <a:off x="6764338" y="6683375"/>
            <a:ext cx="21336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A768DDF3-3CC3-2343-A4A8-BF57E81E4D01}" type="slidenum">
              <a:rPr lang="en-US" sz="1000" b="1">
                <a:solidFill>
                  <a:srgbClr val="4D4D4D"/>
                </a:solidFill>
              </a:rPr>
              <a:pPr algn="r"/>
              <a:t>‹#›</a:t>
            </a:fld>
            <a:endParaRPr lang="en-US" sz="1000" b="1">
              <a:solidFill>
                <a:srgbClr val="4D4D4D"/>
              </a:solidFill>
            </a:endParaRPr>
          </a:p>
        </p:txBody>
      </p:sp>
      <p:sp>
        <p:nvSpPr>
          <p:cNvPr id="1030" name="Text Box 57"/>
          <p:cNvSpPr txBox="1">
            <a:spLocks noChangeArrowheads="1"/>
          </p:cNvSpPr>
          <p:nvPr/>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sp>
        <p:nvSpPr>
          <p:cNvPr id="1031" name="Line 65"/>
          <p:cNvSpPr>
            <a:spLocks noChangeShapeType="1"/>
          </p:cNvSpPr>
          <p:nvPr/>
        </p:nvSpPr>
        <p:spPr bwMode="auto">
          <a:xfrm>
            <a:off x="347663" y="1489075"/>
            <a:ext cx="8458200" cy="0"/>
          </a:xfrm>
          <a:prstGeom prst="line">
            <a:avLst/>
          </a:prstGeom>
          <a:noFill/>
          <a:ln w="38100">
            <a:solidFill>
              <a:srgbClr val="6E4E82"/>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79" r:id="rId1"/>
    <p:sldLayoutId id="2147483877" r:id="rId2"/>
    <p:sldLayoutId id="2147483878" r:id="rId3"/>
    <p:sldLayoutId id="2147483880" r:id="rId4"/>
  </p:sldLayoutIdLst>
  <p:timing>
    <p:tnLst>
      <p:par>
        <p:cTn xmlns:p14="http://schemas.microsoft.com/office/powerpoint/2010/main" id="1" dur="indefinite" restart="never" nodeType="tmRoot"/>
      </p:par>
    </p:tnLst>
  </p:timing>
  <p:txStyles>
    <p:titleStyle>
      <a:lvl1pPr algn="ctr" rtl="0" eaLnBrk="1" fontAlgn="base" hangingPunct="1">
        <a:lnSpc>
          <a:spcPts val="3900"/>
        </a:lnSpc>
        <a:spcBef>
          <a:spcPct val="0"/>
        </a:spcBef>
        <a:spcAft>
          <a:spcPct val="0"/>
        </a:spcAft>
        <a:defRPr lang="en-US" sz="3200" b="1" dirty="0">
          <a:solidFill>
            <a:srgbClr val="000000"/>
          </a:solidFill>
          <a:latin typeface="+mj-lt"/>
          <a:ea typeface="+mj-ea"/>
          <a:cs typeface="Arial Black"/>
        </a:defRPr>
      </a:lvl1pPr>
      <a:lvl2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2pPr>
      <a:lvl3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3pPr>
      <a:lvl4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4pPr>
      <a:lvl5pPr algn="ctr" rtl="0" eaLnBrk="1" fontAlgn="base" hangingPunct="1">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5pPr>
      <a:lvl6pPr marL="457200" algn="l" rtl="0" eaLnBrk="1" fontAlgn="base" hangingPunct="1">
        <a:spcBef>
          <a:spcPct val="0"/>
        </a:spcBef>
        <a:spcAft>
          <a:spcPct val="0"/>
        </a:spcAft>
        <a:defRPr sz="4400">
          <a:solidFill>
            <a:schemeClr val="tx2"/>
          </a:solidFill>
          <a:latin typeface="Rockwell" charset="0"/>
          <a:ea typeface="ＭＳ Ｐゴシック" charset="0"/>
          <a:cs typeface="Arial" charset="0"/>
        </a:defRPr>
      </a:lvl6pPr>
      <a:lvl7pPr marL="914400" algn="l" rtl="0" eaLnBrk="1" fontAlgn="base" hangingPunct="1">
        <a:spcBef>
          <a:spcPct val="0"/>
        </a:spcBef>
        <a:spcAft>
          <a:spcPct val="0"/>
        </a:spcAft>
        <a:defRPr sz="4400">
          <a:solidFill>
            <a:schemeClr val="tx2"/>
          </a:solidFill>
          <a:latin typeface="Rockwell" charset="0"/>
          <a:ea typeface="ＭＳ Ｐゴシック" charset="0"/>
          <a:cs typeface="Arial" charset="0"/>
        </a:defRPr>
      </a:lvl7pPr>
      <a:lvl8pPr marL="1371600" algn="l" rtl="0" eaLnBrk="1" fontAlgn="base" hangingPunct="1">
        <a:spcBef>
          <a:spcPct val="0"/>
        </a:spcBef>
        <a:spcAft>
          <a:spcPct val="0"/>
        </a:spcAft>
        <a:defRPr sz="4400">
          <a:solidFill>
            <a:schemeClr val="tx2"/>
          </a:solidFill>
          <a:latin typeface="Rockwell" charset="0"/>
          <a:ea typeface="ＭＳ Ｐゴシック" charset="0"/>
          <a:cs typeface="Arial" charset="0"/>
        </a:defRPr>
      </a:lvl8pPr>
      <a:lvl9pPr marL="1828800" algn="l" rtl="0" eaLnBrk="1" fontAlgn="base" hangingPunct="1">
        <a:spcBef>
          <a:spcPct val="0"/>
        </a:spcBef>
        <a:spcAft>
          <a:spcPct val="0"/>
        </a:spcAft>
        <a:defRPr sz="4400">
          <a:solidFill>
            <a:schemeClr val="tx2"/>
          </a:solidFill>
          <a:latin typeface="Rockwell" charset="0"/>
          <a:ea typeface="ＭＳ Ｐゴシック" charset="0"/>
          <a:cs typeface="Arial" charset="0"/>
        </a:defRPr>
      </a:lvl9pPr>
    </p:titleStyle>
    <p:bodyStyle>
      <a:lvl1pPr marL="342900" indent="-342900" algn="l" rtl="0" eaLnBrk="1" fontAlgn="base" hangingPunct="1">
        <a:spcBef>
          <a:spcPts val="900"/>
        </a:spcBef>
        <a:spcAft>
          <a:spcPct val="0"/>
        </a:spcAft>
        <a:buClr>
          <a:srgbClr val="6E4E82"/>
        </a:buClr>
        <a:buSzPct val="120000"/>
        <a:buFont typeface="Wingdings" charset="0"/>
        <a:buChar char="§"/>
        <a:defRPr lang="en-US" sz="3200" dirty="0">
          <a:solidFill>
            <a:schemeClr val="tx1"/>
          </a:solidFill>
          <a:latin typeface="+mn-lt"/>
          <a:ea typeface="+mn-ea"/>
          <a:cs typeface="Times New Roman"/>
        </a:defRPr>
      </a:lvl1pPr>
      <a:lvl2pPr marL="693738" indent="-346075" algn="l" rtl="0" eaLnBrk="1" fontAlgn="base" hangingPunct="1">
        <a:spcBef>
          <a:spcPts val="600"/>
        </a:spcBef>
        <a:spcAft>
          <a:spcPct val="0"/>
        </a:spcAft>
        <a:buClr>
          <a:srgbClr val="6E4E82"/>
        </a:buClr>
        <a:buFont typeface="Arial" charset="0"/>
        <a:buChar char="•"/>
        <a:defRPr lang="en-US" sz="3000" dirty="0">
          <a:solidFill>
            <a:schemeClr val="tx1"/>
          </a:solidFill>
          <a:latin typeface="+mn-lt"/>
          <a:ea typeface="Arial" charset="0"/>
          <a:cs typeface="Times New Roman"/>
        </a:defRPr>
      </a:lvl2pPr>
      <a:lvl3pPr marL="1041400" indent="-346075" algn="l" rtl="0" eaLnBrk="1" fontAlgn="base" hangingPunct="1">
        <a:spcBef>
          <a:spcPts val="600"/>
        </a:spcBef>
        <a:spcAft>
          <a:spcPct val="0"/>
        </a:spcAft>
        <a:buClr>
          <a:srgbClr val="6E4E82"/>
        </a:buClr>
        <a:buFont typeface="Wingdings" charset="0"/>
        <a:buChar char="§"/>
        <a:defRPr lang="en-US" sz="2800" dirty="0">
          <a:solidFill>
            <a:schemeClr val="tx1"/>
          </a:solidFill>
          <a:latin typeface="+mn-lt"/>
          <a:ea typeface="Arial" charset="0"/>
          <a:cs typeface="Times New Roman"/>
        </a:defRPr>
      </a:lvl3pPr>
      <a:lvl4pPr marL="1389063" indent="-346075" algn="l" rtl="0" eaLnBrk="1" fontAlgn="base" hangingPunct="1">
        <a:spcBef>
          <a:spcPts val="600"/>
        </a:spcBef>
        <a:spcAft>
          <a:spcPct val="0"/>
        </a:spcAft>
        <a:buClr>
          <a:srgbClr val="6E4E82"/>
        </a:buClr>
        <a:buFont typeface="Arial" charset="0"/>
        <a:buChar char="•"/>
        <a:defRPr lang="en-US" sz="2600" dirty="0">
          <a:solidFill>
            <a:schemeClr val="tx1"/>
          </a:solidFill>
          <a:latin typeface="+mn-lt"/>
          <a:ea typeface="Arial" charset="0"/>
          <a:cs typeface="Times New Roman"/>
        </a:defRPr>
      </a:lvl4pPr>
      <a:lvl5pPr marL="1736725" indent="-346075" algn="l" rtl="0" eaLnBrk="1" fontAlgn="base" hangingPunct="1">
        <a:spcBef>
          <a:spcPts val="600"/>
        </a:spcBef>
        <a:spcAft>
          <a:spcPct val="0"/>
        </a:spcAft>
        <a:buClr>
          <a:srgbClr val="6E4E82"/>
        </a:buClr>
        <a:buFont typeface="Wingdings" charset="0"/>
        <a:buChar char="§"/>
        <a:defRPr lang="en-US" sz="2400" dirty="0">
          <a:solidFill>
            <a:schemeClr val="tx1"/>
          </a:solidFill>
          <a:latin typeface="+mn-lt"/>
          <a:ea typeface="Arial" charset="0"/>
          <a:cs typeface="Times New Roman"/>
        </a:defRPr>
      </a:lvl5pPr>
      <a:lvl6pPr marL="25146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lr>
          <a:srgbClr val="EE3E96"/>
        </a:buClr>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EE6D7E83-7529-4BE5-A5A9-FA06E23BE063}"/>
              </a:ext>
            </a:extLst>
          </p:cNvPr>
          <p:cNvSpPr>
            <a:spLocks noGrp="1"/>
          </p:cNvSpPr>
          <p:nvPr>
            <p:ph type="subTitle" idx="1"/>
          </p:nvPr>
        </p:nvSpPr>
        <p:spPr>
          <a:xfrm>
            <a:off x="4476750" y="2495550"/>
            <a:ext cx="4333875" cy="1230313"/>
          </a:xfrm>
          <a:effectLst>
            <a:outerShdw blurRad="63500" dist="17961" dir="2700000" algn="ctr" rotWithShape="0">
              <a:schemeClr val="tx1">
                <a:alpha val="74997"/>
              </a:schemeClr>
            </a:outerShdw>
          </a:effectLst>
        </p:spPr>
        <p:txBody>
          <a:bodyPr/>
          <a:lstStyle/>
          <a:p>
            <a:pPr>
              <a:buClrTx/>
              <a:defRPr/>
            </a:pPr>
            <a:r>
              <a:rPr altLang="en-US" dirty="0"/>
              <a:t>Gender</a:t>
            </a:r>
          </a:p>
        </p:txBody>
      </p:sp>
      <p:sp>
        <p:nvSpPr>
          <p:cNvPr id="6" name="Title 5">
            <a:extLst>
              <a:ext uri="{FF2B5EF4-FFF2-40B4-BE49-F238E27FC236}">
                <a16:creationId xmlns:a16="http://schemas.microsoft.com/office/drawing/2014/main" xmlns="" id="{3DCA754A-B419-4FC2-B36F-3457248D921B}"/>
              </a:ext>
            </a:extLst>
          </p:cNvPr>
          <p:cNvSpPr>
            <a:spLocks noGrp="1"/>
          </p:cNvSpPr>
          <p:nvPr>
            <p:ph type="title"/>
          </p:nvPr>
        </p:nvSpPr>
        <p:spPr>
          <a:xfrm>
            <a:off x="6600825" y="1517650"/>
            <a:ext cx="1019175" cy="633413"/>
          </a:xfrm>
        </p:spPr>
        <p:txBody>
          <a:bodyPr/>
          <a:lstStyle/>
          <a:p>
            <a:pPr>
              <a:defRPr/>
            </a:pPr>
            <a:r>
              <a:rPr altLang="en-US" dirty="0">
                <a:latin typeface="Arial Black" panose="020B0A04020102020204" pitchFamily="34" charset="0"/>
                <a:ea typeface="ＭＳ Ｐゴシック" panose="020B0600070205080204" pitchFamily="34" charset="-128"/>
                <a:cs typeface="Arial" panose="020B0604020202020204" pitchFamily="34" charset="0"/>
              </a:rPr>
              <a:t>5</a:t>
            </a:r>
          </a:p>
        </p:txBody>
      </p:sp>
      <p:sp>
        <p:nvSpPr>
          <p:cNvPr id="6148" name="Text Placeholder 6"/>
          <p:cNvSpPr>
            <a:spLocks noGrp="1" noChangeArrowheads="1"/>
          </p:cNvSpPr>
          <p:nvPr>
            <p:ph type="body" sz="quarter" idx="10"/>
          </p:nvPr>
        </p:nvSpPr>
        <p:spPr>
          <a:xfrm>
            <a:off x="4800600" y="6086475"/>
            <a:ext cx="3722687" cy="447675"/>
          </a:xfrm>
        </p:spPr>
        <p:txBody>
          <a:bodyPr/>
          <a:lstStyle/>
          <a:p>
            <a:r>
              <a:rPr lang="en-US" dirty="0">
                <a:latin typeface="Rockwell" charset="0"/>
                <a:ea typeface="ＭＳ Ｐゴシック" charset="0"/>
              </a:rPr>
              <a:t>Slides by Joanna Pepin</a:t>
            </a:r>
          </a:p>
          <a:p>
            <a:endParaRPr dirty="0">
              <a:latin typeface="Rockwell" charset="0"/>
              <a:ea typeface="MS PGothic" charset="0"/>
              <a:cs typeface="Times New Roman" charset="0"/>
            </a:endParaRPr>
          </a:p>
        </p:txBody>
      </p:sp>
      <p:sp>
        <p:nvSpPr>
          <p:cNvPr id="6149" name="TextBox 1"/>
          <p:cNvSpPr txBox="1">
            <a:spLocks noChangeArrowheads="1"/>
          </p:cNvSpPr>
          <p:nvPr/>
        </p:nvSpPr>
        <p:spPr bwMode="auto">
          <a:xfrm>
            <a:off x="5443538" y="17653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Rockwell" charset="0"/>
                <a:ea typeface="MS PGothic" charset="0"/>
                <a:cs typeface="Times New Roman" charset="0"/>
              </a:defRPr>
            </a:lvl1pPr>
            <a:lvl2pPr marL="37931725" indent="-37474525">
              <a:defRPr sz="3000">
                <a:solidFill>
                  <a:schemeClr val="tx1"/>
                </a:solidFill>
                <a:latin typeface="Rockwell" charset="0"/>
                <a:ea typeface="Arial" charset="0"/>
                <a:cs typeface="Times New Roman" charset="0"/>
              </a:defRPr>
            </a:lvl2pPr>
            <a:lvl3pPr>
              <a:defRPr sz="2800">
                <a:solidFill>
                  <a:schemeClr val="tx1"/>
                </a:solidFill>
                <a:latin typeface="Rockwell" charset="0"/>
                <a:ea typeface="Arial" charset="0"/>
                <a:cs typeface="Times New Roman" charset="0"/>
              </a:defRPr>
            </a:lvl3pPr>
            <a:lvl4pPr>
              <a:defRPr sz="2600">
                <a:solidFill>
                  <a:schemeClr val="tx1"/>
                </a:solidFill>
                <a:latin typeface="Rockwell" charset="0"/>
                <a:ea typeface="Arial" charset="0"/>
                <a:cs typeface="Times New Roman" charset="0"/>
              </a:defRPr>
            </a:lvl4pPr>
            <a:lvl5pPr>
              <a:defRPr sz="2400">
                <a:solidFill>
                  <a:schemeClr val="tx1"/>
                </a:solidFill>
                <a:latin typeface="Rockwell" charset="0"/>
                <a:ea typeface="Arial" charset="0"/>
                <a:cs typeface="Times New Roman" charset="0"/>
              </a:defRPr>
            </a:lvl5pPr>
            <a:lvl6pPr marL="2193925" indent="-346075"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6pPr>
            <a:lvl7pPr marL="2651125" indent="-346075"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7pPr>
            <a:lvl8pPr marL="3108325" indent="-346075"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8pPr>
            <a:lvl9pPr marL="3565525" indent="-346075" eaLnBrk="0" hangingPunct="0">
              <a:spcBef>
                <a:spcPts val="600"/>
              </a:spcBef>
              <a:buClr>
                <a:srgbClr val="6E4E82"/>
              </a:buClr>
              <a:buFont typeface="Wingdings" charset="0"/>
              <a:buChar char="§"/>
              <a:defRPr sz="2400">
                <a:solidFill>
                  <a:schemeClr val="tx1"/>
                </a:solidFill>
                <a:latin typeface="Rockwell" charset="0"/>
                <a:ea typeface="Arial" charset="0"/>
                <a:cs typeface="Times New Roman" charset="0"/>
              </a:defRPr>
            </a:lvl9pPr>
          </a:lstStyle>
          <a:p>
            <a:pPr eaLnBrk="1" hangingPunct="1"/>
            <a:endParaRPr lang="en-US" sz="20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Height Distribution of Married Men and Women, 2009</a:t>
            </a:r>
          </a:p>
        </p:txBody>
      </p:sp>
      <p:pic>
        <p:nvPicPr>
          <p:cNvPr id="24579" name="Picture 2" descr="A graph shows the height distribution of married men and women in 2009. The data from the graph indicate that the median height of husbands is 5’11”, and the median height of wives is 5’5”. The highest percentage of women are between 61 and 67 inches in height, whereas the highest percentage of men are between 67 and 73 inch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5813" y="1865313"/>
            <a:ext cx="50355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Sex and Gender: Height</a:t>
            </a:r>
          </a:p>
        </p:txBody>
      </p:sp>
      <p:pic>
        <p:nvPicPr>
          <p:cNvPr id="26627" name="Picture 2" descr="A postage stamp depicts Princess Diana and Prince Charles in 1981. In the photo, Princess Diana appears much shorter than Prince Char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1863725"/>
            <a:ext cx="31242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noChangeArrowheads="1"/>
          </p:cNvSpPr>
          <p:nvPr>
            <p:ph type="title"/>
          </p:nvPr>
        </p:nvSpPr>
        <p:spPr/>
        <p:txBody>
          <a:bodyPr/>
          <a:lstStyle/>
          <a:p>
            <a:pPr>
              <a:lnSpc>
                <a:spcPts val="3875"/>
              </a:lnSpc>
            </a:pPr>
            <a:r>
              <a:rPr>
                <a:latin typeface="Rockwell" charset="0"/>
                <a:ea typeface="MS PGothic" charset="0"/>
                <a:cs typeface="Arial Black" charset="0"/>
              </a:rPr>
              <a:t>Common Restroom Symbols</a:t>
            </a:r>
          </a:p>
        </p:txBody>
      </p:sp>
      <p:pic>
        <p:nvPicPr>
          <p:cNvPr id="28675" name="Picture 2" descr="A diagram shows common restroom symbols. The diagram superimposes the images on top of each other to show that the male symbol is depicted with thicker legs, a broader chest, and wider shoulders than the symbol for fema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1854200"/>
            <a:ext cx="59626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Sex and Gender: Sexual Diversity</a:t>
            </a:r>
          </a:p>
        </p:txBody>
      </p:sp>
      <p:sp>
        <p:nvSpPr>
          <p:cNvPr id="30723"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Sexual Diversity</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Sex and Gender: Intersex Definition</a:t>
            </a:r>
          </a:p>
        </p:txBody>
      </p:sp>
      <p:sp>
        <p:nvSpPr>
          <p:cNvPr id="32771"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Sexual Diversity</a:t>
            </a:r>
          </a:p>
          <a:p>
            <a:pPr lvl="1"/>
            <a:r>
              <a:rPr>
                <a:latin typeface="Rockwell" charset="0"/>
                <a:cs typeface="Times New Roman" charset="0"/>
              </a:rPr>
              <a:t>Intersex: A condition in which a person’s chromosomal composition does not correspond with his or her sexual anatomy at birth, or the anatomy is not clearly male or female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Sex and Gender: Transgender Identity</a:t>
            </a:r>
          </a:p>
        </p:txBody>
      </p:sp>
      <p:sp>
        <p:nvSpPr>
          <p:cNvPr id="34819"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Sexual Diversity</a:t>
            </a:r>
          </a:p>
          <a:p>
            <a:pPr lvl="1"/>
            <a:r>
              <a:rPr>
                <a:latin typeface="Rockwell" charset="0"/>
                <a:cs typeface="Times New Roman" charset="0"/>
              </a:rPr>
              <a:t>Transgender: A term to describe individuals whose gender identity does not match their assigned sex</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Sex and Gender: Transgender Identity</a:t>
            </a:r>
          </a:p>
        </p:txBody>
      </p:sp>
      <p:sp>
        <p:nvSpPr>
          <p:cNvPr id="49155" name="Content Placeholder 4">
            <a:extLst>
              <a:ext uri="{FF2B5EF4-FFF2-40B4-BE49-F238E27FC236}">
                <a16:creationId xmlns:a16="http://schemas.microsoft.com/office/drawing/2014/main" xmlns="" id="{9498D485-1629-4BD8-BBA0-00B04178CAEE}"/>
              </a:ext>
            </a:extLst>
          </p:cNvPr>
          <p:cNvSpPr>
            <a:spLocks noGrp="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Sexual Diversity</a:t>
            </a:r>
          </a:p>
          <a:p>
            <a:pPr lvl="1"/>
            <a:r>
              <a:rPr>
                <a:latin typeface="Rockwell" charset="0"/>
                <a:cs typeface="Arial" charset="0"/>
              </a:rPr>
              <a:t>Transgender</a:t>
            </a:r>
          </a:p>
          <a:p>
            <a:pPr lvl="4">
              <a:buFont typeface="Wingdings" charset="0"/>
              <a:buChar char=""/>
            </a:pPr>
            <a:r>
              <a:rPr>
                <a:latin typeface="Rockwell" charset="0"/>
                <a:cs typeface="Arial" charset="0"/>
              </a:rPr>
              <a:t>Gender Dysphoria: Psychiatric disorder that occurs when </a:t>
            </a:r>
            <a:r>
              <a:rPr>
                <a:latin typeface="Rockwell" charset="0"/>
                <a:ea typeface="MS PGothic" charset="0"/>
                <a:cs typeface="MS PGothic" charset="0"/>
              </a:rPr>
              <a:t>transgender identity causes distress in a person</a:t>
            </a:r>
            <a:r>
              <a:rPr lang="ja-JP" altLang="en-US">
                <a:latin typeface="Rockwell" charset="0"/>
                <a:ea typeface="MS PGothic" charset="0"/>
                <a:cs typeface="MS PGothic" charset="0"/>
              </a:rPr>
              <a:t>’</a:t>
            </a:r>
            <a:r>
              <a:rPr>
                <a:latin typeface="Rockwell" charset="0"/>
                <a:ea typeface="MS PGothic" charset="0"/>
                <a:cs typeface="MS PGothic" charset="0"/>
              </a:rPr>
              <a:t>s life</a:t>
            </a:r>
            <a:endParaRPr>
              <a:latin typeface="Rockwel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Raising Androgyny: Androgynous Definition</a:t>
            </a:r>
          </a:p>
        </p:txBody>
      </p:sp>
      <p:sp>
        <p:nvSpPr>
          <p:cNvPr id="38915"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Androgynous: </a:t>
            </a:r>
            <a:r>
              <a:rPr>
                <a:latin typeface="Rockwell" charset="0"/>
                <a:ea typeface="MS PGothic" charset="0"/>
                <a:cs typeface="Arial" charset="0"/>
              </a:rPr>
              <a:t>Neither exclusively masculine nor exclusively feminine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Perspectives on Gender</a:t>
            </a:r>
          </a:p>
        </p:txBody>
      </p:sp>
      <p:pic>
        <p:nvPicPr>
          <p:cNvPr id="40963" name="Picture 2" descr="A photograph depicts a man and woman embracing one another in a park. The woman has her hands wrapped around the pregnant stomach of her husba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5313" y="1854200"/>
            <a:ext cx="288448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Perspectives on Gender: Biological</a:t>
            </a:r>
          </a:p>
        </p:txBody>
      </p:sp>
      <p:sp>
        <p:nvSpPr>
          <p:cNvPr id="43011"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Biological Perspective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Sex and Gender</a:t>
            </a:r>
          </a:p>
        </p:txBody>
      </p:sp>
      <p:pic>
        <p:nvPicPr>
          <p:cNvPr id="8195" name="Picture 2" descr="A photograph shows a young girl surrounded by hundreds of pink objects. The objects cover the area of an entire room and include books, dolls, jewelry, clothing, bedding, and toy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825" y="1851025"/>
            <a:ext cx="7131050"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Perspectives on Gender: Feminism</a:t>
            </a:r>
          </a:p>
        </p:txBody>
      </p:sp>
      <p:sp>
        <p:nvSpPr>
          <p:cNvPr id="45059"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Biological Perspective</a:t>
            </a:r>
          </a:p>
          <a:p>
            <a:pPr>
              <a:buFont typeface="Wingdings" charset="0"/>
              <a:buChar char=""/>
            </a:pPr>
            <a:r>
              <a:rPr>
                <a:latin typeface="Rockwell" charset="0"/>
                <a:ea typeface="MS PGothic" charset="0"/>
                <a:cs typeface="Times New Roman" charset="0"/>
              </a:rPr>
              <a:t>Feminism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Perspectives on Gender: Masculinity</a:t>
            </a:r>
          </a:p>
        </p:txBody>
      </p:sp>
      <p:sp>
        <p:nvSpPr>
          <p:cNvPr id="47107"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Biological Perspective</a:t>
            </a:r>
          </a:p>
          <a:p>
            <a:pPr>
              <a:buFont typeface="Wingdings" charset="0"/>
              <a:buChar char=""/>
            </a:pPr>
            <a:r>
              <a:rPr>
                <a:latin typeface="Rockwell" charset="0"/>
                <a:ea typeface="MS PGothic" charset="0"/>
                <a:cs typeface="Times New Roman" charset="0"/>
              </a:rPr>
              <a:t>Feminism </a:t>
            </a:r>
          </a:p>
          <a:p>
            <a:pPr>
              <a:buFont typeface="Wingdings" charset="0"/>
              <a:buChar char=""/>
            </a:pPr>
            <a:r>
              <a:rPr>
                <a:latin typeface="Rockwell" charset="0"/>
                <a:ea typeface="MS PGothic" charset="0"/>
                <a:cs typeface="Times New Roman" charset="0"/>
              </a:rPr>
              <a:t>Masculinity</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Perspectives on Gender: Symbolic Interaction</a:t>
            </a:r>
          </a:p>
        </p:txBody>
      </p:sp>
      <p:sp>
        <p:nvSpPr>
          <p:cNvPr id="49155"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Biological Perspective</a:t>
            </a:r>
          </a:p>
          <a:p>
            <a:pPr>
              <a:buFont typeface="Wingdings" charset="0"/>
              <a:buChar char=""/>
            </a:pPr>
            <a:r>
              <a:rPr>
                <a:latin typeface="Rockwell" charset="0"/>
                <a:ea typeface="MS PGothic" charset="0"/>
                <a:cs typeface="Times New Roman" charset="0"/>
              </a:rPr>
              <a:t>Feminism </a:t>
            </a:r>
          </a:p>
          <a:p>
            <a:pPr>
              <a:buFont typeface="Wingdings" charset="0"/>
              <a:buChar char=""/>
            </a:pPr>
            <a:r>
              <a:rPr>
                <a:latin typeface="Rockwell" charset="0"/>
                <a:ea typeface="MS PGothic" charset="0"/>
                <a:cs typeface="Times New Roman" charset="0"/>
              </a:rPr>
              <a:t>Masculinity</a:t>
            </a:r>
          </a:p>
          <a:p>
            <a:pPr>
              <a:buFont typeface="Wingdings" charset="0"/>
              <a:buChar char=""/>
            </a:pPr>
            <a:r>
              <a:rPr>
                <a:latin typeface="Rockwell" charset="0"/>
                <a:ea typeface="MS PGothic" charset="0"/>
                <a:cs typeface="Times New Roman" charset="0"/>
              </a:rPr>
              <a:t>Symbolic Interaction</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Gender Socialization: Socialization Definition</a:t>
            </a:r>
          </a:p>
        </p:txBody>
      </p:sp>
      <p:sp>
        <p:nvSpPr>
          <p:cNvPr id="51203"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Socialization: </a:t>
            </a:r>
            <a:r>
              <a:rPr>
                <a:latin typeface="Rockwell" charset="0"/>
                <a:ea typeface="MS PGothic" charset="0"/>
                <a:cs typeface="Arial" charset="0"/>
              </a:rPr>
              <a:t>The process by which individuals internalize elements of the social structure, making those elements part of their own personality</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Gender: Male</a:t>
            </a:r>
          </a:p>
        </p:txBody>
      </p:sp>
      <p:pic>
        <p:nvPicPr>
          <p:cNvPr id="53251" name="Picture 2" descr="A photograph shows a baby with brown hair and blue eyes. The baby is wearing a blue sweater and is surrounded by blue blanke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852613"/>
            <a:ext cx="6151563"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Gender: Female</a:t>
            </a:r>
          </a:p>
        </p:txBody>
      </p:sp>
      <p:pic>
        <p:nvPicPr>
          <p:cNvPr id="55299" name="Picture 2" descr="A photograph shows a baby with brown hair and blue eyes. The baby is wearing a pink sweater and is surrounded by pink blanke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1855788"/>
            <a:ext cx="6151563"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Gender Socialization: Parents</a:t>
            </a:r>
          </a:p>
        </p:txBody>
      </p:sp>
      <p:sp>
        <p:nvSpPr>
          <p:cNvPr id="57347"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Parents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Gender Socialization: Siblings</a:t>
            </a:r>
          </a:p>
        </p:txBody>
      </p:sp>
      <p:sp>
        <p:nvSpPr>
          <p:cNvPr id="59395"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Parents</a:t>
            </a:r>
          </a:p>
          <a:p>
            <a:pPr>
              <a:buFont typeface="Wingdings" charset="0"/>
              <a:buChar char=""/>
            </a:pPr>
            <a:r>
              <a:rPr>
                <a:latin typeface="Rockwell" charset="0"/>
                <a:ea typeface="MS PGothic" charset="0"/>
                <a:cs typeface="Times New Roman" charset="0"/>
              </a:rPr>
              <a:t>Siblings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Gender Socialization: Interactive Circles</a:t>
            </a:r>
          </a:p>
        </p:txBody>
      </p:sp>
      <p:sp>
        <p:nvSpPr>
          <p:cNvPr id="61443"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Parents</a:t>
            </a:r>
          </a:p>
          <a:p>
            <a:pPr>
              <a:buFont typeface="Wingdings" charset="0"/>
              <a:buChar char=""/>
            </a:pPr>
            <a:r>
              <a:rPr>
                <a:latin typeface="Rockwell" charset="0"/>
                <a:ea typeface="MS PGothic" charset="0"/>
                <a:cs typeface="Times New Roman" charset="0"/>
              </a:rPr>
              <a:t>Siblings</a:t>
            </a:r>
          </a:p>
          <a:p>
            <a:pPr>
              <a:buFont typeface="Wingdings" charset="0"/>
              <a:buChar char=""/>
            </a:pPr>
            <a:r>
              <a:rPr>
                <a:latin typeface="Rockwell" charset="0"/>
                <a:ea typeface="MS PGothic" charset="0"/>
                <a:cs typeface="Times New Roman" charset="0"/>
              </a:rPr>
              <a:t>Interactive Circles of Socialization</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Interactive Circles of Gender Socialization</a:t>
            </a:r>
          </a:p>
        </p:txBody>
      </p:sp>
      <p:pic>
        <p:nvPicPr>
          <p:cNvPr id="63491" name="Picture 2" descr="A diagram shows the multiple levels of social context for gender socialization. The diagram shows that family context (mother, father, daughter, son) and relationships fall under local context (friends, school, work), and local context falls under cultural context (media, religion, economic conditi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9625" y="1846263"/>
            <a:ext cx="50165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Sex and Gender: Sex Definition</a:t>
            </a:r>
          </a:p>
        </p:txBody>
      </p:sp>
      <p:sp>
        <p:nvSpPr>
          <p:cNvPr id="10243"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Sex: </a:t>
            </a:r>
            <a:r>
              <a:rPr>
                <a:latin typeface="Rockwell" charset="0"/>
                <a:ea typeface="MS PGothic" charset="0"/>
                <a:cs typeface="Arial" charset="0"/>
              </a:rPr>
              <a:t>One’s biological category, male or female, based on anatomy and physiology</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Gender Socialization: School</a:t>
            </a:r>
          </a:p>
        </p:txBody>
      </p:sp>
      <p:sp>
        <p:nvSpPr>
          <p:cNvPr id="65539"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Parents</a:t>
            </a:r>
          </a:p>
          <a:p>
            <a:pPr>
              <a:buFont typeface="Wingdings" charset="0"/>
              <a:buChar char=""/>
            </a:pPr>
            <a:r>
              <a:rPr>
                <a:latin typeface="Rockwell" charset="0"/>
                <a:ea typeface="MS PGothic" charset="0"/>
                <a:cs typeface="Times New Roman" charset="0"/>
              </a:rPr>
              <a:t>Siblings</a:t>
            </a:r>
          </a:p>
          <a:p>
            <a:pPr>
              <a:buFont typeface="Wingdings" charset="0"/>
              <a:buChar char=""/>
            </a:pPr>
            <a:r>
              <a:rPr>
                <a:latin typeface="Rockwell" charset="0"/>
                <a:ea typeface="MS PGothic" charset="0"/>
                <a:cs typeface="Times New Roman" charset="0"/>
              </a:rPr>
              <a:t>Interactive Circles of Socialization</a:t>
            </a:r>
          </a:p>
          <a:p>
            <a:pPr>
              <a:buFont typeface="Wingdings" charset="0"/>
              <a:buChar char=""/>
            </a:pPr>
            <a:r>
              <a:rPr>
                <a:latin typeface="Rockwell" charset="0"/>
                <a:ea typeface="MS PGothic" charset="0"/>
                <a:cs typeface="Times New Roman" charset="0"/>
              </a:rPr>
              <a:t>School</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Gender Socialization: Peers Definition</a:t>
            </a:r>
          </a:p>
        </p:txBody>
      </p:sp>
      <p:sp>
        <p:nvSpPr>
          <p:cNvPr id="67587" name="Content Placeholder 4"/>
          <p:cNvSpPr>
            <a:spLocks noGrp="1" noChangeArrowheads="1"/>
          </p:cNvSpPr>
          <p:nvPr>
            <p:ph idx="1"/>
          </p:nvPr>
        </p:nvSpPr>
        <p:spPr>
          <a:xfrm>
            <a:off x="466725" y="1508125"/>
            <a:ext cx="8143875" cy="4740275"/>
          </a:xfrm>
        </p:spPr>
        <p:txBody>
          <a:bodyPr/>
          <a:lstStyle/>
          <a:p>
            <a:pPr>
              <a:buFont typeface="Wingdings" charset="0"/>
              <a:buChar char=""/>
            </a:pPr>
            <a:r>
              <a:rPr dirty="0">
                <a:latin typeface="Rockwell" charset="0"/>
                <a:ea typeface="MS PGothic" charset="0"/>
                <a:cs typeface="Times New Roman" charset="0"/>
              </a:rPr>
              <a:t>Parents</a:t>
            </a:r>
          </a:p>
          <a:p>
            <a:pPr>
              <a:buFont typeface="Wingdings" charset="0"/>
              <a:buChar char=""/>
            </a:pPr>
            <a:r>
              <a:rPr dirty="0">
                <a:latin typeface="Rockwell" charset="0"/>
                <a:ea typeface="MS PGothic" charset="0"/>
                <a:cs typeface="Times New Roman" charset="0"/>
              </a:rPr>
              <a:t>Siblings</a:t>
            </a:r>
          </a:p>
          <a:p>
            <a:pPr>
              <a:buFont typeface="Wingdings" charset="0"/>
              <a:buChar char=""/>
            </a:pPr>
            <a:r>
              <a:rPr dirty="0">
                <a:latin typeface="Rockwell" charset="0"/>
                <a:ea typeface="MS PGothic" charset="0"/>
                <a:cs typeface="Times New Roman" charset="0"/>
              </a:rPr>
              <a:t>Interactive Circles of Socialization</a:t>
            </a:r>
          </a:p>
          <a:p>
            <a:pPr>
              <a:buFont typeface="Wingdings" charset="0"/>
              <a:buChar char=""/>
            </a:pPr>
            <a:r>
              <a:rPr dirty="0">
                <a:latin typeface="Rockwell" charset="0"/>
                <a:ea typeface="MS PGothic" charset="0"/>
                <a:cs typeface="Times New Roman" charset="0"/>
              </a:rPr>
              <a:t>School</a:t>
            </a:r>
          </a:p>
          <a:p>
            <a:pPr>
              <a:buFont typeface="Wingdings" charset="0"/>
              <a:buChar char=""/>
            </a:pPr>
            <a:r>
              <a:rPr dirty="0">
                <a:latin typeface="Rockwell" charset="0"/>
                <a:ea typeface="MS PGothic" charset="0"/>
                <a:cs typeface="Times New Roman" charset="0"/>
              </a:rPr>
              <a:t>Peers: P</a:t>
            </a:r>
            <a:r>
              <a:rPr dirty="0">
                <a:latin typeface="Rockwell" charset="0"/>
                <a:ea typeface="MS PGothic" charset="0"/>
                <a:cs typeface="Arial" charset="0"/>
              </a:rPr>
              <a:t>eople in a similar social situation and of similar social status with whom an individual interacts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Gender Socialization: Activities</a:t>
            </a:r>
          </a:p>
        </p:txBody>
      </p:sp>
      <p:sp>
        <p:nvSpPr>
          <p:cNvPr id="69635"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Parents</a:t>
            </a:r>
          </a:p>
          <a:p>
            <a:pPr>
              <a:buFont typeface="Wingdings" charset="0"/>
              <a:buChar char=""/>
            </a:pPr>
            <a:r>
              <a:rPr>
                <a:latin typeface="Rockwell" charset="0"/>
                <a:ea typeface="MS PGothic" charset="0"/>
                <a:cs typeface="Times New Roman" charset="0"/>
              </a:rPr>
              <a:t>Siblings</a:t>
            </a:r>
          </a:p>
          <a:p>
            <a:pPr>
              <a:buFont typeface="Wingdings" charset="0"/>
              <a:buChar char=""/>
            </a:pPr>
            <a:r>
              <a:rPr>
                <a:latin typeface="Rockwell" charset="0"/>
                <a:ea typeface="MS PGothic" charset="0"/>
                <a:cs typeface="Times New Roman" charset="0"/>
              </a:rPr>
              <a:t>Interactive Circles of Socialization</a:t>
            </a:r>
          </a:p>
          <a:p>
            <a:pPr>
              <a:buFont typeface="Wingdings" charset="0"/>
              <a:buChar char=""/>
            </a:pPr>
            <a:r>
              <a:rPr>
                <a:latin typeface="Rockwell" charset="0"/>
                <a:ea typeface="MS PGothic" charset="0"/>
                <a:cs typeface="Times New Roman" charset="0"/>
              </a:rPr>
              <a:t>School</a:t>
            </a:r>
          </a:p>
          <a:p>
            <a:pPr>
              <a:buFont typeface="Wingdings" charset="0"/>
              <a:buChar char=""/>
            </a:pPr>
            <a:r>
              <a:rPr>
                <a:latin typeface="Rockwell" charset="0"/>
                <a:ea typeface="MS PGothic" charset="0"/>
                <a:cs typeface="Times New Roman" charset="0"/>
              </a:rPr>
              <a:t>Peers</a:t>
            </a:r>
          </a:p>
          <a:p>
            <a:pPr lvl="1"/>
            <a:r>
              <a:rPr>
                <a:latin typeface="Rockwell" charset="0"/>
                <a:cs typeface="Times New Roman" charset="0"/>
              </a:rPr>
              <a:t>Activities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Gender-Typed Activities</a:t>
            </a:r>
          </a:p>
        </p:txBody>
      </p:sp>
      <p:pic>
        <p:nvPicPr>
          <p:cNvPr id="71683" name="Picture 2" descr="A diagram shows girls and boys doing gender-typed activities. The diagram shows that more girls participate in boy-typical activities and fewer boys participate in girl-typical activities. “Boy-typical” activities include playing sports, playing video games, and math and science, whereas “girl-typical” activities include babysitting, gymnastics, shopping, crafts, and baking.&#10;&#10;The following list presents the data from the diagram.&#10;• “Boy-typical” activities&#10;  o Building model planes and cars&#10;  o Using tools to make things&#10;  o Playing sports&#10;  o Playing video games&#10;  o Things like washing the car and yardwork&#10;  o Fishing or hunting&#10;  o Horsing around and play fighting&#10;  o Math and science&#10;• “Girl-typical” activities&#10;  o Babysitting or looking after younger kids&#10;  o Jumping rope or gymnastics&#10;  o Shopping&#10;  o Crafts&#10;  o Tap dancing or ballet&#10;  o Cheerleading&#10;  o Making jewelry&#10;  o Baking or helping in the kitchen&#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1854200"/>
            <a:ext cx="69659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Gender Socialization: Neighborhoods</a:t>
            </a:r>
          </a:p>
        </p:txBody>
      </p:sp>
      <p:sp>
        <p:nvSpPr>
          <p:cNvPr id="73731"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Parents</a:t>
            </a:r>
          </a:p>
          <a:p>
            <a:pPr>
              <a:buFont typeface="Wingdings" charset="0"/>
              <a:buChar char=""/>
            </a:pPr>
            <a:r>
              <a:rPr>
                <a:latin typeface="Rockwell" charset="0"/>
                <a:ea typeface="MS PGothic" charset="0"/>
                <a:cs typeface="Times New Roman" charset="0"/>
              </a:rPr>
              <a:t>Siblings</a:t>
            </a:r>
          </a:p>
          <a:p>
            <a:pPr>
              <a:buFont typeface="Wingdings" charset="0"/>
              <a:buChar char=""/>
            </a:pPr>
            <a:r>
              <a:rPr>
                <a:latin typeface="Rockwell" charset="0"/>
                <a:ea typeface="MS PGothic" charset="0"/>
                <a:cs typeface="Times New Roman" charset="0"/>
              </a:rPr>
              <a:t>Interactive Circles of Socialization</a:t>
            </a:r>
          </a:p>
          <a:p>
            <a:pPr>
              <a:buFont typeface="Wingdings" charset="0"/>
              <a:buChar char=""/>
            </a:pPr>
            <a:r>
              <a:rPr>
                <a:latin typeface="Rockwell" charset="0"/>
                <a:ea typeface="MS PGothic" charset="0"/>
                <a:cs typeface="Times New Roman" charset="0"/>
              </a:rPr>
              <a:t>School</a:t>
            </a:r>
          </a:p>
          <a:p>
            <a:pPr>
              <a:buFont typeface="Wingdings" charset="0"/>
              <a:buChar char=""/>
            </a:pPr>
            <a:r>
              <a:rPr>
                <a:latin typeface="Rockwell" charset="0"/>
                <a:ea typeface="MS PGothic" charset="0"/>
                <a:cs typeface="Times New Roman" charset="0"/>
              </a:rPr>
              <a:t>Peers</a:t>
            </a:r>
          </a:p>
          <a:p>
            <a:pPr lvl="1"/>
            <a:r>
              <a:rPr>
                <a:latin typeface="Rockwell" charset="0"/>
                <a:cs typeface="Times New Roman" charset="0"/>
              </a:rPr>
              <a:t>Activities </a:t>
            </a:r>
          </a:p>
          <a:p>
            <a:pPr lvl="1"/>
            <a:r>
              <a:rPr>
                <a:latin typeface="Rockwell" charset="0"/>
                <a:cs typeface="Times New Roman" charset="0"/>
              </a:rPr>
              <a:t>Neighborhoods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Gender and Religion</a:t>
            </a:r>
          </a:p>
        </p:txBody>
      </p:sp>
      <p:pic>
        <p:nvPicPr>
          <p:cNvPr id="75779" name="Picture 2" descr="A photograph shows a collection of bishops in white and red robes. In the middle is a female bishop wearing a purple robe and mit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6713" y="1854200"/>
            <a:ext cx="588486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Gender at Work</a:t>
            </a:r>
          </a:p>
        </p:txBody>
      </p:sp>
      <p:pic>
        <p:nvPicPr>
          <p:cNvPr id="77827" name="Picture 2" descr="A photograph shows a woman working on a piece of complex machinery with a wrench.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9200" y="1836738"/>
            <a:ext cx="4165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Gender at Work: Segregation</a:t>
            </a:r>
          </a:p>
        </p:txBody>
      </p:sp>
      <p:sp>
        <p:nvSpPr>
          <p:cNvPr id="79875"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Educational and Occupational Segregation</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Gender at Work: Gender, Status, and Pay</a:t>
            </a:r>
          </a:p>
        </p:txBody>
      </p:sp>
      <p:sp>
        <p:nvSpPr>
          <p:cNvPr id="81923"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Educational and Occupational Segregation</a:t>
            </a:r>
          </a:p>
          <a:p>
            <a:pPr>
              <a:buFont typeface="Wingdings" charset="0"/>
              <a:buChar char=""/>
            </a:pPr>
            <a:r>
              <a:rPr>
                <a:latin typeface="Rockwell" charset="0"/>
                <a:ea typeface="MS PGothic" charset="0"/>
                <a:cs typeface="Times New Roman" charset="0"/>
              </a:rPr>
              <a:t>Gender, Status, and Pay</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The Gender Pay Gap</a:t>
            </a:r>
          </a:p>
        </p:txBody>
      </p:sp>
      <p:pic>
        <p:nvPicPr>
          <p:cNvPr id="3" name="Picture 2" descr="FAMILY2_FIG05.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549400"/>
            <a:ext cx="6764055" cy="4800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Sex and Gender: Sexual Identity Definition</a:t>
            </a:r>
          </a:p>
        </p:txBody>
      </p:sp>
      <p:sp>
        <p:nvSpPr>
          <p:cNvPr id="12291"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Sexual Identity: </a:t>
            </a:r>
            <a:r>
              <a:rPr>
                <a:latin typeface="Rockwell" charset="0"/>
                <a:ea typeface="MS PGothic" charset="0"/>
                <a:cs typeface="Arial" charset="0"/>
              </a:rPr>
              <a:t>The recognition, or internalization, of a biological sex category</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The Story behind the Numbers: Male-Dominated Fields</a:t>
            </a:r>
          </a:p>
        </p:txBody>
      </p:sp>
      <p:pic>
        <p:nvPicPr>
          <p:cNvPr id="2" name="Picture 1" descr="CH05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09800"/>
            <a:ext cx="8124669" cy="3441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a:spLocks noGrp="1" noChangeArrowheads="1"/>
          </p:cNvSpPr>
          <p:nvPr>
            <p:ph type="title"/>
          </p:nvPr>
        </p:nvSpPr>
        <p:spPr/>
        <p:txBody>
          <a:bodyPr/>
          <a:lstStyle/>
          <a:p>
            <a:pPr>
              <a:lnSpc>
                <a:spcPts val="3875"/>
              </a:lnSpc>
            </a:pPr>
            <a:r>
              <a:rPr dirty="0">
                <a:latin typeface="Rockwell" charset="0"/>
                <a:ea typeface="MS PGothic" charset="0"/>
                <a:cs typeface="Arial Black" charset="0"/>
              </a:rPr>
              <a:t>The Story behind the Numbers: Female-Dominated Fields</a:t>
            </a:r>
          </a:p>
        </p:txBody>
      </p:sp>
      <p:pic>
        <p:nvPicPr>
          <p:cNvPr id="2" name="Picture 1" descr="CH05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79613"/>
            <a:ext cx="8089900" cy="34382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3"/>
          <p:cNvSpPr>
            <a:spLocks noGrp="1" noChangeArrowheads="1"/>
          </p:cNvSpPr>
          <p:nvPr>
            <p:ph idx="1"/>
          </p:nvPr>
        </p:nvSpPr>
        <p:spPr>
          <a:xfrm>
            <a:off x="466725" y="1508125"/>
            <a:ext cx="8143875" cy="4740275"/>
          </a:xfrm>
        </p:spPr>
        <p:txBody>
          <a:bodyPr/>
          <a:lstStyle/>
          <a:p>
            <a:r>
              <a:rPr>
                <a:latin typeface="Rockwell" charset="0"/>
                <a:ea typeface="MS PGothic" charset="0"/>
                <a:cs typeface="Times New Roman" charset="0"/>
              </a:rPr>
              <a:t>Women surpassed men’s rate of college graduation in about 1996</a:t>
            </a:r>
          </a:p>
          <a:p>
            <a:endParaRPr>
              <a:latin typeface="Rockwell" charset="0"/>
              <a:ea typeface="MS PGothic" charset="0"/>
              <a:cs typeface="Times New Roman" charset="0"/>
            </a:endParaRPr>
          </a:p>
          <a:p>
            <a:pPr algn="ctr">
              <a:buFont typeface="Wingdings" charset="0"/>
              <a:buNone/>
            </a:pPr>
            <a:r>
              <a:rPr>
                <a:latin typeface="Rockwell" charset="0"/>
                <a:ea typeface="MS PGothic" charset="0"/>
                <a:cs typeface="Times New Roman" charset="0"/>
              </a:rPr>
              <a:t>But where will it lead?</a:t>
            </a:r>
          </a:p>
        </p:txBody>
      </p:sp>
      <p:sp>
        <p:nvSpPr>
          <p:cNvPr id="90115" name="Title 2"/>
          <p:cNvSpPr>
            <a:spLocks noGrp="1" noChangeArrowheads="1"/>
          </p:cNvSpPr>
          <p:nvPr>
            <p:ph type="title"/>
          </p:nvPr>
        </p:nvSpPr>
        <p:spPr>
          <a:xfrm>
            <a:off x="347663" y="347663"/>
            <a:ext cx="8447087" cy="1100137"/>
          </a:xfrm>
        </p:spPr>
        <p:txBody>
          <a:bodyPr/>
          <a:lstStyle/>
          <a:p>
            <a:r>
              <a:rPr dirty="0">
                <a:latin typeface="Rockwell" charset="0"/>
                <a:ea typeface="MS PGothic" charset="0"/>
                <a:cs typeface="Arial Black" charset="0"/>
              </a:rPr>
              <a:t>Women’s Educational Advantage</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Workshop: Boys’ and Girls’ Activities</a:t>
            </a:r>
          </a:p>
        </p:txBody>
      </p:sp>
      <p:sp>
        <p:nvSpPr>
          <p:cNvPr id="92163"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1. How often did you participated in “boy-typical” activities as a child?</a:t>
            </a:r>
          </a:p>
          <a:p>
            <a:pPr lvl="1">
              <a:buFont typeface="Times New Roman" charset="0"/>
              <a:buAutoNum type="alphaLcParenR"/>
            </a:pPr>
            <a:r>
              <a:rPr>
                <a:latin typeface="Rockwell" charset="0"/>
                <a:cs typeface="Times New Roman" charset="0"/>
              </a:rPr>
              <a:t> most of the time or always</a:t>
            </a:r>
          </a:p>
          <a:p>
            <a:pPr lvl="1">
              <a:buFont typeface="Times New Roman" charset="0"/>
              <a:buAutoNum type="alphaLcParenR"/>
            </a:pPr>
            <a:r>
              <a:rPr>
                <a:latin typeface="Rockwell" charset="0"/>
                <a:cs typeface="Times New Roman" charset="0"/>
              </a:rPr>
              <a:t> often</a:t>
            </a:r>
          </a:p>
          <a:p>
            <a:pPr lvl="1">
              <a:buFont typeface="Times New Roman" charset="0"/>
              <a:buAutoNum type="alphaLcParenR"/>
            </a:pPr>
            <a:r>
              <a:rPr>
                <a:latin typeface="Rockwell" charset="0"/>
                <a:cs typeface="Times New Roman" charset="0"/>
              </a:rPr>
              <a:t> My time was evenly distributed between </a:t>
            </a:r>
            <a:r>
              <a:rPr lang="ja-JP" altLang="en-US">
                <a:latin typeface="Rockwell" charset="0"/>
                <a:cs typeface="Times New Roman" charset="0"/>
              </a:rPr>
              <a:t>“</a:t>
            </a:r>
            <a:r>
              <a:rPr altLang="ja-JP">
                <a:latin typeface="Rockwell" charset="0"/>
                <a:cs typeface="Times New Roman" charset="0"/>
              </a:rPr>
              <a:t>boy-typical</a:t>
            </a:r>
            <a:r>
              <a:rPr lang="ja-JP" altLang="en-US">
                <a:latin typeface="Rockwell" charset="0"/>
                <a:cs typeface="Times New Roman" charset="0"/>
              </a:rPr>
              <a:t>”</a:t>
            </a:r>
            <a:r>
              <a:rPr altLang="ja-JP">
                <a:latin typeface="Rockwell" charset="0"/>
                <a:cs typeface="Times New Roman" charset="0"/>
              </a:rPr>
              <a:t> and </a:t>
            </a:r>
            <a:r>
              <a:rPr lang="ja-JP" altLang="en-US">
                <a:latin typeface="Rockwell" charset="0"/>
                <a:cs typeface="Times New Roman" charset="0"/>
              </a:rPr>
              <a:t>“</a:t>
            </a:r>
            <a:r>
              <a:rPr altLang="ja-JP">
                <a:latin typeface="Rockwell" charset="0"/>
                <a:cs typeface="Times New Roman" charset="0"/>
              </a:rPr>
              <a:t>girl-typical</a:t>
            </a:r>
            <a:r>
              <a:rPr lang="ja-JP" altLang="en-US">
                <a:latin typeface="Rockwell" charset="0"/>
                <a:cs typeface="Times New Roman" charset="0"/>
              </a:rPr>
              <a:t>”</a:t>
            </a:r>
            <a:r>
              <a:rPr altLang="ja-JP">
                <a:latin typeface="Rockwell" charset="0"/>
                <a:cs typeface="Times New Roman" charset="0"/>
              </a:rPr>
              <a:t> activities.</a:t>
            </a:r>
          </a:p>
          <a:p>
            <a:pPr lvl="1">
              <a:buFont typeface="Times New Roman" charset="0"/>
              <a:buAutoNum type="alphaLcParenR"/>
            </a:pPr>
            <a:r>
              <a:rPr>
                <a:latin typeface="Rockwell" charset="0"/>
                <a:cs typeface="Times New Roman" charset="0"/>
              </a:rPr>
              <a:t> sometimes</a:t>
            </a:r>
          </a:p>
          <a:p>
            <a:pPr lvl="1">
              <a:buFont typeface="Times New Roman" charset="0"/>
              <a:buAutoNum type="alphaLcParenR"/>
            </a:pPr>
            <a:r>
              <a:rPr>
                <a:latin typeface="Rockwell" charset="0"/>
                <a:cs typeface="Times New Roman" charset="0"/>
              </a:rPr>
              <a:t> rarely or never</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Review Question 1</a:t>
            </a:r>
          </a:p>
        </p:txBody>
      </p:sp>
      <p:sp>
        <p:nvSpPr>
          <p:cNvPr id="94211"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1. Shawn was born with ambiguous genitalia and XX chromosomes. This is a condition known as ______, and Shawn’s parents decided to label her female and raise her as a girl.</a:t>
            </a:r>
          </a:p>
          <a:p>
            <a:pPr lvl="1">
              <a:buFont typeface="Times New Roman" charset="0"/>
              <a:buAutoNum type="alphaLcParenR"/>
            </a:pPr>
            <a:r>
              <a:rPr>
                <a:latin typeface="Rockwell" charset="0"/>
                <a:cs typeface="Times New Roman" charset="0"/>
              </a:rPr>
              <a:t> sexual identity disorder</a:t>
            </a:r>
          </a:p>
          <a:p>
            <a:pPr lvl="1">
              <a:buFont typeface="Times New Roman" charset="0"/>
              <a:buAutoNum type="alphaLcParenR"/>
            </a:pPr>
            <a:r>
              <a:rPr>
                <a:latin typeface="Rockwell" charset="0"/>
                <a:cs typeface="Times New Roman" charset="0"/>
              </a:rPr>
              <a:t> homosexuality</a:t>
            </a:r>
          </a:p>
          <a:p>
            <a:pPr lvl="1">
              <a:buFont typeface="Times New Roman" charset="0"/>
              <a:buAutoNum type="alphaLcParenR"/>
            </a:pPr>
            <a:r>
              <a:rPr>
                <a:latin typeface="Rockwell" charset="0"/>
                <a:cs typeface="Times New Roman" charset="0"/>
              </a:rPr>
              <a:t> transgender</a:t>
            </a:r>
          </a:p>
          <a:p>
            <a:pPr lvl="1">
              <a:buFont typeface="Times New Roman" charset="0"/>
              <a:buAutoNum type="alphaLcParenR"/>
            </a:pPr>
            <a:r>
              <a:rPr>
                <a:latin typeface="Rockwell" charset="0"/>
                <a:cs typeface="Times New Roman" charset="0"/>
              </a:rPr>
              <a:t> intersex</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Review Question 2</a:t>
            </a:r>
          </a:p>
        </p:txBody>
      </p:sp>
      <p:sp>
        <p:nvSpPr>
          <p:cNvPr id="96259"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2. Max and Claire have a son and daughter. Their son is expected to mow the lawn and wash the cars. Their daughter is expected to cook the meals and vacuum. This is an example of</a:t>
            </a:r>
          </a:p>
          <a:p>
            <a:pPr lvl="1">
              <a:buFont typeface="Times New Roman" charset="0"/>
              <a:buAutoNum type="alphaLcParenR"/>
            </a:pPr>
            <a:r>
              <a:rPr>
                <a:latin typeface="Rockwell" charset="0"/>
                <a:cs typeface="Times New Roman" charset="0"/>
              </a:rPr>
              <a:t> equality.</a:t>
            </a:r>
          </a:p>
          <a:p>
            <a:pPr lvl="1">
              <a:buFont typeface="Times New Roman" charset="0"/>
              <a:buAutoNum type="alphaLcParenR"/>
            </a:pPr>
            <a:r>
              <a:rPr>
                <a:latin typeface="Rockwell" charset="0"/>
                <a:cs typeface="Times New Roman" charset="0"/>
              </a:rPr>
              <a:t> gender socialization.</a:t>
            </a:r>
          </a:p>
          <a:p>
            <a:pPr lvl="1">
              <a:buFont typeface="Times New Roman" charset="0"/>
              <a:buAutoNum type="alphaLcParenR"/>
            </a:pPr>
            <a:r>
              <a:rPr>
                <a:latin typeface="Rockwell" charset="0"/>
                <a:cs typeface="Times New Roman" charset="0"/>
              </a:rPr>
              <a:t> sex dimorphism.</a:t>
            </a:r>
          </a:p>
          <a:p>
            <a:pPr lvl="1">
              <a:buFont typeface="Times New Roman" charset="0"/>
              <a:buAutoNum type="alphaLcParenR"/>
            </a:pPr>
            <a:r>
              <a:rPr>
                <a:latin typeface="Rockwell" charset="0"/>
                <a:cs typeface="Times New Roman" charset="0"/>
              </a:rPr>
              <a:t> androgyny.</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Review Question 3</a:t>
            </a:r>
          </a:p>
        </p:txBody>
      </p:sp>
      <p:sp>
        <p:nvSpPr>
          <p:cNvPr id="98307"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3. Which pair of terms refers to social gender?</a:t>
            </a:r>
          </a:p>
          <a:p>
            <a:pPr lvl="1">
              <a:buFont typeface="Times New Roman" charset="0"/>
              <a:buAutoNum type="alphaLcParenR"/>
            </a:pPr>
            <a:r>
              <a:rPr>
                <a:latin typeface="Rockwell" charset="0"/>
                <a:cs typeface="Times New Roman" charset="0"/>
              </a:rPr>
              <a:t> man and male</a:t>
            </a:r>
          </a:p>
          <a:p>
            <a:pPr lvl="1">
              <a:buFont typeface="Times New Roman" charset="0"/>
              <a:buAutoNum type="alphaLcParenR"/>
            </a:pPr>
            <a:r>
              <a:rPr>
                <a:latin typeface="Rockwell" charset="0"/>
                <a:cs typeface="Times New Roman" charset="0"/>
              </a:rPr>
              <a:t> woman and female</a:t>
            </a:r>
          </a:p>
          <a:p>
            <a:pPr lvl="1">
              <a:buFont typeface="Times New Roman" charset="0"/>
              <a:buAutoNum type="alphaLcParenR"/>
            </a:pPr>
            <a:r>
              <a:rPr>
                <a:latin typeface="Rockwell" charset="0"/>
                <a:cs typeface="Times New Roman" charset="0"/>
              </a:rPr>
              <a:t> woman and man</a:t>
            </a:r>
          </a:p>
          <a:p>
            <a:pPr lvl="1">
              <a:buFont typeface="Times New Roman" charset="0"/>
              <a:buAutoNum type="alphaLcParenR"/>
            </a:pPr>
            <a:r>
              <a:rPr>
                <a:latin typeface="Rockwell" charset="0"/>
                <a:cs typeface="Times New Roman" charset="0"/>
              </a:rPr>
              <a:t> male and female</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Review Question 4</a:t>
            </a:r>
          </a:p>
        </p:txBody>
      </p:sp>
      <p:sp>
        <p:nvSpPr>
          <p:cNvPr id="100355"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4. Transgender people are people whose</a:t>
            </a:r>
          </a:p>
          <a:p>
            <a:pPr lvl="1">
              <a:buFont typeface="Times New Roman" charset="0"/>
              <a:buAutoNum type="alphaLcParenR"/>
            </a:pPr>
            <a:r>
              <a:rPr>
                <a:latin typeface="Rockwell" charset="0"/>
                <a:cs typeface="Times New Roman" charset="0"/>
              </a:rPr>
              <a:t> sexual orientation does not match their sex.</a:t>
            </a:r>
          </a:p>
          <a:p>
            <a:pPr lvl="1">
              <a:buFont typeface="Times New Roman" charset="0"/>
              <a:buAutoNum type="alphaLcParenR"/>
            </a:pPr>
            <a:r>
              <a:rPr>
                <a:latin typeface="Rockwell" charset="0"/>
                <a:cs typeface="Times New Roman" charset="0"/>
              </a:rPr>
              <a:t> gender identity does not match their assigned sex.</a:t>
            </a:r>
          </a:p>
          <a:p>
            <a:pPr lvl="1">
              <a:buFont typeface="Times New Roman" charset="0"/>
              <a:buAutoNum type="alphaLcParenR"/>
            </a:pPr>
            <a:r>
              <a:rPr>
                <a:latin typeface="Rockwell" charset="0"/>
                <a:cs typeface="Times New Roman" charset="0"/>
              </a:rPr>
              <a:t> sexual identity does not match their sexual orientation.</a:t>
            </a:r>
          </a:p>
          <a:p>
            <a:pPr lvl="1">
              <a:buFont typeface="Times New Roman" charset="0"/>
              <a:buAutoNum type="alphaLcParenR"/>
            </a:pPr>
            <a:r>
              <a:rPr>
                <a:latin typeface="Rockwell" charset="0"/>
                <a:cs typeface="Times New Roman" charset="0"/>
              </a:rPr>
              <a:t> gender identity matches their assigned sex.</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Review Question 5</a:t>
            </a:r>
          </a:p>
        </p:txBody>
      </p:sp>
      <p:sp>
        <p:nvSpPr>
          <p:cNvPr id="102403"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5. When individuals internalize elements of the social structure and make those elements part of their personalities, they have experienced the results of</a:t>
            </a:r>
          </a:p>
          <a:p>
            <a:pPr lvl="1">
              <a:buFont typeface="Times New Roman" charset="0"/>
              <a:buAutoNum type="alphaLcParenR"/>
            </a:pPr>
            <a:r>
              <a:rPr>
                <a:latin typeface="Rockwell" charset="0"/>
                <a:cs typeface="Times New Roman" charset="0"/>
              </a:rPr>
              <a:t> integration.</a:t>
            </a:r>
          </a:p>
          <a:p>
            <a:pPr lvl="1">
              <a:buFont typeface="Times New Roman" charset="0"/>
              <a:buAutoNum type="alphaLcParenR"/>
            </a:pPr>
            <a:r>
              <a:rPr>
                <a:latin typeface="Rockwell" charset="0"/>
                <a:cs typeface="Times New Roman" charset="0"/>
              </a:rPr>
              <a:t> segregation.</a:t>
            </a:r>
          </a:p>
          <a:p>
            <a:pPr lvl="1">
              <a:buFont typeface="Times New Roman" charset="0"/>
              <a:buAutoNum type="alphaLcParenR"/>
            </a:pPr>
            <a:r>
              <a:rPr>
                <a:latin typeface="Rockwell" charset="0"/>
                <a:cs typeface="Times New Roman" charset="0"/>
              </a:rPr>
              <a:t> discrimination.</a:t>
            </a:r>
          </a:p>
          <a:p>
            <a:pPr lvl="1">
              <a:buFont typeface="Times New Roman" charset="0"/>
              <a:buAutoNum type="alphaLcParenR"/>
            </a:pPr>
            <a:r>
              <a:rPr>
                <a:latin typeface="Rockwell" charset="0"/>
                <a:cs typeface="Times New Roman" charset="0"/>
              </a:rPr>
              <a:t> socialization.</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Review Question 6</a:t>
            </a:r>
          </a:p>
        </p:txBody>
      </p:sp>
      <p:sp>
        <p:nvSpPr>
          <p:cNvPr id="104451"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6. For as long as she can remember, Nilay has liked to play with dolls, whereas her brother prefers trucks and tools. These were the toys given to them by their parents. This is an example of</a:t>
            </a:r>
          </a:p>
          <a:p>
            <a:pPr lvl="1">
              <a:buFont typeface="Times New Roman" charset="0"/>
              <a:buAutoNum type="alphaLcParenR"/>
            </a:pPr>
            <a:r>
              <a:rPr>
                <a:latin typeface="Rockwell" charset="0"/>
                <a:cs typeface="Times New Roman" charset="0"/>
              </a:rPr>
              <a:t> gender orientation.</a:t>
            </a:r>
          </a:p>
          <a:p>
            <a:pPr lvl="1">
              <a:buFont typeface="Times New Roman" charset="0"/>
              <a:buAutoNum type="alphaLcParenR"/>
            </a:pPr>
            <a:r>
              <a:rPr>
                <a:latin typeface="Rockwell" charset="0"/>
                <a:cs typeface="Times New Roman" charset="0"/>
              </a:rPr>
              <a:t> gender socialization.</a:t>
            </a:r>
          </a:p>
          <a:p>
            <a:pPr lvl="1">
              <a:buFont typeface="Times New Roman" charset="0"/>
              <a:buAutoNum type="alphaLcParenR"/>
            </a:pPr>
            <a:r>
              <a:rPr>
                <a:latin typeface="Rockwell" charset="0"/>
                <a:cs typeface="Times New Roman" charset="0"/>
              </a:rPr>
              <a:t> biological imperative.</a:t>
            </a:r>
          </a:p>
          <a:p>
            <a:pPr lvl="1">
              <a:buFont typeface="Times New Roman" charset="0"/>
              <a:buAutoNum type="alphaLcParenR"/>
            </a:pPr>
            <a:r>
              <a:rPr>
                <a:latin typeface="Rockwell" charset="0"/>
                <a:cs typeface="Times New Roman" charset="0"/>
              </a:rPr>
              <a:t> androgyny.</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Sex and Gender: Gender Definition</a:t>
            </a:r>
          </a:p>
        </p:txBody>
      </p:sp>
      <p:sp>
        <p:nvSpPr>
          <p:cNvPr id="14339"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Gender: </a:t>
            </a:r>
            <a:r>
              <a:rPr>
                <a:latin typeface="Rockwell" charset="0"/>
                <a:ea typeface="MS PGothic" charset="0"/>
                <a:cs typeface="Arial" charset="0"/>
              </a:rPr>
              <a:t>The social realization of biological sex</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Review Question 7</a:t>
            </a:r>
          </a:p>
        </p:txBody>
      </p:sp>
      <p:sp>
        <p:nvSpPr>
          <p:cNvPr id="106499"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MS PGothic" charset="0"/>
                <a:cs typeface="Times New Roman" charset="0"/>
              </a:rPr>
              <a:t>7. The association of the color pink with girls and blue with boys</a:t>
            </a:r>
          </a:p>
          <a:p>
            <a:pPr lvl="1">
              <a:buFont typeface="Times New Roman" charset="0"/>
              <a:buAutoNum type="alphaLcParenR"/>
            </a:pPr>
            <a:r>
              <a:rPr>
                <a:latin typeface="Rockwell" charset="0"/>
                <a:cs typeface="Times New Roman" charset="0"/>
              </a:rPr>
              <a:t> has existed for at least 200 years.</a:t>
            </a:r>
          </a:p>
          <a:p>
            <a:pPr lvl="1">
              <a:buFont typeface="Times New Roman" charset="0"/>
              <a:buAutoNum type="alphaLcParenR"/>
            </a:pPr>
            <a:r>
              <a:rPr>
                <a:latin typeface="Rockwell" charset="0"/>
                <a:cs typeface="Times New Roman" charset="0"/>
              </a:rPr>
              <a:t> is rarely used to differentiate babies by gender.</a:t>
            </a:r>
          </a:p>
          <a:p>
            <a:pPr lvl="1">
              <a:buFont typeface="Times New Roman" charset="0"/>
              <a:buAutoNum type="alphaLcParenR"/>
            </a:pPr>
            <a:r>
              <a:rPr>
                <a:latin typeface="Rockwell" charset="0"/>
                <a:cs typeface="Times New Roman" charset="0"/>
              </a:rPr>
              <a:t> is a relatively new gender “rule.”</a:t>
            </a:r>
          </a:p>
          <a:p>
            <a:pPr lvl="1">
              <a:buFont typeface="Times New Roman" charset="0"/>
              <a:buAutoNum type="alphaLcParenR"/>
            </a:pPr>
            <a:r>
              <a:rPr>
                <a:latin typeface="Rockwell" charset="0"/>
                <a:cs typeface="Times New Roman" charset="0"/>
              </a:rPr>
              <a:t> is based in biology.</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1" y="203200"/>
            <a:ext cx="8447087" cy="1100137"/>
          </a:xfrm>
        </p:spPr>
        <p:txBody>
          <a:bodyPr/>
          <a:lstStyle/>
          <a:p>
            <a:r>
              <a:rPr lang="en-US" b="0" dirty="0" smtClean="0"/>
              <a:t>Lecture Slides</a:t>
            </a:r>
            <a:endParaRPr lang="en-US" b="0" dirty="0"/>
          </a:p>
        </p:txBody>
      </p:sp>
      <p:sp>
        <p:nvSpPr>
          <p:cNvPr id="3" name="Text Placeholder 2"/>
          <p:cNvSpPr>
            <a:spLocks noGrp="1"/>
          </p:cNvSpPr>
          <p:nvPr>
            <p:ph type="body" sz="quarter" idx="10"/>
          </p:nvPr>
        </p:nvSpPr>
        <p:spPr/>
        <p:txBody>
          <a:bodyPr/>
          <a:lstStyle/>
          <a:p>
            <a:pPr marL="0" indent="0" algn="ctr">
              <a:buNone/>
            </a:pPr>
            <a:r>
              <a:rPr lang="en-US" b="1" dirty="0">
                <a:solidFill>
                  <a:srgbClr val="000000"/>
                </a:solidFill>
                <a:latin typeface="Rockwell" charset="0"/>
                <a:cs typeface="Arial Black" charset="0"/>
              </a:rPr>
              <a:t>The Family: Diversity, Inequality, </a:t>
            </a:r>
            <a:br>
              <a:rPr lang="en-US" b="1" dirty="0">
                <a:solidFill>
                  <a:srgbClr val="000000"/>
                </a:solidFill>
                <a:latin typeface="Rockwell" charset="0"/>
                <a:cs typeface="Arial Black" charset="0"/>
              </a:rPr>
            </a:br>
            <a:r>
              <a:rPr lang="en-US" b="1" dirty="0">
                <a:solidFill>
                  <a:srgbClr val="000000"/>
                </a:solidFill>
                <a:latin typeface="Rockwell" charset="0"/>
                <a:cs typeface="Arial Black" charset="0"/>
              </a:rPr>
              <a:t>and Social Change, 2nd </a:t>
            </a:r>
            <a:r>
              <a:rPr lang="en-US" b="1" dirty="0" smtClean="0">
                <a:solidFill>
                  <a:srgbClr val="000000"/>
                </a:solidFill>
                <a:latin typeface="Rockwell" charset="0"/>
                <a:cs typeface="Arial Black" charset="0"/>
              </a:rPr>
              <a:t>Edition</a:t>
            </a:r>
            <a:endParaRPr lang="en-US" b="1" dirty="0">
              <a:solidFill>
                <a:srgbClr val="000000"/>
              </a:solidFill>
              <a:latin typeface="Rockwell" charset="0"/>
              <a:cs typeface="Arial Black" charset="0"/>
            </a:endParaRPr>
          </a:p>
        </p:txBody>
      </p:sp>
      <p:sp>
        <p:nvSpPr>
          <p:cNvPr id="4" name="Text Placeholder 3"/>
          <p:cNvSpPr>
            <a:spLocks noGrp="1"/>
          </p:cNvSpPr>
          <p:nvPr>
            <p:ph type="body" sz="quarter" idx="11"/>
          </p:nvPr>
        </p:nvSpPr>
        <p:spPr>
          <a:xfrm>
            <a:off x="381000" y="2667000"/>
            <a:ext cx="8399463" cy="3771900"/>
          </a:xfrm>
        </p:spPr>
        <p:txBody>
          <a:bodyPr/>
          <a:lstStyle/>
          <a:p>
            <a:pPr marL="0" indent="0" algn="ctr">
              <a:lnSpc>
                <a:spcPts val="3900"/>
              </a:lnSpc>
              <a:buNone/>
            </a:pPr>
            <a:r>
              <a:rPr lang="en-US" dirty="0">
                <a:latin typeface="Rockwell" charset="0"/>
                <a:cs typeface="Times New Roman" charset="0"/>
              </a:rPr>
              <a:t>This concludes the Lecture Slide Set </a:t>
            </a:r>
            <a:br>
              <a:rPr lang="en-US" dirty="0">
                <a:latin typeface="Rockwell" charset="0"/>
                <a:cs typeface="Times New Roman" charset="0"/>
              </a:rPr>
            </a:br>
            <a:r>
              <a:rPr lang="en-US" dirty="0">
                <a:latin typeface="Rockwell" charset="0"/>
                <a:cs typeface="Times New Roman" charset="0"/>
              </a:rPr>
              <a:t>for </a:t>
            </a:r>
            <a:r>
              <a:rPr lang="en-US" dirty="0" smtClean="0">
                <a:latin typeface="Rockwell" charset="0"/>
                <a:cs typeface="Times New Roman" charset="0"/>
              </a:rPr>
              <a:t>Chapter 5 </a:t>
            </a:r>
          </a:p>
          <a:p>
            <a:pPr marL="0" indent="0" algn="ctr">
              <a:lnSpc>
                <a:spcPts val="3900"/>
              </a:lnSpc>
              <a:buNone/>
            </a:pPr>
            <a:endParaRPr lang="en-US" dirty="0">
              <a:latin typeface="Rockwell" charset="0"/>
              <a:cs typeface="Times New Roman" charset="0"/>
            </a:endParaRPr>
          </a:p>
          <a:p>
            <a:pPr marL="0" indent="0" algn="ctr">
              <a:lnSpc>
                <a:spcPts val="3900"/>
              </a:lnSpc>
              <a:buNone/>
            </a:pPr>
            <a:endParaRPr lang="en-US" dirty="0">
              <a:latin typeface="Rockwell" charset="0"/>
              <a:cs typeface="Times New Roman" charset="0"/>
            </a:endParaRPr>
          </a:p>
          <a:p>
            <a:pPr marL="0" indent="0" algn="ctr">
              <a:spcBef>
                <a:spcPts val="3600"/>
              </a:spcBef>
              <a:buNone/>
            </a:pPr>
            <a:r>
              <a:rPr lang="en-US" sz="2400" dirty="0" smtClean="0">
                <a:latin typeface="Rockwell" charset="0"/>
                <a:cs typeface="Times New Roman" charset="0"/>
              </a:rPr>
              <a:t>© </a:t>
            </a:r>
            <a:r>
              <a:rPr lang="en-US" sz="2400" dirty="0">
                <a:latin typeface="Rockwell" charset="0"/>
                <a:cs typeface="Times New Roman" charset="0"/>
              </a:rPr>
              <a:t>2018 W. W. Norton &amp; Company, Inc.</a:t>
            </a:r>
          </a:p>
          <a:p>
            <a:pPr marL="0" indent="0" algn="ctr">
              <a:buNone/>
            </a:pPr>
            <a:r>
              <a:rPr lang="en-US" sz="2400" dirty="0">
                <a:latin typeface="Rockwell" charset="0"/>
                <a:cs typeface="Times New Roman" charset="0"/>
              </a:rPr>
              <a:t>Independent and Employee-Owned</a:t>
            </a:r>
          </a:p>
          <a:p>
            <a:pPr marL="0" indent="0">
              <a:buNone/>
            </a:pPr>
            <a:endParaRPr lang="en-US" dirty="0"/>
          </a:p>
        </p:txBody>
      </p:sp>
    </p:spTree>
    <p:extLst>
      <p:ext uri="{BB962C8B-B14F-4D97-AF65-F5344CB8AC3E}">
        <p14:creationId xmlns:p14="http://schemas.microsoft.com/office/powerpoint/2010/main" val="24562389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Sex and Gender: Gender Identity</a:t>
            </a:r>
          </a:p>
        </p:txBody>
      </p:sp>
      <p:sp>
        <p:nvSpPr>
          <p:cNvPr id="16387"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Gender</a:t>
            </a:r>
          </a:p>
          <a:p>
            <a:pPr lvl="1"/>
            <a:r>
              <a:rPr>
                <a:latin typeface="Rockwell" charset="0"/>
                <a:cs typeface="Times New Roman" charset="0"/>
              </a:rPr>
              <a:t>Gender Identity: The identification with the social category boy/man or girl/woman</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Sex and Gender: Gender Expression</a:t>
            </a:r>
          </a:p>
        </p:txBody>
      </p:sp>
      <p:sp>
        <p:nvSpPr>
          <p:cNvPr id="18435"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Gender</a:t>
            </a:r>
          </a:p>
          <a:p>
            <a:pPr lvl="1"/>
            <a:r>
              <a:rPr>
                <a:latin typeface="Rockwell" charset="0"/>
                <a:cs typeface="Times New Roman" charset="0"/>
              </a:rPr>
              <a:t>Gender Expression: One’s pattern of outward behavior in relation to common standards of a gender category</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MS PGothic" charset="0"/>
                <a:cs typeface="Arial Black" charset="0"/>
              </a:rPr>
              <a:t>Sex and Gender: Differences</a:t>
            </a:r>
          </a:p>
        </p:txBody>
      </p:sp>
      <p:sp>
        <p:nvSpPr>
          <p:cNvPr id="20483" name="Content Placeholder 4"/>
          <p:cNvSpPr>
            <a:spLocks noGrp="1" noChangeArrowheads="1"/>
          </p:cNvSpPr>
          <p:nvPr>
            <p:ph idx="1"/>
          </p:nvPr>
        </p:nvSpPr>
        <p:spPr>
          <a:xfrm>
            <a:off x="466725" y="1508125"/>
            <a:ext cx="8143875" cy="4740275"/>
          </a:xfrm>
        </p:spPr>
        <p:txBody>
          <a:bodyPr/>
          <a:lstStyle/>
          <a:p>
            <a:pPr>
              <a:buFont typeface="Wingdings" charset="0"/>
              <a:buChar char=""/>
            </a:pPr>
            <a:r>
              <a:rPr dirty="0">
                <a:latin typeface="Rockwell" charset="0"/>
                <a:ea typeface="MS PGothic" charset="0"/>
                <a:cs typeface="Times New Roman" charset="0"/>
              </a:rPr>
              <a:t>How Different Are We?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347663" y="347663"/>
            <a:ext cx="8447087" cy="1100137"/>
          </a:xfrm>
        </p:spPr>
        <p:txBody>
          <a:bodyPr/>
          <a:lstStyle/>
          <a:p>
            <a:pPr>
              <a:lnSpc>
                <a:spcPts val="3875"/>
              </a:lnSpc>
            </a:pPr>
            <a:r>
              <a:rPr dirty="0">
                <a:latin typeface="Rockwell" charset="0"/>
                <a:ea typeface="MS PGothic" charset="0"/>
                <a:cs typeface="Arial Black" charset="0"/>
              </a:rPr>
              <a:t>Sex and Gender: Sexual Dimorphism</a:t>
            </a:r>
          </a:p>
        </p:txBody>
      </p:sp>
      <p:sp>
        <p:nvSpPr>
          <p:cNvPr id="22531"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MS PGothic" charset="0"/>
                <a:cs typeface="Times New Roman" charset="0"/>
              </a:rPr>
              <a:t>How Different Are We?</a:t>
            </a:r>
          </a:p>
          <a:p>
            <a:pPr lvl="1"/>
            <a:r>
              <a:rPr>
                <a:latin typeface="Rockwell" charset="0"/>
                <a:cs typeface="Times New Roman" charset="0"/>
              </a:rPr>
              <a:t>Sex Differences Made Social</a:t>
            </a:r>
          </a:p>
          <a:p>
            <a:pPr lvl="4">
              <a:buFont typeface="Wingdings" charset="0"/>
              <a:buChar char=""/>
            </a:pPr>
            <a:r>
              <a:rPr>
                <a:latin typeface="Rockwell" charset="0"/>
                <a:cs typeface="Times New Roman" charset="0"/>
              </a:rPr>
              <a:t>Sexual Dimorphism: Physical differences between the sexes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Rockwell"/>
        <a:ea typeface="ＭＳ Ｐゴシック"/>
        <a:cs typeface="Arial"/>
      </a:majorFont>
      <a:minorFont>
        <a:latin typeface="Rockwel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mpd="sng">
          <a:solidFill>
            <a:srgbClr val="6E4E8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defPPr>
          <a:defRPr dirty="0">
            <a:cs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Template.potx</Template>
  <TotalTime>11075</TotalTime>
  <Words>5605</Words>
  <Application>Microsoft Macintosh PowerPoint</Application>
  <PresentationFormat>On-screen Show (4:3)</PresentationFormat>
  <Paragraphs>453</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Template</vt:lpstr>
      <vt:lpstr>5</vt:lpstr>
      <vt:lpstr>Sex and Gender</vt:lpstr>
      <vt:lpstr>Sex and Gender: Sex Definition</vt:lpstr>
      <vt:lpstr>Sex and Gender: Sexual Identity Definition</vt:lpstr>
      <vt:lpstr>Sex and Gender: Gender Definition</vt:lpstr>
      <vt:lpstr>Sex and Gender: Gender Identity</vt:lpstr>
      <vt:lpstr>Sex and Gender: Gender Expression</vt:lpstr>
      <vt:lpstr>Sex and Gender: Differences</vt:lpstr>
      <vt:lpstr>Sex and Gender: Sexual Dimorphism</vt:lpstr>
      <vt:lpstr>Height Distribution of Married Men and Women, 2009</vt:lpstr>
      <vt:lpstr>Sex and Gender: Height</vt:lpstr>
      <vt:lpstr>Common Restroom Symbols</vt:lpstr>
      <vt:lpstr>Sex and Gender: Sexual Diversity</vt:lpstr>
      <vt:lpstr>Sex and Gender: Intersex Definition</vt:lpstr>
      <vt:lpstr>Sex and Gender: Transgender Identity</vt:lpstr>
      <vt:lpstr>Sex and Gender: Transgender Identity</vt:lpstr>
      <vt:lpstr>Raising Androgyny: Androgynous Definition</vt:lpstr>
      <vt:lpstr>Perspectives on Gender</vt:lpstr>
      <vt:lpstr>Perspectives on Gender: Biological</vt:lpstr>
      <vt:lpstr>Perspectives on Gender: Feminism</vt:lpstr>
      <vt:lpstr>Perspectives on Gender: Masculinity</vt:lpstr>
      <vt:lpstr>Perspectives on Gender: Symbolic Interaction</vt:lpstr>
      <vt:lpstr>Gender Socialization: Socialization Definition</vt:lpstr>
      <vt:lpstr>Gender: Male</vt:lpstr>
      <vt:lpstr>Gender: Female</vt:lpstr>
      <vt:lpstr>Gender Socialization: Parents</vt:lpstr>
      <vt:lpstr>Gender Socialization: Siblings</vt:lpstr>
      <vt:lpstr>Gender Socialization: Interactive Circles</vt:lpstr>
      <vt:lpstr>Interactive Circles of Gender Socialization</vt:lpstr>
      <vt:lpstr>Gender Socialization: School</vt:lpstr>
      <vt:lpstr>Gender Socialization: Peers Definition</vt:lpstr>
      <vt:lpstr>Gender Socialization: Activities</vt:lpstr>
      <vt:lpstr>Gender-Typed Activities</vt:lpstr>
      <vt:lpstr>Gender Socialization: Neighborhoods</vt:lpstr>
      <vt:lpstr>Gender and Religion</vt:lpstr>
      <vt:lpstr>Gender at Work</vt:lpstr>
      <vt:lpstr>Gender at Work: Segregation</vt:lpstr>
      <vt:lpstr>Gender at Work: Gender, Status, and Pay</vt:lpstr>
      <vt:lpstr>The Gender Pay Gap</vt:lpstr>
      <vt:lpstr>The Story behind the Numbers: Male-Dominated Fields</vt:lpstr>
      <vt:lpstr>The Story behind the Numbers: Female-Dominated Fields</vt:lpstr>
      <vt:lpstr>Women’s Educational Advantage</vt:lpstr>
      <vt:lpstr>Workshop: Boys’ and Girls’ Activities</vt:lpstr>
      <vt:lpstr>Review Question 1</vt:lpstr>
      <vt:lpstr>Review Question 2</vt:lpstr>
      <vt:lpstr>Review Question 3</vt:lpstr>
      <vt:lpstr>Review Question 4</vt:lpstr>
      <vt:lpstr>Review Question 5</vt:lpstr>
      <vt:lpstr>Review Question 6</vt:lpstr>
      <vt:lpstr>Review Question 7</vt:lpstr>
      <vt:lpstr>Lecture Slides</vt:lpstr>
    </vt:vector>
  </TitlesOfParts>
  <Company>OffCenter Concept 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Compositor</dc:creator>
  <cp:lastModifiedBy>macuser</cp:lastModifiedBy>
  <cp:revision>450</cp:revision>
  <dcterms:created xsi:type="dcterms:W3CDTF">2012-07-17T19:24:24Z</dcterms:created>
  <dcterms:modified xsi:type="dcterms:W3CDTF">2018-04-25T06:47:52Z</dcterms:modified>
</cp:coreProperties>
</file>