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handoutMasterIdLst>
    <p:handoutMasterId r:id="rId7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D6DB"/>
    <a:srgbClr val="D8D424"/>
    <a:srgbClr val="B59E49"/>
    <a:srgbClr val="6E4E82"/>
    <a:srgbClr val="CAC92D"/>
    <a:srgbClr val="FFE600"/>
    <a:srgbClr val="CADB2A"/>
    <a:srgbClr val="FAA61A"/>
    <a:srgbClr val="39C2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3504" y="-1056"/>
      </p:cViewPr>
      <p:guideLst>
        <p:guide orient="horz" pos="4056"/>
        <p:guide orient="horz" pos="2163"/>
        <p:guide orient="horz" pos="1255"/>
        <p:guide orient="horz" pos="221"/>
        <p:guide pos="5553"/>
        <p:guide pos="2880"/>
        <p:guide pos="2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520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5B1B35F-F63B-B341-85E5-1AD712EB2699}" type="datetime1">
              <a:rPr lang="en-US"/>
              <a:pPr>
                <a:defRPr/>
              </a:pPr>
              <a:t>24/01/18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3D9C665-58D8-1941-936F-36EFF8B76EA2}" type="slidenum">
              <a:rPr lang="en-US"/>
              <a:pPr>
                <a:defRPr/>
              </a:pPr>
              <a:t>‹#›</a:t>
            </a:fld>
            <a:endParaRPr lang="en-US"/>
          </a:p>
        </p:txBody>
      </p:sp>
    </p:spTree>
    <p:extLst>
      <p:ext uri="{BB962C8B-B14F-4D97-AF65-F5344CB8AC3E}">
        <p14:creationId xmlns:p14="http://schemas.microsoft.com/office/powerpoint/2010/main" val="1871215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78BEFB05-D26D-9240-A48B-67B1845B3325}" type="datetime1">
              <a:rPr lang="en-US"/>
              <a:pPr>
                <a:defRPr/>
              </a:pPr>
              <a:t>24/01/18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5231CD3-BB07-F347-BE48-F31C19235498}" type="slidenum">
              <a:rPr lang="en-US"/>
              <a:pPr>
                <a:defRPr/>
              </a:pPr>
              <a:t>‹#›</a:t>
            </a:fld>
            <a:endParaRPr lang="en-US"/>
          </a:p>
        </p:txBody>
      </p:sp>
    </p:spTree>
    <p:extLst>
      <p:ext uri="{BB962C8B-B14F-4D97-AF65-F5344CB8AC3E}">
        <p14:creationId xmlns:p14="http://schemas.microsoft.com/office/powerpoint/2010/main" val="19484974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2944CB69-9567-5540-9F5B-A26E8CECCB38}"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French sociologist Pierre Bourdieu (1930</a:t>
            </a:r>
            <a:r>
              <a:rPr lang="en-US">
                <a:latin typeface="Cambria" charset="0"/>
              </a:rPr>
              <a:t>–</a:t>
            </a:r>
            <a:r>
              <a:rPr lang="en-US">
                <a:latin typeface="Calibri" charset="0"/>
              </a:rPr>
              <a:t>2002) developed the idea of social capital.</a:t>
            </a:r>
          </a:p>
          <a:p>
            <a:pPr marL="171450" indent="-171450">
              <a:buFontTx/>
              <a:buChar char="•"/>
            </a:pPr>
            <a:r>
              <a:rPr lang="en-US">
                <a:latin typeface="Calibri" charset="0"/>
              </a:rPr>
              <a:t>Social capital is a resource an individual has by virtue of relationships and networks and can improve that individual’s life chances.</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822F3121-1567-7A45-827F-38A49D48D766}" type="slidenum">
              <a:rPr lang="en-US" sz="1200"/>
              <a:pP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Families are only one of the networks that connects us with social capital, but they might be the most important.</a:t>
            </a:r>
          </a:p>
          <a:p>
            <a:pPr marL="171450" indent="-171450">
              <a:buFontTx/>
              <a:buChar char="•"/>
            </a:pPr>
            <a:r>
              <a:rPr lang="en-US">
                <a:latin typeface="Calibri" charset="0"/>
              </a:rPr>
              <a:t>Different classes have different amounts of social capital.</a:t>
            </a:r>
          </a:p>
          <a:p>
            <a:pPr marL="171450" indent="-171450">
              <a:buFontTx/>
              <a:buChar char="•"/>
            </a:pPr>
            <a:r>
              <a:rPr lang="en-US">
                <a:latin typeface="Calibri" charset="0"/>
              </a:rPr>
              <a:t>Social capital is an added element that contributes to class stratification.</a:t>
            </a:r>
          </a:p>
          <a:p>
            <a:pPr marL="171450" indent="-171450">
              <a:buFontTx/>
              <a:buChar char="•"/>
            </a:pPr>
            <a:endParaRPr lang="en-US">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033E6285-55A8-3648-B250-0B9C50A8A943}" type="slidenum">
              <a:rPr lang="en-US" sz="1200"/>
              <a:pPr eaLnBrk="1" hangingPunct="1"/>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Two extended families will be compared:</a:t>
            </a:r>
          </a:p>
          <a:p>
            <a:pPr marL="628650" lvl="1" indent="-171450">
              <a:buFont typeface="Courier New" charset="0"/>
              <a:buChar char="o"/>
            </a:pPr>
            <a:r>
              <a:rPr lang="en-US">
                <a:latin typeface="Calibri" charset="0"/>
              </a:rPr>
              <a:t>The first is a wealthy family.</a:t>
            </a:r>
          </a:p>
          <a:p>
            <a:pPr marL="628650" lvl="1" indent="-171450">
              <a:buFont typeface="Courier New" charset="0"/>
              <a:buChar char="o"/>
            </a:pPr>
            <a:r>
              <a:rPr lang="en-US">
                <a:latin typeface="Calibri" charset="0"/>
              </a:rPr>
              <a:t>The second is a working-class family.</a:t>
            </a:r>
          </a:p>
          <a:p>
            <a:pPr marL="171450" indent="-171450"/>
            <a:endParaRPr lang="en-US">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E2762AFB-7C89-0147-84E5-CA45E5372B58}" type="slidenum">
              <a:rPr lang="en-US" sz="120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The Winston family is an example of a family with a network of people with similar class backgrounds (upper-class) and economic circumstances.</a:t>
            </a:r>
          </a:p>
          <a:p>
            <a:pPr marL="171450" indent="-171450">
              <a:buFontTx/>
              <a:buChar char="•"/>
            </a:pPr>
            <a:r>
              <a:rPr lang="en-US">
                <a:latin typeface="Calibri" charset="0"/>
              </a:rPr>
              <a:t>They represent a small slice of the American upper class.</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5E7582F1-2C21-0346-915B-C80F44771A0E}" type="slidenum">
              <a:rPr lang="en-US" sz="1200"/>
              <a:pP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This diagram shows the interconnections and networks of the Winston family and demonstrates that class is not only people but also groups of connections and family networks.</a:t>
            </a:r>
          </a:p>
          <a:p>
            <a:pPr marL="171450" indent="-171450">
              <a:buFontTx/>
              <a:buChar char="•"/>
            </a:pPr>
            <a:r>
              <a:rPr lang="en-US">
                <a:latin typeface="Calibri" charset="0"/>
              </a:rPr>
              <a:t>Class membership is not only a matter of inherited wealth but also of social capital and the life chances created by wealth and social capital.</a:t>
            </a:r>
          </a:p>
          <a:p>
            <a:pPr marL="171450" indent="-171450"/>
            <a:endParaRPr lang="en-US">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76D43AEC-C6C1-2141-87C5-A5796A53754C}" type="slidenum">
              <a:rPr lang="en-US" sz="1200"/>
              <a:pPr eaLnBrk="1" hangingPunct="1"/>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Families who are working poor have networks, but they do not create the same life chances as upper-class networks, which have higher social capital.</a:t>
            </a:r>
          </a:p>
          <a:p>
            <a:pPr marL="171450" indent="-171450"/>
            <a:endParaRPr lang="en-US">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7894376E-BB50-B54E-B5B7-DAD47027486F}" type="slidenum">
              <a:rPr lang="en-US" sz="120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Social class networks are crucial to understanding class stratification and inequality.</a:t>
            </a:r>
          </a:p>
          <a:p>
            <a:pPr marL="171450" indent="-171450"/>
            <a:endParaRPr lang="en-US">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BAA46E70-AED1-2046-9563-9CDDC2DB8319}" type="slidenum">
              <a:rPr lang="en-US" sz="1200"/>
              <a:pP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This diagram represents individuals (circles) and families (clusters of circles).</a:t>
            </a:r>
          </a:p>
          <a:p>
            <a:pPr marL="171450" indent="-171450">
              <a:buFontTx/>
              <a:buChar char="•"/>
            </a:pPr>
            <a:r>
              <a:rPr lang="en-US">
                <a:latin typeface="Calibri" charset="0"/>
              </a:rPr>
              <a:t>The different colors represent different social classes.</a:t>
            </a:r>
          </a:p>
          <a:p>
            <a:pPr marL="171450" indent="-171450">
              <a:buFontTx/>
              <a:buChar char="•"/>
            </a:pPr>
            <a:r>
              <a:rPr lang="en-US">
                <a:latin typeface="Calibri" charset="0"/>
              </a:rPr>
              <a:t>Notice that there are many more connections within each social class than between social classes.</a:t>
            </a:r>
          </a:p>
          <a:p>
            <a:pPr marL="171450" indent="-171450">
              <a:buFontTx/>
              <a:buChar char="•"/>
            </a:pPr>
            <a:r>
              <a:rPr lang="en-US">
                <a:latin typeface="Calibri" charset="0"/>
              </a:rPr>
              <a:t>Most families have connections only to those within the same class.</a:t>
            </a:r>
          </a:p>
          <a:p>
            <a:pPr marL="171450" indent="-171450">
              <a:buFontTx/>
              <a:buChar char="•"/>
            </a:pPr>
            <a:r>
              <a:rPr lang="en-US">
                <a:latin typeface="Calibri" charset="0"/>
              </a:rPr>
              <a:t>The class groups are not just at different levels; they also occupy distinct social spaces.</a:t>
            </a:r>
          </a:p>
          <a:p>
            <a:pPr marL="171450" indent="-171450">
              <a:buFontTx/>
              <a:buChar char="•"/>
            </a:pPr>
            <a:r>
              <a:rPr lang="en-US">
                <a:latin typeface="Calibri" charset="0"/>
              </a:rPr>
              <a:t>The barriers in between are sharply defined and are often insurmountable.</a:t>
            </a:r>
          </a:p>
          <a:p>
            <a:pPr marL="171450" indent="-171450">
              <a:buFontTx/>
              <a:buChar char="•"/>
            </a:pPr>
            <a:r>
              <a:rPr lang="en-US">
                <a:latin typeface="Calibri" charset="0"/>
              </a:rPr>
              <a:t>Marriage across class lines (exogamy) is uncommon.</a:t>
            </a:r>
          </a:p>
          <a:p>
            <a:pPr marL="171450" indent="-171450">
              <a:buFontTx/>
              <a:buChar char="•"/>
            </a:pPr>
            <a:r>
              <a:rPr lang="en-US">
                <a:latin typeface="Calibri" charset="0"/>
              </a:rPr>
              <a:t>Families are often grouped according to class divisions.</a:t>
            </a:r>
          </a:p>
          <a:p>
            <a:pPr marL="171450" indent="-171450"/>
            <a:endParaRPr lang="en-US">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21B096F1-6EEA-F24E-AAA0-F1126E9CE463}" type="slidenum">
              <a:rPr lang="en-US" sz="1200"/>
              <a:pPr eaLnBrk="1" hangingPunct="1"/>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Family networks help us understand class identity.</a:t>
            </a:r>
          </a:p>
          <a:p>
            <a:pPr marL="171450" indent="-171450"/>
            <a:endParaRPr lang="en-US">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252FE779-50CF-644D-9B1C-4C0481DE4D39}" type="slidenum">
              <a:rPr lang="en-US" sz="1200"/>
              <a:pPr eaLnBrk="1" hangingPunct="1"/>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Without class identity, class distinctions would be strictly economic distinctions.</a:t>
            </a:r>
          </a:p>
          <a:p>
            <a:pPr marL="171450" indent="-171450">
              <a:buFontTx/>
              <a:buChar char="•"/>
            </a:pPr>
            <a:r>
              <a:rPr lang="en-US">
                <a:latin typeface="Calibri" charset="0"/>
              </a:rPr>
              <a:t>But social class also incorporates distinctive ways of life, patterns of interaction, and shared patterns of thinking and acting.</a:t>
            </a:r>
          </a:p>
          <a:p>
            <a:pPr marL="171450" indent="-171450">
              <a:buFontTx/>
              <a:buChar char="•"/>
            </a:pPr>
            <a:r>
              <a:rPr lang="en-US">
                <a:latin typeface="Calibri" charset="0"/>
              </a:rPr>
              <a:t>Class identity also helps us figure out who belongs in which social class even when individuals have fluctuating incomes.</a:t>
            </a:r>
          </a:p>
          <a:p>
            <a:pPr marL="171450" indent="-171450">
              <a:buFontTx/>
              <a:buChar char="•"/>
            </a:pPr>
            <a:r>
              <a:rPr lang="en-US">
                <a:latin typeface="Calibri" charset="0"/>
              </a:rPr>
              <a:t>People are raised and socialized according to their family’</a:t>
            </a:r>
            <a:r>
              <a:rPr lang="en-US" altLang="ja-JP">
                <a:latin typeface="Calibri" charset="0"/>
              </a:rPr>
              <a:t>s class perspectives.</a:t>
            </a:r>
          </a:p>
          <a:p>
            <a:pPr marL="171450" indent="-171450">
              <a:buFontTx/>
              <a:buChar char="•"/>
            </a:pPr>
            <a:r>
              <a:rPr lang="en-US">
                <a:latin typeface="Calibri" charset="0"/>
              </a:rPr>
              <a:t>Barriers between classes are strong.</a:t>
            </a:r>
          </a:p>
          <a:p>
            <a:pPr marL="171450" indent="-171450">
              <a:buFontTx/>
              <a:buChar char="•"/>
            </a:pPr>
            <a:r>
              <a:rPr lang="en-US">
                <a:latin typeface="Calibri" charset="0"/>
              </a:rPr>
              <a:t>Class identity is also strong and tends to be reinforced through close contact with others in the same social class.</a:t>
            </a:r>
          </a:p>
          <a:p>
            <a:pPr marL="171450" indent="-171450"/>
            <a:endParaRPr lang="en-US">
              <a:latin typeface="Calibri" charset="0"/>
            </a:endParaRPr>
          </a:p>
          <a:p>
            <a:pPr marL="171450" indent="-171450"/>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535C7C63-68BF-544B-8C9D-0A6D8F0B25C8}" type="slidenum">
              <a:rPr lang="en-US" sz="1200"/>
              <a:pPr eaLnBrk="1" hangingPunct="1"/>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9" name="Notes Placeholder 2">
            <a:extLst>
              <a:ext uri="{FF2B5EF4-FFF2-40B4-BE49-F238E27FC236}"/>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defRPr/>
            </a:pPr>
            <a:r>
              <a:rPr lang="en-US" altLang="en-US" dirty="0">
                <a:ea typeface="ＭＳ Ｐゴシック" panose="020B0600070205080204" pitchFamily="34" charset="-128"/>
              </a:rPr>
              <a:t>Class is more complicated than how much money an individual has or earns.</a:t>
            </a:r>
          </a:p>
          <a:p>
            <a:pPr marL="171450" indent="-171450">
              <a:buFontTx/>
              <a:buChar char="•"/>
              <a:defRPr/>
            </a:pPr>
            <a:r>
              <a:rPr lang="en-US" altLang="en-US" dirty="0">
                <a:ea typeface="ＭＳ Ｐゴシック" panose="020B0600070205080204" pitchFamily="34" charset="-128"/>
              </a:rPr>
              <a:t>Class and family issues are even more complicated.</a:t>
            </a:r>
          </a:p>
          <a:p>
            <a:pPr marL="171450" indent="-171450">
              <a:buFontTx/>
              <a:buChar char="•"/>
              <a:defRPr/>
            </a:pPr>
            <a:r>
              <a:rPr lang="en-US" altLang="en-US" dirty="0">
                <a:ea typeface="ＭＳ Ｐゴシック" panose="020B0600070205080204" pitchFamily="34" charset="-128"/>
              </a:rPr>
              <a:t>Who controls the money in a family? Who inherits it when someone dies?</a:t>
            </a:r>
          </a:p>
          <a:p>
            <a:pPr marL="171450" indent="-171450">
              <a:buFontTx/>
              <a:buChar char="•"/>
              <a:defRPr/>
            </a:pPr>
            <a:r>
              <a:rPr lang="en-US" altLang="en-US" dirty="0">
                <a:ea typeface="ＭＳ Ｐゴシック" panose="020B0600070205080204" pitchFamily="34" charset="-128"/>
              </a:rPr>
              <a:t>Who </a:t>
            </a:r>
            <a:r>
              <a:rPr lang="en-US" altLang="ja-JP" dirty="0">
                <a:ea typeface="ＭＳ Ｐゴシック" panose="020B0600070205080204" pitchFamily="34" charset="-128"/>
              </a:rPr>
              <a:t>“belongs” to a family is not always clear.</a:t>
            </a:r>
          </a:p>
          <a:p>
            <a:pPr marL="171450" indent="-171450">
              <a:buFontTx/>
              <a:buChar char="•"/>
              <a:defRPr/>
            </a:pPr>
            <a:r>
              <a:rPr lang="en-US" altLang="en-US" dirty="0">
                <a:ea typeface="ＭＳ Ｐゴシック" panose="020B0600070205080204" pitchFamily="34" charset="-128"/>
              </a:rPr>
              <a:t>Fundamental questions posed by the text:</a:t>
            </a:r>
          </a:p>
          <a:p>
            <a:pPr marL="537210" indent="-171450">
              <a:buFont typeface="Courier New" panose="02070309020205020404" pitchFamily="49" charset="0"/>
              <a:buChar char="o"/>
              <a:defRPr/>
            </a:pPr>
            <a:r>
              <a:rPr lang="en-US" altLang="ja-JP" dirty="0">
                <a:ea typeface="ＭＳ Ｐゴシック" panose="020B0600070205080204" pitchFamily="34" charset="-128"/>
              </a:rPr>
              <a:t>Is social class experienced as a gradation from poor to rich or is class a hierarchy of discrete categories?</a:t>
            </a:r>
          </a:p>
          <a:p>
            <a:pPr marL="537210" indent="-171450">
              <a:buFont typeface="Courier New" panose="02070309020205020404" pitchFamily="49" charset="0"/>
              <a:buChar char="o"/>
              <a:defRPr/>
            </a:pPr>
            <a:r>
              <a:rPr lang="en-US" altLang="en-US" dirty="0">
                <a:ea typeface="ＭＳ Ｐゴシック" panose="020B0600070205080204" pitchFamily="34" charset="-128"/>
              </a:rPr>
              <a:t>Does social class refer to individuals or groups?</a:t>
            </a:r>
          </a:p>
        </p:txBody>
      </p:sp>
      <p:sp>
        <p:nvSpPr>
          <p:cNvPr id="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E9D0FD1F-D714-2247-B0C9-7EE4CE5EDCC4}"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Sociologists have developed an imprecise, but working, description of the contemporary structure of social classes (Wright and Rogers 2011).</a:t>
            </a:r>
          </a:p>
          <a:p>
            <a:pPr marL="171450" indent="-171450">
              <a:buFontTx/>
              <a:buChar char="•"/>
            </a:pPr>
            <a:r>
              <a:rPr lang="en-US">
                <a:latin typeface="Calibri" charset="0"/>
              </a:rPr>
              <a:t>Although not exact, these categories are useful to provide a framework for learning about social class.</a:t>
            </a:r>
          </a:p>
          <a:p>
            <a:pPr marL="171450" indent="-171450">
              <a:buFontTx/>
              <a:buChar char="•"/>
            </a:pPr>
            <a:endParaRPr lang="en-US">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069D1D82-35D4-CB4C-8AD3-690D82B180AE}" type="slidenum">
              <a:rPr lang="en-US" sz="1200"/>
              <a:pPr eaLnBrk="1" hangingPunct="1"/>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This is what has been referred to as “</a:t>
            </a:r>
            <a:r>
              <a:rPr lang="en-US" altLang="ja-JP">
                <a:latin typeface="Calibri" charset="0"/>
              </a:rPr>
              <a:t>the 1 percent.”</a:t>
            </a:r>
          </a:p>
          <a:p>
            <a:pPr marL="171450" indent="-171450">
              <a:buFontTx/>
              <a:buChar char="•"/>
            </a:pPr>
            <a:r>
              <a:rPr lang="en-US">
                <a:latin typeface="Calibri" charset="0"/>
              </a:rPr>
              <a:t>This is a very small group, but the actual number is not known.</a:t>
            </a:r>
          </a:p>
          <a:p>
            <a:pPr marL="171450" indent="-171450">
              <a:buFontTx/>
              <a:buChar char="•"/>
            </a:pPr>
            <a:r>
              <a:rPr lang="en-US">
                <a:latin typeface="Calibri" charset="0"/>
              </a:rPr>
              <a:t>This group is sometimes called “</a:t>
            </a:r>
            <a:r>
              <a:rPr lang="en-US" altLang="ja-JP">
                <a:latin typeface="Calibri" charset="0"/>
              </a:rPr>
              <a:t>the upper class.”</a:t>
            </a:r>
          </a:p>
          <a:p>
            <a:pPr marL="171450" indent="-171450">
              <a:buFontTx/>
              <a:buChar char="•"/>
            </a:pPr>
            <a:r>
              <a:rPr lang="en-US">
                <a:latin typeface="Calibri" charset="0"/>
              </a:rPr>
              <a:t>The percentage of American adults who identify as </a:t>
            </a:r>
            <a:r>
              <a:rPr lang="en-US" altLang="ja-JP">
                <a:latin typeface="Calibri" charset="0"/>
              </a:rPr>
              <a:t>upper class is </a:t>
            </a:r>
            <a:r>
              <a:rPr lang="en-US">
                <a:latin typeface="Calibri" charset="0"/>
              </a:rPr>
              <a:t>2.7</a:t>
            </a:r>
            <a:r>
              <a:rPr lang="en-US" altLang="ja-JP">
                <a:latin typeface="Calibri" charset="0"/>
              </a:rPr>
              <a:t>.</a:t>
            </a:r>
          </a:p>
          <a:p>
            <a:pPr marL="171450" indent="-171450">
              <a:buFontTx/>
              <a:buChar char="•"/>
            </a:pPr>
            <a:r>
              <a:rPr lang="en-US">
                <a:latin typeface="Calibri" charset="0"/>
              </a:rPr>
              <a:t>This class has an extremely high standard of living.</a:t>
            </a:r>
          </a:p>
          <a:p>
            <a:pPr marL="171450" indent="-171450">
              <a:buFontTx/>
              <a:buChar char="•"/>
            </a:pPr>
            <a:r>
              <a:rPr lang="en-US">
                <a:latin typeface="Calibri" charset="0"/>
              </a:rPr>
              <a:t>This class has a disproportionate amount of economic and political influence.</a:t>
            </a:r>
          </a:p>
          <a:p>
            <a:pPr marL="171450" indent="-171450"/>
            <a:endParaRPr lang="en-US">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481B96D9-6BFE-9F4C-B930-E5221C00920F}" type="slidenum">
              <a:rPr lang="en-US" sz="1200"/>
              <a:pPr eaLnBrk="1" hangingPunct="1"/>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The middle class is a much larger group than the </a:t>
            </a:r>
            <a:r>
              <a:rPr lang="en-US" altLang="ja-JP">
                <a:latin typeface="Calibri" charset="0"/>
              </a:rPr>
              <a:t>upper class.</a:t>
            </a:r>
          </a:p>
          <a:p>
            <a:pPr marL="171450" indent="-171450">
              <a:buFontTx/>
              <a:buChar char="•"/>
            </a:pPr>
            <a:r>
              <a:rPr lang="en-US">
                <a:latin typeface="Calibri" charset="0"/>
              </a:rPr>
              <a:t>Historically, middle-class occupations have been relatively stable, but this is beginning to change.</a:t>
            </a:r>
          </a:p>
          <a:p>
            <a:pPr marL="171450" indent="-171450">
              <a:buFontTx/>
              <a:buChar char="•"/>
            </a:pPr>
            <a:r>
              <a:rPr lang="en-US">
                <a:latin typeface="Calibri" charset="0"/>
              </a:rPr>
              <a:t>The middle class usually has jobs based on higher education, technical skills, or credentials.</a:t>
            </a:r>
          </a:p>
          <a:p>
            <a:pPr marL="171450" indent="-171450">
              <a:buFontTx/>
              <a:buChar char="•"/>
            </a:pPr>
            <a:r>
              <a:rPr lang="en-US">
                <a:latin typeface="Calibri" charset="0"/>
              </a:rPr>
              <a:t>Members of the middle class are usually able to meet all their basic needs, including health care and education.</a:t>
            </a:r>
          </a:p>
          <a:p>
            <a:pPr marL="171450" indent="-171450">
              <a:buFontTx/>
              <a:buChar char="•"/>
            </a:pPr>
            <a:r>
              <a:rPr lang="en-US">
                <a:latin typeface="Calibri" charset="0"/>
              </a:rPr>
              <a:t>The middle class generally has a high rate of home ownership.</a:t>
            </a:r>
          </a:p>
          <a:p>
            <a:pPr marL="171450" indent="-171450">
              <a:buFontTx/>
              <a:buChar char="•"/>
            </a:pPr>
            <a:r>
              <a:rPr lang="en-US">
                <a:latin typeface="Calibri" charset="0"/>
              </a:rPr>
              <a:t>In the U.S. adult population, 42.4 percent identifies with this category.</a:t>
            </a:r>
          </a:p>
          <a:p>
            <a:pPr marL="171450" indent="-171450"/>
            <a:endParaRPr lang="en-US">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638FABBF-C2CA-5345-AD0D-9BA167008674}" type="slidenum">
              <a:rPr lang="en-US" sz="1200"/>
              <a:pPr eaLnBrk="1" hangingPunct="1"/>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The working class has as a standard of living comparable to the middle class but with much less stability.</a:t>
            </a:r>
          </a:p>
          <a:p>
            <a:pPr marL="171450" indent="-171450">
              <a:buFontTx/>
              <a:buChar char="•"/>
            </a:pPr>
            <a:r>
              <a:rPr lang="en-US">
                <a:latin typeface="Calibri" charset="0"/>
              </a:rPr>
              <a:t>Working-class jobs are based in industries, require less education and training, and are less secure.</a:t>
            </a:r>
          </a:p>
          <a:p>
            <a:pPr marL="171450" indent="-171450">
              <a:buFontTx/>
              <a:buChar char="•"/>
            </a:pPr>
            <a:r>
              <a:rPr lang="en-US">
                <a:latin typeface="Calibri" charset="0"/>
              </a:rPr>
              <a:t>In the U.S. adult population, 47 percent identifies with this category.</a:t>
            </a:r>
          </a:p>
          <a:p>
            <a:pPr marL="171450" indent="-171450"/>
            <a:endParaRPr lang="en-US">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2FDE73A2-D5AC-0C44-A6FC-DE173475D941}" type="slidenum">
              <a:rPr lang="en-US" sz="1200"/>
              <a:pPr eaLnBrk="1" hangingPunct="1"/>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Most people in the lower class do not have higher education or skilled jobs.</a:t>
            </a:r>
          </a:p>
          <a:p>
            <a:pPr marL="171450" indent="-171450">
              <a:buFontTx/>
              <a:buChar char="•"/>
            </a:pPr>
            <a:r>
              <a:rPr lang="en-US">
                <a:latin typeface="Calibri" charset="0"/>
              </a:rPr>
              <a:t>They tend to have low income and high economic insecurity.</a:t>
            </a:r>
          </a:p>
          <a:p>
            <a:pPr marL="171450" indent="-171450">
              <a:buFontTx/>
              <a:buChar char="•"/>
            </a:pPr>
            <a:r>
              <a:rPr lang="en-US">
                <a:latin typeface="Calibri" charset="0"/>
              </a:rPr>
              <a:t>They may experience periods of poverty.</a:t>
            </a:r>
          </a:p>
          <a:p>
            <a:pPr marL="171450" indent="-171450">
              <a:buFontTx/>
              <a:buChar char="•"/>
            </a:pPr>
            <a:r>
              <a:rPr lang="en-US">
                <a:latin typeface="Calibri" charset="0"/>
              </a:rPr>
              <a:t>They often lack adequate medical care and housing.</a:t>
            </a:r>
          </a:p>
          <a:p>
            <a:pPr marL="171450" indent="-171450">
              <a:buFontTx/>
              <a:buChar char="•"/>
            </a:pPr>
            <a:r>
              <a:rPr lang="en-US">
                <a:latin typeface="Calibri" charset="0"/>
              </a:rPr>
              <a:t>This group also includes the very poor, who depend on government assistance.</a:t>
            </a:r>
          </a:p>
          <a:p>
            <a:pPr marL="171450" indent="-171450">
              <a:buFontTx/>
              <a:buChar char="•"/>
            </a:pPr>
            <a:r>
              <a:rPr lang="en-US">
                <a:latin typeface="Calibri" charset="0"/>
              </a:rPr>
              <a:t>Only about 8 percent of the population identifies with this group, but most sociologists believe it is larger.</a:t>
            </a:r>
          </a:p>
          <a:p>
            <a:pPr marL="171450" indent="-171450"/>
            <a:endParaRPr lang="en-US">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91D5BEF5-617C-F247-8D5C-207CE51FA5FB}" type="slidenum">
              <a:rPr lang="en-US" sz="1200"/>
              <a:pPr eaLnBrk="1" hangingPunct="1"/>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This is graph shows the author’s calculated results from the 2014 General Social Survey.</a:t>
            </a:r>
          </a:p>
          <a:p>
            <a:pPr marL="171450" indent="-171450">
              <a:buFontTx/>
              <a:buChar char="•"/>
            </a:pPr>
            <a:r>
              <a:rPr lang="en-US">
                <a:latin typeface="Calibri" charset="0"/>
              </a:rPr>
              <a:t>This is a general idea of how individuals perceive class identity.</a:t>
            </a:r>
          </a:p>
          <a:p>
            <a:pPr marL="171450" indent="-171450">
              <a:buFontTx/>
              <a:buChar char="•"/>
            </a:pPr>
            <a:r>
              <a:rPr lang="en-US">
                <a:latin typeface="Calibri" charset="0"/>
              </a:rPr>
              <a:t>Cohen notes that while only 8 percent of Americans identify with the lower class, the official poverty rate was 13.5 percent in 2015.</a:t>
            </a: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968223C3-DB14-1C4B-8197-3E0B2F45DA6A}" type="slidenum">
              <a:rPr lang="en-US" sz="1200"/>
              <a:pPr eaLnBrk="1" hangingPunct="1"/>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Social class categories and identity are important aspects of family life.</a:t>
            </a:r>
          </a:p>
          <a:p>
            <a:pPr marL="171450" indent="-171450">
              <a:buFontTx/>
              <a:buChar char="•"/>
            </a:pPr>
            <a:r>
              <a:rPr lang="en-US">
                <a:latin typeface="Calibri" charset="0"/>
              </a:rPr>
              <a:t>This includes social class inequality.</a:t>
            </a:r>
          </a:p>
          <a:p>
            <a:pPr marL="171450" indent="-171450">
              <a:buFontTx/>
              <a:buChar char="•"/>
            </a:pPr>
            <a:r>
              <a:rPr lang="en-US">
                <a:latin typeface="Calibri" charset="0"/>
              </a:rPr>
              <a:t>An important growing trend in U.S. history for the last 50 years has been the increasing growth of inequality. </a:t>
            </a:r>
          </a:p>
          <a:p>
            <a:pPr marL="171450" indent="-171450"/>
            <a:endParaRPr lang="en-US">
              <a:latin typeface="Calibri"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6514049D-91D5-5143-964A-3B03239281C9}" type="slidenum">
              <a:rPr lang="en-US" sz="1200"/>
              <a:pPr eaLnBrk="1" hangingPunct="1"/>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This graph shows the author’</a:t>
            </a:r>
            <a:r>
              <a:rPr lang="en-US" altLang="ja-JP">
                <a:latin typeface="Calibri" charset="0"/>
              </a:rPr>
              <a:t>s calculations from U.S. Census Bureau sources.</a:t>
            </a:r>
          </a:p>
          <a:p>
            <a:pPr marL="171450" indent="-171450">
              <a:buFontTx/>
              <a:buChar char="•"/>
            </a:pPr>
            <a:r>
              <a:rPr lang="en-US">
                <a:latin typeface="Calibri" charset="0"/>
              </a:rPr>
              <a:t>Ninety-six percent of families earn less than $250,000, and the 4 percent above them have 19 percent of all income.</a:t>
            </a:r>
          </a:p>
          <a:p>
            <a:pPr marL="171450" indent="-171450">
              <a:buFontTx/>
              <a:buChar char="•"/>
            </a:pPr>
            <a:r>
              <a:rPr lang="en-US">
                <a:latin typeface="Calibri" charset="0"/>
              </a:rPr>
              <a:t>The bottom 49 percent of families have incomes below $70,000, with 19 percent of all income.</a:t>
            </a:r>
          </a:p>
          <a:p>
            <a:pPr marL="171450" indent="-171450">
              <a:buFontTx/>
              <a:buChar char="•"/>
            </a:pPr>
            <a:r>
              <a:rPr lang="en-US">
                <a:latin typeface="Calibri" charset="0"/>
              </a:rPr>
              <a:t>Americans’</a:t>
            </a:r>
            <a:r>
              <a:rPr lang="en-US" altLang="ja-JP">
                <a:latin typeface="Calibri" charset="0"/>
              </a:rPr>
              <a:t> perceptions of class in relation to actual resources, as well as increasing inequality in American society, need further investigation.</a:t>
            </a:r>
            <a:endParaRPr lang="en-US">
              <a:latin typeface="Calibri"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0109154E-C990-414B-ADFC-7BB94C4F98C8}" type="slidenum">
              <a:rPr lang="en-US" sz="1200"/>
              <a:pPr eaLnBrk="1" hangingPunct="1"/>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The Gini index is a good tool to use to compare rates of income inequality and stratification over time.</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22ED42E1-4346-BD4B-A857-CDDFEE29E519}" type="slidenum">
              <a:rPr lang="en-US" sz="1200"/>
              <a:pPr eaLnBrk="1" hangingPunct="1"/>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The Gini index is a measure of inequality.</a:t>
            </a:r>
          </a:p>
          <a:p>
            <a:pPr marL="171450" indent="-171450">
              <a:buFontTx/>
              <a:buChar char="•"/>
            </a:pPr>
            <a:r>
              <a:rPr lang="en-US">
                <a:latin typeface="Calibri" charset="0"/>
              </a:rPr>
              <a:t>A score of 0 represents complete equality (all families have the same income).</a:t>
            </a:r>
          </a:p>
          <a:p>
            <a:pPr marL="171450" indent="-171450">
              <a:buFontTx/>
              <a:buChar char="•"/>
            </a:pPr>
            <a:r>
              <a:rPr lang="en-US">
                <a:latin typeface="Calibri" charset="0"/>
              </a:rPr>
              <a:t>A score of 1 represents complete inequality (one family has all the income).</a:t>
            </a:r>
          </a:p>
          <a:p>
            <a:pPr marL="171450" indent="-171450">
              <a:buFontTx/>
              <a:buChar char="•"/>
            </a:pPr>
            <a:r>
              <a:rPr lang="en-US">
                <a:latin typeface="Calibri" charset="0"/>
              </a:rPr>
              <a:t>Income distributions can show increases and decreases in the level of inequality.</a:t>
            </a:r>
          </a:p>
          <a:p>
            <a:pPr marL="171450" indent="-171450"/>
            <a:endParaRPr lang="en-US">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A0D90384-202E-5447-A6DC-BBAE7231FF6C}" type="slidenum">
              <a:rPr lang="en-US" sz="1200"/>
              <a:pPr eaLnBrk="1" hangingPunct="1"/>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There are two broad perspectives on social class: </a:t>
            </a:r>
          </a:p>
          <a:p>
            <a:pPr marL="628650" lvl="1" indent="-171450">
              <a:buFont typeface="Courier New" charset="0"/>
              <a:buChar char="o"/>
            </a:pPr>
            <a:r>
              <a:rPr lang="en-US">
                <a:latin typeface="Calibri" charset="0"/>
              </a:rPr>
              <a:t>Class status as having access to a continuum of resources, with richer people above poorer people on the socioeconomic ladder (on the left)</a:t>
            </a:r>
          </a:p>
          <a:p>
            <a:pPr marL="628650" lvl="1" indent="-171450">
              <a:buFont typeface="Courier New" charset="0"/>
              <a:buChar char="o"/>
            </a:pPr>
            <a:r>
              <a:rPr lang="en-US">
                <a:latin typeface="Calibri" charset="0"/>
              </a:rPr>
              <a:t>Class as a set of discrete groups, with smaller, higher classes stacked on top of larger, lower classes (on the right)</a:t>
            </a: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0C1AB17B-80D8-CA44-AF7B-0E52A67F9BB8}" type="slidenum">
              <a:rPr lang="en-US" sz="1200"/>
              <a:pPr eaLnBrk="1" hangingPunct="1"/>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This graph charts the author’</a:t>
            </a:r>
            <a:r>
              <a:rPr lang="en-US" altLang="ja-JP">
                <a:latin typeface="Calibri" charset="0"/>
              </a:rPr>
              <a:t>s calculations from U.S. Census Bureau sources.</a:t>
            </a:r>
          </a:p>
          <a:p>
            <a:pPr marL="171450" indent="-171450">
              <a:buFontTx/>
              <a:buChar char="•"/>
            </a:pPr>
            <a:r>
              <a:rPr lang="en-US">
                <a:latin typeface="Calibri" charset="0"/>
              </a:rPr>
              <a:t>It demonstrates the dramatic increase in inequality in the United States since the end of the 1960s.</a:t>
            </a:r>
          </a:p>
          <a:p>
            <a:pPr marL="171450" indent="-171450"/>
            <a:endParaRPr lang="en-US">
              <a:latin typeface="Calibri" charset="0"/>
            </a:endParaRPr>
          </a:p>
        </p:txBody>
      </p:sp>
      <p:sp>
        <p:nvSpPr>
          <p:cNvPr id="665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E0E0E93B-A9DC-1F4E-B79F-91EE9836CE18}" type="slidenum">
              <a:rPr lang="en-US" sz="1200"/>
              <a:pPr eaLnBrk="1" hangingPunct="1"/>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Why has inequality increased so drastically?</a:t>
            </a:r>
          </a:p>
          <a:p>
            <a:pPr marL="171450" indent="-171450">
              <a:buFontTx/>
              <a:buChar char="•"/>
            </a:pPr>
            <a:r>
              <a:rPr lang="en-US">
                <a:latin typeface="Calibri" charset="0"/>
              </a:rPr>
              <a:t>There are institutional factors at each level of the economic ladder that must be considered.</a:t>
            </a:r>
          </a:p>
          <a:p>
            <a:pPr marL="171450" indent="-171450">
              <a:buFontTx/>
              <a:buChar char="•"/>
            </a:pPr>
            <a:r>
              <a:rPr lang="en-US">
                <a:latin typeface="Calibri" charset="0"/>
              </a:rPr>
              <a:t>For the lowest earners, changes in public policy and family structure have kept incomes from rising.</a:t>
            </a:r>
          </a:p>
          <a:p>
            <a:pPr marL="171450" indent="-171450">
              <a:buFontTx/>
              <a:buChar char="•"/>
            </a:pPr>
            <a:r>
              <a:rPr lang="en-US">
                <a:latin typeface="Calibri" charset="0"/>
              </a:rPr>
              <a:t>Example of public policy (state and market): the legal minimum wage has been allowed to fall, especially after being adjusted for inflation and real buying power.</a:t>
            </a:r>
          </a:p>
          <a:p>
            <a:pPr marL="171450" indent="-171450">
              <a:buFontTx/>
              <a:buChar char="•"/>
            </a:pPr>
            <a:r>
              <a:rPr lang="en-US">
                <a:latin typeface="Calibri" charset="0"/>
              </a:rPr>
              <a:t>Example of family structure: there is a growing number of single-parent families.</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C54A9211-5A41-6D4D-8C38-67D776310E65}" type="slidenum">
              <a:rPr lang="en-US" sz="1200"/>
              <a:pPr eaLnBrk="1" hangingPunct="1"/>
              <a:t>31</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In the middle ranges, some families have been pulled down while others have been pushed up.</a:t>
            </a:r>
          </a:p>
          <a:p>
            <a:pPr marL="171450" indent="-171450">
              <a:buFontTx/>
              <a:buChar char="•"/>
            </a:pPr>
            <a:r>
              <a:rPr lang="en-US">
                <a:latin typeface="Calibri" charset="0"/>
              </a:rPr>
              <a:t>Because of global competition, there has been a decline in middle-income jobs that did not require higher education.</a:t>
            </a:r>
          </a:p>
          <a:p>
            <a:pPr marL="171450" indent="-171450">
              <a:buFontTx/>
              <a:buChar char="•"/>
            </a:pPr>
            <a:r>
              <a:rPr lang="en-US">
                <a:latin typeface="Calibri" charset="0"/>
              </a:rPr>
              <a:t>However, middle-income jobs with higher education are doing much better.</a:t>
            </a:r>
          </a:p>
          <a:p>
            <a:pPr marL="171450" indent="-171450">
              <a:buFontTx/>
              <a:buChar char="•"/>
            </a:pPr>
            <a:r>
              <a:rPr lang="en-US">
                <a:latin typeface="Calibri" charset="0"/>
              </a:rPr>
              <a:t>The education gap contributes to increased inequality.</a:t>
            </a:r>
          </a:p>
          <a:p>
            <a:pPr marL="171450" indent="-171450">
              <a:buFontTx/>
              <a:buChar char="•"/>
            </a:pPr>
            <a:r>
              <a:rPr lang="en-US">
                <a:latin typeface="Calibri" charset="0"/>
              </a:rPr>
              <a:t>People also tend to marry at their own education level, which further contributes to dividing the middle class.</a:t>
            </a:r>
          </a:p>
          <a:p>
            <a:pPr marL="171450" indent="-171450">
              <a:buFontTx/>
              <a:buChar char="•"/>
            </a:pPr>
            <a:endParaRPr lang="en-US">
              <a:latin typeface="Calibri" charset="0"/>
            </a:endParaRPr>
          </a:p>
          <a:p>
            <a:pPr marL="171450" indent="-171450"/>
            <a:endParaRPr lang="en-US">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9BA649FB-8E04-B74F-AA4E-72CD8C9A8DD9}" type="slidenum">
              <a:rPr lang="en-US" sz="1200"/>
              <a:pPr eaLnBrk="1" hangingPunct="1"/>
              <a:t>32</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A new pattern of very high income has emerged, due to government policies that include deregulation of the finance industry, reduced taxes for the very rich, and relaxed restrictions on corporate lobbying (Stiglitz 2013).</a:t>
            </a:r>
          </a:p>
          <a:p>
            <a:pPr marL="171450" indent="-171450">
              <a:buFontTx/>
              <a:buChar char="•"/>
            </a:pPr>
            <a:r>
              <a:rPr lang="en-US">
                <a:latin typeface="Calibri" charset="0"/>
              </a:rPr>
              <a:t>The richest 1 percent of individuals more than doubled its share of the total national income in the last four decades (Piketty and Saez 2007).</a:t>
            </a:r>
          </a:p>
          <a:p>
            <a:pPr marL="171450" indent="-171450">
              <a:buFontTx/>
              <a:buChar char="•"/>
            </a:pPr>
            <a:endParaRPr lang="en-US">
              <a:latin typeface="Calibri" charset="0"/>
            </a:endParaRPr>
          </a:p>
          <a:p>
            <a:pPr marL="171450" indent="-171450"/>
            <a:endParaRPr lang="en-US">
              <a:latin typeface="Calibri" charset="0"/>
            </a:endParaRPr>
          </a:p>
        </p:txBody>
      </p:sp>
      <p:sp>
        <p:nvSpPr>
          <p:cNvPr id="72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F3A39930-54E4-6549-A8FE-DF3B037681BA}" type="slidenum">
              <a:rPr lang="en-US" sz="1200"/>
              <a:pPr eaLnBrk="1" hangingPunct="1"/>
              <a:t>33</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As the gap between rich and poor increases, it causes insecurity and instability for many families.</a:t>
            </a:r>
          </a:p>
          <a:p>
            <a:pPr marL="171450" indent="-171450">
              <a:buFontTx/>
              <a:buChar char="•"/>
            </a:pPr>
            <a:r>
              <a:rPr lang="en-US">
                <a:latin typeface="Calibri" charset="0"/>
              </a:rPr>
              <a:t>Social class is important for government policy, especially tax and welfare policy.</a:t>
            </a:r>
          </a:p>
          <a:p>
            <a:pPr marL="171450" indent="-171450">
              <a:buFontTx/>
              <a:buChar char="•"/>
            </a:pPr>
            <a:r>
              <a:rPr lang="en-US">
                <a:latin typeface="Calibri" charset="0"/>
              </a:rPr>
              <a:t>The government redistributes income through taxes to assist the poor.</a:t>
            </a:r>
          </a:p>
          <a:p>
            <a:pPr marL="171450" indent="-171450">
              <a:buFontTx/>
              <a:buChar char="•"/>
            </a:pPr>
            <a:r>
              <a:rPr lang="en-US">
                <a:latin typeface="Calibri" charset="0"/>
              </a:rPr>
              <a:t>Various laws establish dividing lines between rich and poor and set tax rates.</a:t>
            </a:r>
          </a:p>
          <a:p>
            <a:pPr marL="171450" indent="-171450">
              <a:buFontTx/>
              <a:buChar char="•"/>
            </a:pPr>
            <a:r>
              <a:rPr lang="en-US">
                <a:latin typeface="Calibri" charset="0"/>
              </a:rPr>
              <a:t>Progressive taxation taxes richer families at higher rates than poorer families.</a:t>
            </a:r>
          </a:p>
        </p:txBody>
      </p:sp>
      <p:sp>
        <p:nvSpPr>
          <p:cNvPr id="74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AAEBC7CF-3E8E-D14A-A07F-8308E23CAA5B}" type="slidenum">
              <a:rPr lang="en-US" sz="1200"/>
              <a:pPr eaLnBrk="1" hangingPunct="1"/>
              <a:t>34</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The government defines poverty and uses this definition to determine who is eligible for government benefits.</a:t>
            </a:r>
          </a:p>
          <a:p>
            <a:pPr marL="171450" indent="-171450"/>
            <a:endParaRPr lang="en-US">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4146D2E8-DE4A-CE49-B4A3-DED328E4D821}" type="slidenum">
              <a:rPr lang="en-US" sz="1200"/>
              <a:pPr eaLnBrk="1" hangingPunct="1"/>
              <a:t>35</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This definition was created in the 1960s based on a formula that multiplied a family “</a:t>
            </a:r>
            <a:r>
              <a:rPr lang="en-US" altLang="ja-JP">
                <a:latin typeface="Calibri" charset="0"/>
              </a:rPr>
              <a:t>economy food plan” times three.</a:t>
            </a:r>
          </a:p>
          <a:p>
            <a:pPr marL="171450" indent="-171450">
              <a:buFontTx/>
              <a:buChar char="•"/>
            </a:pPr>
            <a:r>
              <a:rPr lang="en-US">
                <a:latin typeface="Calibri" charset="0"/>
              </a:rPr>
              <a:t>It was assumed that food accounted for one-third of a family’</a:t>
            </a:r>
            <a:r>
              <a:rPr lang="en-US" altLang="ja-JP">
                <a:latin typeface="Calibri" charset="0"/>
              </a:rPr>
              <a:t>s expenses.</a:t>
            </a:r>
          </a:p>
          <a:p>
            <a:pPr marL="171450" indent="-171450">
              <a:buFontTx/>
              <a:buChar char="•"/>
            </a:pPr>
            <a:r>
              <a:rPr lang="en-US">
                <a:latin typeface="Calibri" charset="0"/>
              </a:rPr>
              <a:t>The poverty line is adjusted annually to account for inflation.</a:t>
            </a:r>
          </a:p>
          <a:p>
            <a:pPr marL="171450" indent="-171450">
              <a:buFontTx/>
              <a:buChar char="•"/>
            </a:pPr>
            <a:r>
              <a:rPr lang="en-US">
                <a:latin typeface="Calibri" charset="0"/>
              </a:rPr>
              <a:t>This measure brings up political and moral questions, and implications.</a:t>
            </a:r>
          </a:p>
        </p:txBody>
      </p:sp>
      <p:sp>
        <p:nvSpPr>
          <p:cNvPr id="78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0637AB0F-4423-914E-A4C6-3451820298D4}" type="slidenum">
              <a:rPr lang="en-US" sz="1200"/>
              <a:pPr eaLnBrk="1" hangingPunct="1"/>
              <a:t>36</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The following are key facts organized by Cohen about poverty in the United States.</a:t>
            </a: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BD9E8899-2F81-5048-B053-27FA20271DAF}" type="slidenum">
              <a:rPr lang="en-US" sz="1200"/>
              <a:pPr eaLnBrk="1" hangingPunct="1"/>
              <a:t>37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In 2012, the official poverty rate in the United States was 15 percent (the highest ever recorded).</a:t>
            </a:r>
          </a:p>
          <a:p>
            <a:pPr marL="171450" indent="-171450">
              <a:buFontTx/>
              <a:buChar char="•"/>
            </a:pPr>
            <a:r>
              <a:rPr lang="en-US">
                <a:latin typeface="Calibri" charset="0"/>
              </a:rPr>
              <a:t>Approximately 46.5 million people were living below the federal poverty line.</a:t>
            </a:r>
          </a:p>
          <a:p>
            <a:pPr marL="171450" indent="-171450">
              <a:buFontTx/>
              <a:buChar char="•"/>
            </a:pPr>
            <a:r>
              <a:rPr lang="en-US">
                <a:latin typeface="Calibri" charset="0"/>
              </a:rPr>
              <a:t>By 2015, the poverty rate fell slightly, to 13.5 percent, as the economy slowly recovered from the crisis, but it is still worse than at the beginning of the 2000s.</a:t>
            </a:r>
          </a:p>
        </p:txBody>
      </p:sp>
      <p:sp>
        <p:nvSpPr>
          <p:cNvPr id="829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1BA44192-042F-104C-831B-01B9CA72999D}" type="slidenum">
              <a:rPr lang="en-US" sz="1200"/>
              <a:pPr eaLnBrk="1" hangingPunct="1"/>
              <a:t>38</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Indigenous Americans, Latinos, and African Americans are about three times more likely to be poor than Whites.</a:t>
            </a:r>
          </a:p>
          <a:p>
            <a:pPr marL="171450" indent="-171450">
              <a:buFontTx/>
              <a:buChar char="•"/>
            </a:pPr>
            <a:r>
              <a:rPr lang="en-US">
                <a:latin typeface="Calibri" charset="0"/>
              </a:rPr>
              <a:t>This disparity is growing because of recent trends (Edin and Kissane 2010).</a:t>
            </a: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8761B302-F6AF-A644-9D2A-DB68FE36DC3C}" type="slidenum">
              <a:rPr lang="en-US" sz="1200"/>
              <a:pPr eaLnBrk="1" hangingPunct="1"/>
              <a:t>39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The two broad class perspectives can be matched with consensus and conflict theory.</a:t>
            </a:r>
          </a:p>
          <a:p>
            <a:pPr marL="171450" indent="-171450">
              <a:buFontTx/>
              <a:buChar char="•"/>
            </a:pPr>
            <a:r>
              <a:rPr lang="en-US">
                <a:latin typeface="Calibri" charset="0"/>
              </a:rPr>
              <a:t>The assumptions of these perspectives lead to very different interpretations of class and inequality.</a:t>
            </a:r>
          </a:p>
          <a:p>
            <a:pPr marL="171450" indent="-171450">
              <a:buFontTx/>
              <a:buChar char="•"/>
            </a:pPr>
            <a:r>
              <a:rPr lang="en-US">
                <a:latin typeface="Calibri" charset="0"/>
              </a:rPr>
              <a:t>These differences regarding class are best understood through the issue of the division of labor.</a:t>
            </a:r>
          </a:p>
          <a:p>
            <a:pPr marL="171450" indent="-171450">
              <a:buFontTx/>
              <a:buChar char="•"/>
            </a:pPr>
            <a:r>
              <a:rPr lang="en-US">
                <a:latin typeface="Calibri" charset="0"/>
              </a:rPr>
              <a:t>This has been a central concern of sociology from the beginning (Durkheim 1893/1997).</a:t>
            </a:r>
          </a:p>
          <a:p>
            <a:pPr marL="171450" indent="-171450"/>
            <a:endParaRPr lang="en-US">
              <a:latin typeface="Calibri"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5F468283-F70C-5147-A9D7-5878B05C0FBB}" type="slidenum">
              <a:rPr lang="en-US" sz="1200"/>
              <a:pPr eaLnBrk="1" hangingPunct="1"/>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This graph compares poverty rates by race/ethnicity.</a:t>
            </a:r>
          </a:p>
          <a:p>
            <a:pPr marL="171450" indent="-171450">
              <a:buFontTx/>
              <a:buChar char="•"/>
            </a:pPr>
            <a:r>
              <a:rPr lang="en-US">
                <a:latin typeface="Calibri" charset="0"/>
              </a:rPr>
              <a:t>Families are defined by the race/ethnicity of the householder.</a:t>
            </a:r>
          </a:p>
          <a:p>
            <a:pPr marL="171450" indent="-171450">
              <a:buFontTx/>
              <a:buChar char="•"/>
            </a:pPr>
            <a:r>
              <a:rPr lang="en-US">
                <a:latin typeface="Calibri" charset="0"/>
              </a:rPr>
              <a:t>Races are for those who specified only one race.</a:t>
            </a:r>
          </a:p>
          <a:p>
            <a:pPr marL="171450" indent="-171450">
              <a:buFontTx/>
              <a:buChar char="•"/>
            </a:pPr>
            <a:r>
              <a:rPr lang="en-US">
                <a:latin typeface="Calibri" charset="0"/>
              </a:rPr>
              <a:t>The White group excludes Latinos.</a:t>
            </a:r>
          </a:p>
          <a:p>
            <a:pPr marL="171450" indent="-171450"/>
            <a:endParaRPr lang="en-US">
              <a:latin typeface="Calibri" charset="0"/>
            </a:endParaRPr>
          </a:p>
        </p:txBody>
      </p:sp>
      <p:sp>
        <p:nvSpPr>
          <p:cNvPr id="870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7E087E28-8DB6-5A41-A00F-02868686C214}" type="slidenum">
              <a:rPr lang="en-US" sz="1200"/>
              <a:pPr eaLnBrk="1" hangingPunct="1"/>
              <a:t>40</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Families with a single-mother head of household are more likely to be poor than any other group in the United States.</a:t>
            </a:r>
          </a:p>
          <a:p>
            <a:pPr marL="171450" indent="-171450">
              <a:buFontTx/>
              <a:buChar char="•"/>
            </a:pPr>
            <a:r>
              <a:rPr lang="en-US">
                <a:latin typeface="Calibri" charset="0"/>
              </a:rPr>
              <a:t>African Americans and people with less education are less likely to marry.</a:t>
            </a:r>
          </a:p>
          <a:p>
            <a:pPr marL="171450" indent="-171450">
              <a:buFontTx/>
              <a:buChar char="•"/>
            </a:pPr>
            <a:r>
              <a:rPr lang="en-US">
                <a:latin typeface="Calibri" charset="0"/>
              </a:rPr>
              <a:t>Women with less education have more children, on average.</a:t>
            </a:r>
          </a:p>
          <a:p>
            <a:pPr marL="171450" indent="-171450">
              <a:buFontTx/>
              <a:buChar char="•"/>
            </a:pPr>
            <a:r>
              <a:rPr lang="en-US">
                <a:latin typeface="Calibri" charset="0"/>
              </a:rPr>
              <a:t>A single woman who lives with her children is especially likely to become poor or be unable to rise out of poverty.</a:t>
            </a:r>
          </a:p>
        </p:txBody>
      </p:sp>
      <p:sp>
        <p:nvSpPr>
          <p:cNvPr id="890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78DC7E50-BE2C-C94C-8176-E9D100C770E9}" type="slidenum">
              <a:rPr lang="en-US" sz="1200"/>
              <a:pPr eaLnBrk="1" hangingPunct="1"/>
              <a:t>41</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In 1959, more than one-third of people age 65 years or older lived in poverty. </a:t>
            </a:r>
          </a:p>
          <a:p>
            <a:pPr marL="171450" indent="-171450">
              <a:buFontTx/>
              <a:buChar char="•"/>
            </a:pPr>
            <a:r>
              <a:rPr lang="en-US">
                <a:latin typeface="Calibri" charset="0"/>
              </a:rPr>
              <a:t>As the Social Security program distributed more money to retired people, and people started working longer into old age, poverty rates plummeted.</a:t>
            </a:r>
          </a:p>
          <a:p>
            <a:pPr marL="171450" indent="-171450">
              <a:buFontTx/>
              <a:buChar char="•"/>
            </a:pPr>
            <a:r>
              <a:rPr lang="en-US">
                <a:latin typeface="Calibri" charset="0"/>
              </a:rPr>
              <a:t>By 2015, only 9 percent of people age 65 years or older lived below the poverty line.</a:t>
            </a:r>
          </a:p>
        </p:txBody>
      </p:sp>
      <p:sp>
        <p:nvSpPr>
          <p:cNvPr id="911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CF68EC69-83A0-4240-9831-C268A5931C49}" type="slidenum">
              <a:rPr lang="en-US" sz="1200"/>
              <a:pPr eaLnBrk="1" hangingPunct="1"/>
              <a:t>42</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Those who are poor go without many of the things most people consider necessary.</a:t>
            </a:r>
          </a:p>
          <a:p>
            <a:pPr marL="171450" indent="-171450">
              <a:buFontTx/>
              <a:buChar char="•"/>
            </a:pPr>
            <a:r>
              <a:rPr lang="en-US">
                <a:latin typeface="Calibri" charset="0"/>
              </a:rPr>
              <a:t>Deprivation can be episodic.</a:t>
            </a: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D8024C44-30F0-224A-BDFD-D215FEAA8902}" type="slidenum">
              <a:rPr lang="en-US" sz="1200"/>
              <a:pPr eaLnBrk="1" hangingPunct="1"/>
              <a:t>43</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Approximately 600,000 people are homeless.</a:t>
            </a:r>
          </a:p>
          <a:p>
            <a:pPr marL="171450" indent="-171450">
              <a:buFontTx/>
              <a:buChar char="•"/>
            </a:pPr>
            <a:r>
              <a:rPr lang="en-US">
                <a:latin typeface="Calibri" charset="0"/>
              </a:rPr>
              <a:t>About one-third of unhoused people live with their family; the rest live alone.</a:t>
            </a:r>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ED95D1F4-0FC0-F949-8146-A1E2FCB724B3}" type="slidenum">
              <a:rPr lang="en-US" sz="1200"/>
              <a:pPr eaLnBrk="1" hangingPunct="1"/>
              <a:t>44</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Poverty is an experience many Americans have at some point in their lives.</a:t>
            </a:r>
          </a:p>
          <a:p>
            <a:pPr marL="171450" indent="-171450">
              <a:buFontTx/>
              <a:buChar char="•"/>
            </a:pPr>
            <a:r>
              <a:rPr lang="en-US">
                <a:latin typeface="Calibri" charset="0"/>
              </a:rPr>
              <a:t>Individuals and families near or just slightly about the poverty line may fall in and out of poverty.</a:t>
            </a:r>
          </a:p>
          <a:p>
            <a:pPr marL="171450" indent="-171450">
              <a:buFontTx/>
              <a:buChar char="•"/>
            </a:pPr>
            <a:r>
              <a:rPr lang="en-US">
                <a:latin typeface="Calibri" charset="0"/>
              </a:rPr>
              <a:t>Even if an individual is not officially poor, he or she may experience extreme economic uncertainty. </a:t>
            </a:r>
          </a:p>
          <a:p>
            <a:pPr marL="171450" indent="-171450">
              <a:buFontTx/>
              <a:buChar char="•"/>
            </a:pPr>
            <a:r>
              <a:rPr lang="en-US">
                <a:latin typeface="Calibri" charset="0"/>
              </a:rPr>
              <a:t>And still more people face chronic housing insecurity, moving in and out of substandard housing, unable to pay both rent and utility costs, or facing eviction.</a:t>
            </a:r>
          </a:p>
        </p:txBody>
      </p:sp>
      <p:sp>
        <p:nvSpPr>
          <p:cNvPr id="972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F184941E-9B27-E040-9851-3F3E40DC60EB}" type="slidenum">
              <a:rPr lang="en-US" sz="1200"/>
              <a:pPr eaLnBrk="1" hangingPunct="1"/>
              <a:t>45</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This graph shows the most common poverty assistance programs in the United States.</a:t>
            </a:r>
          </a:p>
          <a:p>
            <a:pPr marL="171450" indent="-171450">
              <a:buFontTx/>
              <a:buChar char="•"/>
            </a:pPr>
            <a:r>
              <a:rPr lang="en-US">
                <a:latin typeface="Calibri" charset="0"/>
              </a:rPr>
              <a:t>Programs include Medicaid, “</a:t>
            </a:r>
            <a:r>
              <a:rPr lang="en-US" altLang="ja-JP">
                <a:latin typeface="Calibri" charset="0"/>
              </a:rPr>
              <a:t>food stamps” (Supplemental Nutrition Assistance Program [SNAP]), and WIC (Women, Infants, and Children program), among others.</a:t>
            </a:r>
          </a:p>
          <a:p>
            <a:pPr marL="171450" indent="-171450">
              <a:buFontTx/>
              <a:buChar char="•"/>
            </a:pPr>
            <a:r>
              <a:rPr lang="en-US">
                <a:latin typeface="Calibri" charset="0"/>
              </a:rPr>
              <a:t>It is estimated that these benefits reduce the number of people in real poverty by half.</a:t>
            </a:r>
          </a:p>
          <a:p>
            <a:pPr marL="171450" indent="-171450">
              <a:buFontTx/>
              <a:buChar char="•"/>
            </a:pPr>
            <a:r>
              <a:rPr lang="en-US">
                <a:latin typeface="Calibri" charset="0"/>
              </a:rPr>
              <a:t>But even after taking government benefits into account, almost one in six Americans does not have the income necessary to support their basic needs (Short 2011).</a:t>
            </a:r>
          </a:p>
          <a:p>
            <a:pPr marL="171450" indent="-171450">
              <a:buFontTx/>
              <a:buChar char="•"/>
            </a:pPr>
            <a:r>
              <a:rPr lang="en-US">
                <a:latin typeface="Calibri" charset="0"/>
              </a:rPr>
              <a:t>This number includes a significant portion of the working class who have become the working poor because the income from their jobs is not enough to live on.</a:t>
            </a:r>
          </a:p>
        </p:txBody>
      </p:sp>
      <p:sp>
        <p:nvSpPr>
          <p:cNvPr id="993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7463CA50-0E6F-494E-8E4C-EA78A531F9E2}" type="slidenum">
              <a:rPr lang="en-US" sz="1200"/>
              <a:pPr eaLnBrk="1" hangingPunct="1"/>
              <a:t>46</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Single parents with children are much more likely to be poor than married couples with children.</a:t>
            </a:r>
          </a:p>
          <a:p>
            <a:pPr marL="171450" indent="-171450">
              <a:buFontTx/>
              <a:buChar char="•"/>
            </a:pPr>
            <a:r>
              <a:rPr lang="en-US">
                <a:latin typeface="Calibri" charset="0"/>
              </a:rPr>
              <a:t>This graphic shows the number and percentage of unmarried male-headed families (2.9 million; 16 percent of this population).</a:t>
            </a:r>
          </a:p>
          <a:p>
            <a:pPr marL="171450" indent="-171450">
              <a:buFontTx/>
              <a:buChar char="•"/>
            </a:pPr>
            <a:endParaRPr lang="en-US">
              <a:latin typeface="Calibri" charset="0"/>
            </a:endParaRPr>
          </a:p>
          <a:p>
            <a:pPr marL="171450" indent="-171450">
              <a:buFontTx/>
              <a:buChar char="•"/>
            </a:pPr>
            <a:r>
              <a:rPr lang="en-US">
                <a:latin typeface="Calibri" charset="0"/>
              </a:rPr>
              <a:t>Source: U.S. Census Bureau (2012).</a:t>
            </a: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B2B4AD12-60BF-1E4A-A29A-065D6B74FFAE}" type="slidenum">
              <a:rPr lang="en-US" sz="1200"/>
              <a:pPr eaLnBrk="1" hangingPunct="1"/>
              <a:t>47</a:t>
            </a:fld>
            <a:endParaRPr 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(Again, single parents with children are much more likely to be poor than married couples with children.)</a:t>
            </a:r>
          </a:p>
          <a:p>
            <a:pPr marL="171450" indent="-171450">
              <a:buFontTx/>
              <a:buChar char="•"/>
            </a:pPr>
            <a:r>
              <a:rPr lang="en-US">
                <a:latin typeface="Calibri" charset="0"/>
              </a:rPr>
              <a:t>Single mothers, in particular, are more likely to be poor.</a:t>
            </a:r>
          </a:p>
          <a:p>
            <a:pPr marL="171450" indent="-171450">
              <a:buFontTx/>
              <a:buChar char="•"/>
            </a:pPr>
            <a:r>
              <a:rPr lang="en-US">
                <a:latin typeface="Calibri" charset="0"/>
              </a:rPr>
              <a:t>Thirty percent of single-mother families live below the official poverty line.</a:t>
            </a:r>
          </a:p>
          <a:p>
            <a:pPr marL="171450" indent="-171450">
              <a:buFontTx/>
              <a:buChar char="•"/>
            </a:pPr>
            <a:r>
              <a:rPr lang="en-US">
                <a:latin typeface="Calibri" charset="0"/>
              </a:rPr>
              <a:t>This graphic shows the number and percentage of unmarried female-headed families (14.7 million; 30 percent of this population).</a:t>
            </a:r>
          </a:p>
          <a:p>
            <a:pPr marL="171450" indent="-171450">
              <a:buFontTx/>
              <a:buChar char="•"/>
            </a:pPr>
            <a:endParaRPr lang="en-US">
              <a:latin typeface="Calibri" charset="0"/>
            </a:endParaRPr>
          </a:p>
          <a:p>
            <a:pPr marL="171450" indent="-171450">
              <a:buFontTx/>
              <a:buChar char="•"/>
            </a:pPr>
            <a:r>
              <a:rPr lang="en-US">
                <a:latin typeface="Calibri" charset="0"/>
              </a:rPr>
              <a:t>Source: U.S. Census Bureau (2016).</a:t>
            </a: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2C49E399-A328-B64F-9EF8-22355898A2FC}" type="slidenum">
              <a:rPr lang="en-US" sz="1200"/>
              <a:pPr eaLnBrk="1" hangingPunct="1"/>
              <a:t>48</a:t>
            </a:fld>
            <a:endParaRPr 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This percentage can be compared to just 6 percent of married-couple families who live below the official poverty line.</a:t>
            </a:r>
          </a:p>
          <a:p>
            <a:pPr marL="171450" indent="-171450">
              <a:buFontTx/>
              <a:buChar char="•"/>
            </a:pPr>
            <a:r>
              <a:rPr lang="en-US">
                <a:latin typeface="Calibri" charset="0"/>
              </a:rPr>
              <a:t>There are almost as many poor people in married-couple families (12.3 million) as there are in poor single-mother families (14.7 million).</a:t>
            </a:r>
          </a:p>
          <a:p>
            <a:pPr marL="171450" indent="-171450">
              <a:buFontTx/>
              <a:buChar char="•"/>
            </a:pPr>
            <a:r>
              <a:rPr lang="en-US">
                <a:latin typeface="Calibri" charset="0"/>
              </a:rPr>
              <a:t>This is because there are many more married-couple families than single-mother families in the population.</a:t>
            </a:r>
          </a:p>
          <a:p>
            <a:pPr marL="171450" indent="-171450">
              <a:buFontTx/>
              <a:buChar char="•"/>
            </a:pPr>
            <a:r>
              <a:rPr lang="en-US">
                <a:latin typeface="Calibri" charset="0"/>
              </a:rPr>
              <a:t>This graphic shows the number and percentage of married-couple families (12.3 million; 6 percent of this population).</a:t>
            </a:r>
          </a:p>
          <a:p>
            <a:pPr marL="171450" indent="-171450">
              <a:buFontTx/>
              <a:buChar char="•"/>
            </a:pPr>
            <a:endParaRPr lang="en-US">
              <a:latin typeface="Calibri" charset="0"/>
            </a:endParaRPr>
          </a:p>
          <a:p>
            <a:pPr marL="171450" indent="-171450">
              <a:buFontTx/>
              <a:buChar char="•"/>
            </a:pPr>
            <a:r>
              <a:rPr lang="en-US">
                <a:latin typeface="Calibri" charset="0"/>
              </a:rPr>
              <a:t>Source: U.S. Census Bureau (2016).</a:t>
            </a:r>
          </a:p>
        </p:txBody>
      </p:sp>
      <p:sp>
        <p:nvSpPr>
          <p:cNvPr id="1054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A2ABAE0F-0C01-2E4F-81BE-3BB6EFBE7782}" type="slidenum">
              <a:rPr lang="en-US" sz="1200"/>
              <a:pPr eaLnBrk="1" hangingPunct="1"/>
              <a:t>49</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Consensus theorists and functionalists start with the assumption that social inequality is a necessary part of society and serves an essential function.</a:t>
            </a:r>
          </a:p>
          <a:p>
            <a:pPr marL="171450" indent="-171450">
              <a:buFontTx/>
              <a:buChar char="•"/>
            </a:pPr>
            <a:r>
              <a:rPr lang="en-US">
                <a:latin typeface="Calibri" charset="0"/>
              </a:rPr>
              <a:t>Davis and Moore’</a:t>
            </a:r>
            <a:r>
              <a:rPr lang="en-US" altLang="ja-JP">
                <a:latin typeface="Calibri" charset="0"/>
              </a:rPr>
              <a:t>s (1945) statement of this position asserts that some jobs are more important or difficult than others.</a:t>
            </a:r>
          </a:p>
          <a:p>
            <a:pPr marL="171450" indent="-171450">
              <a:buFontTx/>
              <a:buChar char="•"/>
            </a:pPr>
            <a:r>
              <a:rPr lang="en-US">
                <a:latin typeface="Calibri" charset="0"/>
              </a:rPr>
              <a:t>A system of unequal rewards serves as an incentive to attract the most talented people to perform these tasks.</a:t>
            </a:r>
          </a:p>
          <a:p>
            <a:pPr marL="171450" indent="-171450">
              <a:buFontTx/>
              <a:buChar char="•"/>
            </a:pPr>
            <a:r>
              <a:rPr lang="en-US">
                <a:latin typeface="Calibri" charset="0"/>
              </a:rPr>
              <a:t>Unequal rewards are necessary to motivate individuals to strive to do the best job they can.</a:t>
            </a:r>
          </a:p>
          <a:p>
            <a:pPr marL="171450" indent="-171450">
              <a:buFontTx/>
              <a:buChar char="•"/>
            </a:pPr>
            <a:r>
              <a:rPr lang="en-US">
                <a:latin typeface="Calibri" charset="0"/>
              </a:rPr>
              <a:t>In this view, social class is a continuum from lower to higher rungs on the economic ladder.</a:t>
            </a:r>
          </a:p>
          <a:p>
            <a:pPr marL="171450" indent="-171450">
              <a:buFontTx/>
              <a:buChar char="•"/>
            </a:pPr>
            <a:r>
              <a:rPr lang="en-US">
                <a:latin typeface="Calibri" charset="0"/>
              </a:rPr>
              <a:t>Different levels of reward are not only beneficial but also necessary to the functioning of society.</a:t>
            </a:r>
          </a:p>
          <a:p>
            <a:pPr marL="171450" indent="-171450"/>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B7B1500A-C668-7242-A7BD-CD9D97CC5B7A}" type="slidenum">
              <a:rPr lang="en-US" sz="1200"/>
              <a:pPr eaLnBrk="1" hangingPunct="1"/>
              <a:t>5</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This graphic shows the number and percentage of unrelated individuals who are poor in the United States (12.7 million; 21 percent of this population).</a:t>
            </a:r>
          </a:p>
          <a:p>
            <a:pPr marL="171450" indent="-171450">
              <a:buFontTx/>
              <a:buChar char="•"/>
            </a:pPr>
            <a:r>
              <a:rPr lang="en-US">
                <a:latin typeface="Calibri" charset="0"/>
              </a:rPr>
              <a:t>Even if poverty were eliminated among all single-mother families, there would still be almost 28 million people in the United States who live below the official poverty line.</a:t>
            </a:r>
          </a:p>
          <a:p>
            <a:pPr marL="171450" indent="-171450">
              <a:buFontTx/>
              <a:buChar char="•"/>
            </a:pPr>
            <a:endParaRPr lang="en-US">
              <a:latin typeface="Calibri" charset="0"/>
            </a:endParaRPr>
          </a:p>
          <a:p>
            <a:pPr marL="171450" indent="-171450">
              <a:buFontTx/>
              <a:buChar char="•"/>
            </a:pPr>
            <a:r>
              <a:rPr lang="en-US">
                <a:latin typeface="Calibri" charset="0"/>
              </a:rPr>
              <a:t>Source: U.S. Census Bureau (2016).</a:t>
            </a:r>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7EC6DCB2-EB63-3B40-9EA2-D252BAA61503}" type="slidenum">
              <a:rPr lang="en-US" sz="1200"/>
              <a:pPr eaLnBrk="1" hangingPunct="1"/>
              <a:t>50</a:t>
            </a:fld>
            <a:endParaRPr 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Sociologist Matthew Desmond, in his book </a:t>
            </a:r>
            <a:r>
              <a:rPr lang="en-US" i="1">
                <a:latin typeface="Calibri" charset="0"/>
              </a:rPr>
              <a:t>Evicted </a:t>
            </a:r>
            <a:r>
              <a:rPr lang="en-US">
                <a:latin typeface="Calibri" charset="0"/>
              </a:rPr>
              <a:t>(2016), reported that most poor families in the rental market spend more than half their income on housing expenses, one in eight is unable to pay all their rent in a given year, and millions are evicted.</a:t>
            </a:r>
          </a:p>
          <a:p>
            <a:pPr marL="171450" indent="-171450">
              <a:buFontTx/>
              <a:buChar char="•"/>
            </a:pPr>
            <a:r>
              <a:rPr lang="en-US">
                <a:latin typeface="Calibri" charset="0"/>
              </a:rPr>
              <a:t>Some evictions are legal: landlords get court orders and sheriff’s crews carry out the family’s possessions.</a:t>
            </a:r>
          </a:p>
          <a:p>
            <a:pPr marL="171450" indent="-171450">
              <a:buFontTx/>
              <a:buChar char="•"/>
            </a:pPr>
            <a:r>
              <a:rPr lang="en-US">
                <a:latin typeface="Calibri" charset="0"/>
              </a:rPr>
              <a:t>But more are informal “forced moves”: landlords pressure tenants to leave or threaten to evict them as a way to get them out of the residence.</a:t>
            </a:r>
          </a:p>
        </p:txBody>
      </p:sp>
      <p:sp>
        <p:nvSpPr>
          <p:cNvPr id="1095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FEDB8B55-31AF-0847-9788-800BBABEB01B}" type="slidenum">
              <a:rPr lang="en-US" sz="1200"/>
              <a:pPr eaLnBrk="1" hangingPunct="1"/>
              <a:t>51</a:t>
            </a:fld>
            <a:endParaRPr 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Most children follow in their parents’ footsteps when it comes to</a:t>
            </a:r>
            <a:r>
              <a:rPr lang="en-US" altLang="ja-JP">
                <a:latin typeface="Calibri" charset="0"/>
              </a:rPr>
              <a:t> social class.</a:t>
            </a:r>
          </a:p>
          <a:p>
            <a:pPr marL="171450" indent="-171450">
              <a:buFontTx/>
              <a:buChar char="•"/>
            </a:pPr>
            <a:r>
              <a:rPr lang="en-US">
                <a:latin typeface="Calibri" charset="0"/>
              </a:rPr>
              <a:t>Most children obtain a similar education and occupation, and tend to marry within their social class (endogamy), however this is not always true.</a:t>
            </a:r>
          </a:p>
          <a:p>
            <a:pPr marL="171450" indent="-171450">
              <a:buFontTx/>
              <a:buChar char="•"/>
            </a:pPr>
            <a:r>
              <a:rPr lang="en-US">
                <a:latin typeface="Calibri" charset="0"/>
              </a:rPr>
              <a:t>How social classes reproduce from generation to generation (social mobility) is a major sociological issue (Beller and Hout 2006).</a:t>
            </a:r>
          </a:p>
          <a:p>
            <a:pPr marL="171450" indent="-171450">
              <a:buFontTx/>
              <a:buChar char="•"/>
            </a:pPr>
            <a:endParaRPr lang="en-US">
              <a:latin typeface="Calibri" charset="0"/>
            </a:endParaRPr>
          </a:p>
        </p:txBody>
      </p:sp>
      <p:sp>
        <p:nvSpPr>
          <p:cNvPr id="1116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D12B562B-8714-2C45-8948-2F75D276F098}" type="slidenum">
              <a:rPr lang="en-US" sz="1200"/>
              <a:pPr eaLnBrk="1" hangingPunct="1"/>
              <a:t>52</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Social class status of parents versus the social class status of an individual as an adult is an important area of sociological research.</a:t>
            </a:r>
          </a:p>
          <a:p>
            <a:pPr marL="171450" indent="-171450">
              <a:buFontTx/>
              <a:buChar char="•"/>
            </a:pPr>
            <a:r>
              <a:rPr lang="en-US">
                <a:latin typeface="Calibri" charset="0"/>
              </a:rPr>
              <a:t>Most Americans believe we live in a society with a high degree of social mobility.</a:t>
            </a:r>
          </a:p>
          <a:p>
            <a:pPr marL="171450" indent="-171450">
              <a:buFontTx/>
              <a:buChar char="•"/>
            </a:pPr>
            <a:r>
              <a:rPr lang="en-US">
                <a:latin typeface="Calibri" charset="0"/>
              </a:rPr>
              <a:t>The prevailing American belief is that any one individual, with enough hard work, can achieve a higher social status than his or her parents.</a:t>
            </a:r>
          </a:p>
          <a:p>
            <a:pPr marL="171450" indent="-171450">
              <a:buFontTx/>
              <a:buChar char="•"/>
            </a:pPr>
            <a:r>
              <a:rPr lang="en-US">
                <a:latin typeface="Calibri" charset="0"/>
              </a:rPr>
              <a:t>In fact, however, although social mobility is possible in our society, it is also unlikely.</a:t>
            </a:r>
          </a:p>
          <a:p>
            <a:pPr marL="171450" indent="-171450">
              <a:buFontTx/>
              <a:buChar char="•"/>
            </a:pPr>
            <a:r>
              <a:rPr lang="en-US">
                <a:latin typeface="Calibri" charset="0"/>
              </a:rPr>
              <a:t>Compared with most other wealthy countries, the United States has less social mobility.</a:t>
            </a:r>
          </a:p>
          <a:p>
            <a:pPr marL="171450" indent="-171450">
              <a:buFontTx/>
              <a:buChar char="•"/>
            </a:pPr>
            <a:r>
              <a:rPr lang="en-US">
                <a:latin typeface="Calibri" charset="0"/>
              </a:rPr>
              <a:t>American children are more likely to end up in economic conditions similar to their parents, especially those at the high and low ends of the economic scale.</a:t>
            </a:r>
          </a:p>
          <a:p>
            <a:pPr marL="171450" indent="-171450">
              <a:buFontTx/>
              <a:buChar char="•"/>
            </a:pPr>
            <a:r>
              <a:rPr lang="en-US">
                <a:latin typeface="Calibri" charset="0"/>
              </a:rPr>
              <a:t>The tendency of children to reproduce their parents’</a:t>
            </a:r>
            <a:r>
              <a:rPr lang="en-US" altLang="ja-JP">
                <a:latin typeface="Calibri" charset="0"/>
              </a:rPr>
              <a:t> social class is termed </a:t>
            </a:r>
            <a:r>
              <a:rPr lang="en-US" altLang="ja-JP" i="1">
                <a:latin typeface="Calibri" charset="0"/>
              </a:rPr>
              <a:t>social persistence</a:t>
            </a:r>
            <a:r>
              <a:rPr lang="en-US" altLang="ja-JP">
                <a:latin typeface="Calibri" charset="0"/>
              </a:rPr>
              <a:t>.</a:t>
            </a:r>
          </a:p>
          <a:p>
            <a:pPr marL="171450" indent="-171450"/>
            <a:endParaRPr lang="en-US">
              <a:latin typeface="Calibri" charset="0"/>
            </a:endParaRPr>
          </a:p>
        </p:txBody>
      </p:sp>
      <p:sp>
        <p:nvSpPr>
          <p:cNvPr id="1136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9993C9B9-508C-3A4C-97E4-C4E8C16448F3}" type="slidenum">
              <a:rPr lang="en-US" sz="1200"/>
              <a:pPr eaLnBrk="1" hangingPunct="1"/>
              <a:t>53</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This is a table created by Cohen using his calculations from the General Social Surveys, 2006–2010 (Smith et al. 2014), and the categories from Beller and Hout (2006).</a:t>
            </a:r>
          </a:p>
          <a:p>
            <a:pPr marL="171450" indent="-171450">
              <a:buFontTx/>
              <a:buChar char="•"/>
            </a:pPr>
            <a:r>
              <a:rPr lang="en-US">
                <a:latin typeface="Calibri" charset="0"/>
              </a:rPr>
              <a:t>This shows the general extent of social class persistence in the United States.</a:t>
            </a:r>
          </a:p>
          <a:p>
            <a:pPr marL="171450" indent="-171450">
              <a:buFontTx/>
              <a:buChar char="•"/>
            </a:pPr>
            <a:r>
              <a:rPr lang="en-US">
                <a:latin typeface="Calibri" charset="0"/>
              </a:rPr>
              <a:t>Numbers higher than 1.0 (in green) indicate that sons are more likely to be in that occupational category; numbers less than 1.0 (in yellow) indicate that the outcome is less likely.</a:t>
            </a:r>
          </a:p>
        </p:txBody>
      </p:sp>
      <p:sp>
        <p:nvSpPr>
          <p:cNvPr id="1157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B50849A9-AF86-7D47-99A9-C6E132EE4707}" type="slidenum">
              <a:rPr lang="en-US" sz="1200"/>
              <a:pPr eaLnBrk="1" hangingPunct="1"/>
              <a:t>54</a:t>
            </a:fld>
            <a:endParaRPr 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3" name="Notes Placeholder 2">
            <a:extLst>
              <a:ext uri="{FF2B5EF4-FFF2-40B4-BE49-F238E27FC236}"/>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defRPr/>
            </a:pPr>
            <a:r>
              <a:rPr lang="en-US" altLang="en-US" dirty="0">
                <a:ea typeface="ＭＳ Ｐゴシック" panose="020B0600070205080204" pitchFamily="34" charset="-128"/>
              </a:rPr>
              <a:t>Family structure has an impact on social class, social class mobility, and social class persistence.</a:t>
            </a:r>
          </a:p>
          <a:p>
            <a:pPr marL="171450" indent="-171450">
              <a:buFontTx/>
              <a:buChar char="•"/>
              <a:defRPr/>
            </a:pPr>
            <a:r>
              <a:rPr lang="en-US" altLang="en-US" dirty="0">
                <a:ea typeface="ＭＳ Ｐゴシック" panose="020B0600070205080204" pitchFamily="34" charset="-128"/>
              </a:rPr>
              <a:t>Children are likely to remain in the same social class as the one in which they grow </a:t>
            </a:r>
            <a:r>
              <a:rPr lang="en-US" altLang="en-US" dirty="0" smtClean="0">
                <a:ea typeface="ＭＳ Ｐゴシック" panose="020B0600070205080204" pitchFamily="34" charset="-128"/>
              </a:rPr>
              <a:t>up. </a:t>
            </a:r>
          </a:p>
          <a:p>
            <a:pPr marL="171450" indent="-171450">
              <a:buFontTx/>
              <a:buChar char="•"/>
              <a:defRPr/>
            </a:pPr>
            <a:r>
              <a:rPr lang="en-US" altLang="en-US" dirty="0" smtClean="0">
                <a:ea typeface="ＭＳ Ｐゴシック" panose="020B0600070205080204" pitchFamily="34" charset="-128"/>
              </a:rPr>
              <a:t>More in-depth facts </a:t>
            </a:r>
            <a:r>
              <a:rPr lang="en-US" altLang="en-US" dirty="0">
                <a:ea typeface="ＭＳ Ｐゴシック" panose="020B0600070205080204" pitchFamily="34" charset="-128"/>
              </a:rPr>
              <a:t>will be discussed in later </a:t>
            </a:r>
            <a:r>
              <a:rPr lang="en-US" altLang="en-US" dirty="0" smtClean="0">
                <a:ea typeface="ＭＳ Ｐゴシック" panose="020B0600070205080204" pitchFamily="34" charset="-128"/>
              </a:rPr>
              <a:t>chapters.</a:t>
            </a:r>
            <a:endParaRPr lang="en-US" altLang="en-US" dirty="0">
              <a:ea typeface="ＭＳ Ｐゴシック" panose="020B0600070205080204" pitchFamily="34" charset="-128"/>
            </a:endParaRPr>
          </a:p>
          <a:p>
            <a:pPr marL="171450" indent="-171450">
              <a:buFontTx/>
              <a:buChar char="•"/>
              <a:defRPr/>
            </a:pPr>
            <a:r>
              <a:rPr lang="en-US" altLang="en-US" dirty="0">
                <a:ea typeface="ＭＳ Ｐゴシック" panose="020B0600070205080204" pitchFamily="34" charset="-128"/>
              </a:rPr>
              <a:t>People with lower incomes are less likely to marry (Chapter 8).</a:t>
            </a:r>
          </a:p>
          <a:p>
            <a:pPr marL="171450" indent="-171450">
              <a:buFontTx/>
              <a:buChar char="•"/>
              <a:defRPr/>
            </a:pPr>
            <a:r>
              <a:rPr lang="en-US" altLang="en-US" dirty="0">
                <a:ea typeface="ＭＳ Ｐゴシック" panose="020B0600070205080204" pitchFamily="34" charset="-128"/>
              </a:rPr>
              <a:t>People with less schooling have more children than those with higher levels of education (Chapter 9).</a:t>
            </a:r>
          </a:p>
          <a:p>
            <a:pPr marL="171450" indent="-171450">
              <a:buFontTx/>
              <a:buChar char="•"/>
              <a:defRPr/>
            </a:pPr>
            <a:r>
              <a:rPr lang="en-US" altLang="en-US" dirty="0">
                <a:ea typeface="ＭＳ Ｐゴシック" panose="020B0600070205080204" pitchFamily="34" charset="-128"/>
              </a:rPr>
              <a:t>People with less schooling have a higher risk of divorce (Chapter 10).</a:t>
            </a:r>
          </a:p>
          <a:p>
            <a:pPr marL="171450" indent="-171450">
              <a:buFontTx/>
              <a:buChar char="•"/>
              <a:defRPr/>
            </a:pPr>
            <a:r>
              <a:rPr lang="en-US" altLang="en-US" dirty="0">
                <a:ea typeface="ＭＳ Ｐゴシック" panose="020B0600070205080204" pitchFamily="34" charset="-128"/>
              </a:rPr>
              <a:t>As a result of these facts (which will be examined in more detail in later chapters): </a:t>
            </a:r>
          </a:p>
          <a:p>
            <a:pPr marL="628650" indent="-171450">
              <a:buFont typeface="Courier New" panose="02070309020205020404" pitchFamily="49" charset="0"/>
              <a:buChar char="o"/>
              <a:defRPr/>
            </a:pPr>
            <a:r>
              <a:rPr lang="en-US" altLang="en-US" dirty="0">
                <a:ea typeface="ＭＳ Ｐゴシック" panose="020B0600070205080204" pitchFamily="34" charset="-128"/>
              </a:rPr>
              <a:t>Children who live with married parents are concentrated in higher-income families.</a:t>
            </a:r>
          </a:p>
          <a:p>
            <a:pPr marL="628650" indent="-171450">
              <a:buFont typeface="Courier New" panose="02070309020205020404" pitchFamily="49" charset="0"/>
              <a:buChar char="o"/>
              <a:defRPr/>
            </a:pPr>
            <a:r>
              <a:rPr lang="en-US" altLang="en-US" dirty="0">
                <a:ea typeface="ＭＳ Ｐゴシック" panose="020B0600070205080204" pitchFamily="34" charset="-128"/>
              </a:rPr>
              <a:t>Children who live with single parents (most often the mother) tend to live in families on the lower end of the income scale or in poverty.</a:t>
            </a:r>
          </a:p>
        </p:txBody>
      </p:sp>
      <p:sp>
        <p:nvSpPr>
          <p:cNvPr id="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890CD4F6-F942-B842-B1B8-6CD14DE0E055}" type="slidenum">
              <a:rPr lang="en-US" sz="1200"/>
              <a:pPr eaLnBrk="1" hangingPunct="1"/>
              <a:t>55</a:t>
            </a:fld>
            <a:endParaRPr 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98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This is a graph created by Cohen using his calculations from U.S. Census Bureau sources.</a:t>
            </a:r>
          </a:p>
          <a:p>
            <a:pPr marL="171450" indent="-171450">
              <a:buFontTx/>
              <a:buChar char="•"/>
            </a:pPr>
            <a:r>
              <a:rPr lang="en-US">
                <a:latin typeface="Calibri" charset="0"/>
              </a:rPr>
              <a:t>The most common situation for children of single mothers is a family income below $25,000.</a:t>
            </a:r>
          </a:p>
          <a:p>
            <a:pPr marL="171450" indent="-171450">
              <a:buFontTx/>
              <a:buChar char="•"/>
            </a:pPr>
            <a:r>
              <a:rPr lang="en-US">
                <a:latin typeface="Calibri" charset="0"/>
              </a:rPr>
              <a:t>There are more than 8 million children in this category.</a:t>
            </a:r>
          </a:p>
          <a:p>
            <a:pPr marL="171450" indent="-171450">
              <a:buFontTx/>
              <a:buChar char="•"/>
            </a:pPr>
            <a:r>
              <a:rPr lang="en-US">
                <a:latin typeface="Calibri" charset="0"/>
              </a:rPr>
              <a:t>The most common situation for children of married parents is a family income between $50,000 and $99,999.</a:t>
            </a:r>
          </a:p>
          <a:p>
            <a:pPr marL="171450" indent="-171450">
              <a:buFontTx/>
              <a:buChar char="•"/>
            </a:pPr>
            <a:r>
              <a:rPr lang="en-US">
                <a:latin typeface="Calibri" charset="0"/>
              </a:rPr>
              <a:t>Family structure clearly affects children’</a:t>
            </a:r>
            <a:r>
              <a:rPr lang="en-US" altLang="ja-JP">
                <a:latin typeface="Calibri" charset="0"/>
              </a:rPr>
              <a:t>s lives.</a:t>
            </a:r>
          </a:p>
          <a:p>
            <a:pPr marL="171450" indent="-171450">
              <a:buFontTx/>
              <a:buChar char="•"/>
            </a:pPr>
            <a:r>
              <a:rPr lang="en-US">
                <a:latin typeface="Calibri" charset="0"/>
              </a:rPr>
              <a:t>Given the tendency toward social class reproduction from parent to child, this suggests children of single mothers are most likely to be in the lower and working classes.</a:t>
            </a:r>
          </a:p>
          <a:p>
            <a:pPr marL="171450" indent="-171450">
              <a:buFontTx/>
              <a:buChar char="•"/>
            </a:pPr>
            <a:r>
              <a:rPr lang="en-US">
                <a:latin typeface="Calibri" charset="0"/>
              </a:rPr>
              <a:t>Children with single parents have three main obstacles to reaching the middle and upper classes: money, time, and social capital.</a:t>
            </a:r>
          </a:p>
        </p:txBody>
      </p:sp>
      <p:sp>
        <p:nvSpPr>
          <p:cNvPr id="1198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8419C331-BE5A-7B48-9C92-6CD0CB54AFF4}" type="slidenum">
              <a:rPr lang="en-US" sz="1200"/>
              <a:pPr eaLnBrk="1" hangingPunct="1"/>
              <a:t>56</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The most important factor separating children of single mothers from children with married parents is money, or lower income.</a:t>
            </a:r>
          </a:p>
          <a:p>
            <a:pPr marL="171450" indent="-171450">
              <a:buFontTx/>
              <a:buChar char="•"/>
            </a:pPr>
            <a:r>
              <a:rPr lang="en-US">
                <a:latin typeface="Calibri" charset="0"/>
              </a:rPr>
              <a:t>If is difficult for many single-mother families to meet basic needs.</a:t>
            </a:r>
          </a:p>
          <a:p>
            <a:pPr marL="171450" indent="-171450">
              <a:buFontTx/>
              <a:buChar char="•"/>
            </a:pPr>
            <a:r>
              <a:rPr lang="en-US">
                <a:latin typeface="Calibri" charset="0"/>
              </a:rPr>
              <a:t>Children in these families live with economic uncertainty and insecurity.</a:t>
            </a:r>
          </a:p>
          <a:p>
            <a:pPr marL="171450" indent="-171450"/>
            <a:endParaRPr lang="en-US">
              <a:latin typeface="Calibri" charset="0"/>
            </a:endParaRPr>
          </a:p>
        </p:txBody>
      </p:sp>
      <p:sp>
        <p:nvSpPr>
          <p:cNvPr id="1218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C9FC1146-3907-CD4D-AFA4-F16A832C0630}" type="slidenum">
              <a:rPr lang="en-US" sz="1200"/>
              <a:pPr eaLnBrk="1" hangingPunct="1"/>
              <a:t>57</a:t>
            </a:fld>
            <a:endParaRPr 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Single mothers have less time to spend with their children (Vickery 1977).</a:t>
            </a:r>
          </a:p>
          <a:p>
            <a:pPr marL="171450" indent="-171450">
              <a:buFontTx/>
              <a:buChar char="•"/>
            </a:pPr>
            <a:r>
              <a:rPr lang="en-US">
                <a:latin typeface="Calibri" charset="0"/>
              </a:rPr>
              <a:t>There are crushing time demands on low-income mothers who must work to support their families (Kendig and Bianchi 2008).</a:t>
            </a:r>
          </a:p>
          <a:p>
            <a:pPr marL="171450" indent="-171450">
              <a:buFontTx/>
              <a:buChar char="•"/>
            </a:pPr>
            <a:r>
              <a:rPr lang="en-US">
                <a:latin typeface="Calibri" charset="0"/>
              </a:rPr>
              <a:t>Lack of parental time reduces the ability of parents to supervise and support their children.</a:t>
            </a:r>
          </a:p>
          <a:p>
            <a:pPr marL="171450" indent="-171450"/>
            <a:endParaRPr lang="en-US">
              <a:latin typeface="Calibri" charset="0"/>
            </a:endParaRPr>
          </a:p>
          <a:p>
            <a:pPr marL="171450" indent="-171450"/>
            <a:endParaRPr lang="en-US">
              <a:latin typeface="Calibri" charset="0"/>
            </a:endParaRPr>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2AB91CC2-2E95-CA4C-9624-EE7F0B55289C}" type="slidenum">
              <a:rPr lang="en-US" sz="1200"/>
              <a:pPr eaLnBrk="1" hangingPunct="1"/>
              <a:t>58</a:t>
            </a:fld>
            <a:endParaRPr 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The digital divide is an important area of study because it plays a role in the reproduction of social class inequality.</a:t>
            </a:r>
          </a:p>
          <a:p>
            <a:pPr marL="171450" indent="-171450">
              <a:buFontTx/>
              <a:buChar char="•"/>
            </a:pPr>
            <a:r>
              <a:rPr lang="en-US">
                <a:latin typeface="Calibri" charset="0"/>
              </a:rPr>
              <a:t>Even though the percentage of households with Internet access increased to 75 percent by 2012, fewer than 40 percent of those with less than a high school degree have access at home.</a:t>
            </a:r>
          </a:p>
          <a:p>
            <a:pPr marL="171450" indent="-171450">
              <a:buFontTx/>
              <a:buChar char="•"/>
            </a:pPr>
            <a:r>
              <a:rPr lang="en-US">
                <a:latin typeface="Calibri" charset="0"/>
              </a:rPr>
              <a:t>The gap in media time reflects the stresses and demands lower-income parents face (among other factors).</a:t>
            </a:r>
          </a:p>
          <a:p>
            <a:pPr marL="171450" indent="-171450">
              <a:buFontTx/>
              <a:buChar char="•"/>
            </a:pPr>
            <a:r>
              <a:rPr lang="en-US">
                <a:latin typeface="Calibri" charset="0"/>
              </a:rPr>
              <a:t>For example, some parents might have concerns about the neighborhoods in which they live and restrict children to indoor activities (e.g., television, video games).</a:t>
            </a:r>
          </a:p>
          <a:p>
            <a:pPr marL="171450" indent="-171450">
              <a:buFontTx/>
              <a:buChar char="•"/>
            </a:pPr>
            <a:r>
              <a:rPr lang="en-US">
                <a:latin typeface="Calibri" charset="0"/>
              </a:rPr>
              <a:t>Media time for children might be a practical necessity for parents who work long hours and commute.</a:t>
            </a:r>
          </a:p>
          <a:p>
            <a:pPr marL="171450" indent="-171450">
              <a:buFontTx/>
              <a:buChar char="•"/>
            </a:pPr>
            <a:r>
              <a:rPr lang="en-US">
                <a:latin typeface="Calibri" charset="0"/>
              </a:rPr>
              <a:t>The biggest difference is in television watching: the children of those with only a high school degree or less spend 25 minutes more per day watching TV than those whose parents graduated from college.</a:t>
            </a:r>
          </a:p>
          <a:p>
            <a:pPr marL="171450" indent="-171450">
              <a:buFontTx/>
              <a:buChar char="•"/>
            </a:pPr>
            <a:r>
              <a:rPr lang="en-US">
                <a:latin typeface="Calibri" charset="0"/>
              </a:rPr>
              <a:t>The quality of media time is just as much of a concern as the quantity.</a:t>
            </a:r>
          </a:p>
          <a:p>
            <a:pPr marL="171450" indent="-171450">
              <a:buFontTx/>
              <a:buChar char="•"/>
            </a:pPr>
            <a:endParaRPr lang="en-US">
              <a:latin typeface="Calibri" charset="0"/>
            </a:endParaRPr>
          </a:p>
          <a:p>
            <a:pPr marL="171450" indent="-171450">
              <a:buFontTx/>
              <a:buChar char="•"/>
            </a:pPr>
            <a:r>
              <a:rPr lang="en-US">
                <a:latin typeface="Calibri" charset="0"/>
              </a:rPr>
              <a:t>Source: Common Sense Media (2014).</a:t>
            </a:r>
          </a:p>
          <a:p>
            <a:pPr marL="171450" indent="-171450">
              <a:buFontTx/>
              <a:buChar char="•"/>
            </a:pPr>
            <a:endParaRPr lang="en-US">
              <a:latin typeface="Calibri" charset="0"/>
            </a:endParaRPr>
          </a:p>
        </p:txBody>
      </p:sp>
      <p:sp>
        <p:nvSpPr>
          <p:cNvPr id="1259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7E93A445-3666-1A4A-9FEC-E29583639BF0}" type="slidenum">
              <a:rPr lang="en-US" sz="1200"/>
              <a:pPr eaLnBrk="1" hangingPunct="1"/>
              <a:t>59</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The conflict perspective also uses the division of labor to explain the class system, but it comes to a different conclusion.</a:t>
            </a:r>
          </a:p>
          <a:p>
            <a:pPr marL="171450" indent="-171450">
              <a:buFontTx/>
              <a:buChar char="•"/>
            </a:pPr>
            <a:r>
              <a:rPr lang="en-US">
                <a:latin typeface="Calibri" charset="0"/>
              </a:rPr>
              <a:t>This perspective draws from the work of Karl Marx in the nineteenth century.</a:t>
            </a:r>
          </a:p>
          <a:p>
            <a:pPr marL="171450" indent="-171450">
              <a:buFontTx/>
              <a:buChar char="•"/>
            </a:pPr>
            <a:r>
              <a:rPr lang="en-US">
                <a:latin typeface="Calibri" charset="0"/>
              </a:rPr>
              <a:t>Inequality is neither beneficial nor necessary.</a:t>
            </a:r>
          </a:p>
          <a:p>
            <a:pPr marL="171450" indent="-171450">
              <a:buFontTx/>
              <a:buChar char="•"/>
            </a:pPr>
            <a:r>
              <a:rPr lang="en-US">
                <a:latin typeface="Calibri" charset="0"/>
              </a:rPr>
              <a:t>Inequality is a result of economic exploitation.</a:t>
            </a:r>
          </a:p>
          <a:p>
            <a:pPr marL="171450" indent="-171450"/>
            <a:endParaRPr lang="en-US">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F0BEA6D3-DD4C-DC4A-A724-BEE6E60B7ED1}" type="slidenum">
              <a:rPr lang="en-US" sz="1200"/>
              <a:pPr eaLnBrk="1" hangingPunct="1"/>
              <a:t>6</a:t>
            </a:fld>
            <a:endParaRPr 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Social capital is also a scarce resource for single-parent families.</a:t>
            </a:r>
          </a:p>
          <a:p>
            <a:pPr marL="171450" indent="-171450">
              <a:buFontTx/>
              <a:buChar char="•"/>
            </a:pPr>
            <a:r>
              <a:rPr lang="en-US">
                <a:latin typeface="Calibri" charset="0"/>
              </a:rPr>
              <a:t>Children in single-parent families may have access and exposure to fewer cultural resources as they grow up.</a:t>
            </a:r>
          </a:p>
          <a:p>
            <a:pPr marL="171450" indent="-171450">
              <a:buFontTx/>
              <a:buChar char="•"/>
            </a:pPr>
            <a:r>
              <a:rPr lang="en-US">
                <a:latin typeface="Calibri" charset="0"/>
              </a:rPr>
              <a:t>The challenges low-income children (and their families) face from lack of money, time, and social capital do not determine lack of social mobility, but certainly make it more difficult.</a:t>
            </a:r>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262AC78C-A587-1E45-8DC2-AE8CDA839BDA}" type="slidenum">
              <a:rPr lang="en-US" sz="1200"/>
              <a:pPr eaLnBrk="1" hangingPunct="1"/>
              <a:t>60</a:t>
            </a:fld>
            <a:endParaRPr 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Most American parents try to help their children succeed in life.</a:t>
            </a:r>
          </a:p>
          <a:p>
            <a:pPr marL="171450" indent="-171450">
              <a:buFontTx/>
              <a:buChar char="•"/>
            </a:pPr>
            <a:r>
              <a:rPr lang="en-US">
                <a:latin typeface="Calibri" charset="0"/>
              </a:rPr>
              <a:t>American society puts pressure on parents to improve the life chances of their children.</a:t>
            </a:r>
          </a:p>
          <a:p>
            <a:pPr marL="171450" indent="-171450">
              <a:buFontTx/>
              <a:buChar char="•"/>
            </a:pPr>
            <a:r>
              <a:rPr lang="en-US">
                <a:latin typeface="Calibri" charset="0"/>
              </a:rPr>
              <a:t>Even when parents do everything “</a:t>
            </a:r>
            <a:r>
              <a:rPr lang="en-US" altLang="ja-JP">
                <a:latin typeface="Calibri" charset="0"/>
              </a:rPr>
              <a:t>right,” their children still may not succeed.</a:t>
            </a:r>
          </a:p>
          <a:p>
            <a:pPr marL="171450" indent="-171450">
              <a:buFontTx/>
              <a:buChar char="•"/>
            </a:pPr>
            <a:r>
              <a:rPr lang="en-US">
                <a:latin typeface="Calibri" charset="0"/>
              </a:rPr>
              <a:t>Family practices differ across </a:t>
            </a:r>
            <a:r>
              <a:rPr lang="en-US" altLang="ja-JP">
                <a:latin typeface="Calibri" charset="0"/>
              </a:rPr>
              <a:t>social classes.</a:t>
            </a:r>
          </a:p>
          <a:p>
            <a:pPr marL="171450" indent="-171450">
              <a:buFontTx/>
              <a:buChar char="•"/>
            </a:pPr>
            <a:r>
              <a:rPr lang="en-US">
                <a:latin typeface="Calibri" charset="0"/>
              </a:rPr>
              <a:t>In Melvin Kohn’</a:t>
            </a:r>
            <a:r>
              <a:rPr lang="en-US" altLang="ja-JP">
                <a:latin typeface="Calibri" charset="0"/>
              </a:rPr>
              <a:t>s classic studies, he found that parents with jobs that required self-direction were more likely to raise their own children to value that quality (Kohn 1977).</a:t>
            </a:r>
          </a:p>
          <a:p>
            <a:pPr marL="171450" indent="-171450">
              <a:buFontTx/>
              <a:buChar char="•"/>
            </a:pPr>
            <a:r>
              <a:rPr lang="en-US">
                <a:latin typeface="Calibri" charset="0"/>
              </a:rPr>
              <a:t>Alternately, he found that parents with jobs that required them to follow orders tended to raise children who valued conformity.</a:t>
            </a:r>
          </a:p>
          <a:p>
            <a:pPr marL="171450" indent="-171450">
              <a:buFontTx/>
              <a:buChar char="•"/>
            </a:pPr>
            <a:r>
              <a:rPr lang="en-US">
                <a:latin typeface="Calibri" charset="0"/>
              </a:rPr>
              <a:t>Most parents prepare their children (often unintentionally) to follow in their own occupational track.</a:t>
            </a:r>
          </a:p>
          <a:p>
            <a:pPr marL="171450" indent="-171450">
              <a:buFontTx/>
              <a:buChar char="•"/>
            </a:pPr>
            <a:r>
              <a:rPr lang="en-US">
                <a:latin typeface="Calibri" charset="0"/>
              </a:rPr>
              <a:t>Sociologist Annette Lareau studied social class and parenting (2011) for more than a decade in an in-depth study of carefully selected families.</a:t>
            </a:r>
          </a:p>
          <a:p>
            <a:pPr marL="171450" indent="-171450">
              <a:buFontTx/>
              <a:buChar char="•"/>
            </a:pPr>
            <a:r>
              <a:rPr lang="en-US">
                <a:latin typeface="Calibri" charset="0"/>
              </a:rPr>
              <a:t>Lareau found major differences between middle-class parents and working-class parents.</a:t>
            </a:r>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3ACDFD8C-E5FA-574E-A7DE-AE68327068B3}" type="slidenum">
              <a:rPr lang="en-US" sz="1200"/>
              <a:pPr eaLnBrk="1" hangingPunct="1"/>
              <a:t>61</a:t>
            </a:fld>
            <a:endParaRPr 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Middle-class parents practice what Lareau termed </a:t>
            </a:r>
            <a:r>
              <a:rPr lang="en-US" altLang="ja-JP" i="1">
                <a:latin typeface="Calibri" charset="0"/>
              </a:rPr>
              <a:t>concerted cultivation</a:t>
            </a:r>
            <a:r>
              <a:rPr lang="en-US" altLang="ja-JP">
                <a:latin typeface="Calibri" charset="0"/>
              </a:rPr>
              <a:t>.</a:t>
            </a:r>
          </a:p>
          <a:p>
            <a:pPr marL="171450" indent="-171450">
              <a:buFontTx/>
              <a:buChar char="•"/>
            </a:pPr>
            <a:r>
              <a:rPr lang="en-US">
                <a:latin typeface="Calibri" charset="0"/>
              </a:rPr>
              <a:t>This is an intensive approach to parenting that involves parents engaging their children in age-targeted activities designed to enhance their cognitive and social development.</a:t>
            </a:r>
          </a:p>
          <a:p>
            <a:pPr marL="171450" indent="-171450">
              <a:buFontTx/>
              <a:buChar char="•"/>
            </a:pPr>
            <a:r>
              <a:rPr lang="en-US">
                <a:latin typeface="Calibri" charset="0"/>
              </a:rPr>
              <a:t>Specifically, middle-class parents teach their children to actively engage with authority figures rather than passively submitting to authority.</a:t>
            </a:r>
          </a:p>
          <a:p>
            <a:pPr marL="171450" indent="-171450">
              <a:buFontTx/>
              <a:buChar char="•"/>
            </a:pPr>
            <a:r>
              <a:rPr lang="en-US">
                <a:latin typeface="Calibri" charset="0"/>
              </a:rPr>
              <a:t>Alternately, Lareau found that working-class and poor parents practice the </a:t>
            </a:r>
            <a:r>
              <a:rPr lang="en-US" altLang="ja-JP" i="1">
                <a:latin typeface="Calibri" charset="0"/>
              </a:rPr>
              <a:t>accomplishment of natural growth</a:t>
            </a:r>
            <a:r>
              <a:rPr lang="en-US" altLang="ja-JP">
                <a:latin typeface="Calibri" charset="0"/>
              </a:rPr>
              <a:t>.</a:t>
            </a:r>
          </a:p>
          <a:p>
            <a:pPr marL="171450" indent="-171450">
              <a:buFontTx/>
              <a:buChar char="•"/>
            </a:pPr>
            <a:endParaRPr lang="en-US">
              <a:latin typeface="Calibri" charset="0"/>
            </a:endParaRPr>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78A0C516-11B3-594C-9495-C29F68F15C04}" type="slidenum">
              <a:rPr lang="en-US" sz="1200"/>
              <a:pPr eaLnBrk="1" hangingPunct="1"/>
              <a:t>62</a:t>
            </a:fld>
            <a:endParaRPr 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4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Working-class and poor parents tend to see a child’</a:t>
            </a:r>
            <a:r>
              <a:rPr lang="en-US" altLang="ja-JP">
                <a:latin typeface="Calibri" charset="0"/>
              </a:rPr>
              <a:t>s successful development as a natural process stemming from protection, comfort, and care.</a:t>
            </a:r>
          </a:p>
          <a:p>
            <a:pPr marL="171450" indent="-171450">
              <a:buFontTx/>
              <a:buChar char="•"/>
            </a:pPr>
            <a:r>
              <a:rPr lang="en-US">
                <a:latin typeface="Calibri" charset="0"/>
              </a:rPr>
              <a:t>Working-class and poor parents do not schedule as many formal activities as do middle-class parents.</a:t>
            </a:r>
          </a:p>
          <a:p>
            <a:pPr marL="171450" indent="-171450">
              <a:buFontTx/>
              <a:buChar char="•"/>
            </a:pPr>
            <a:r>
              <a:rPr lang="en-US">
                <a:latin typeface="Calibri" charset="0"/>
              </a:rPr>
              <a:t>Working-class and poor parents permit more informal, unscheduled play time with peers in the neighborhood.</a:t>
            </a:r>
          </a:p>
          <a:p>
            <a:pPr marL="171450" indent="-171450">
              <a:buFontTx/>
              <a:buChar char="•"/>
            </a:pPr>
            <a:r>
              <a:rPr lang="en-US">
                <a:latin typeface="Calibri" charset="0"/>
              </a:rPr>
              <a:t>As a result, working-class and poor children tend to be less assertive and to defer to the decision-making of authority figures.</a:t>
            </a:r>
          </a:p>
          <a:p>
            <a:pPr marL="171450" indent="-171450">
              <a:buFontTx/>
              <a:buChar char="•"/>
            </a:pPr>
            <a:r>
              <a:rPr lang="en-US">
                <a:latin typeface="Calibri" charset="0"/>
              </a:rPr>
              <a:t>Class differences result in different attitudes and perspectives toward adulthood and independence.</a:t>
            </a:r>
          </a:p>
          <a:p>
            <a:pPr marL="171450" indent="-171450">
              <a:buFontTx/>
              <a:buChar char="•"/>
            </a:pPr>
            <a:r>
              <a:rPr lang="en-US">
                <a:latin typeface="Calibri" charset="0"/>
              </a:rPr>
              <a:t>Children raised with </a:t>
            </a:r>
            <a:r>
              <a:rPr lang="en-US" altLang="ja-JP">
                <a:latin typeface="Calibri" charset="0"/>
              </a:rPr>
              <a:t>concerted cultivation are more likely to grow up with confidence, empowerment, and a sense of entitlement.</a:t>
            </a:r>
          </a:p>
          <a:p>
            <a:pPr marL="171450" indent="-171450">
              <a:buFontTx/>
              <a:buChar char="•"/>
            </a:pPr>
            <a:r>
              <a:rPr lang="en-US">
                <a:latin typeface="Calibri" charset="0"/>
              </a:rPr>
              <a:t>Working-class and poor parents may miss opportunities for their children to move up in the class hierarchy.</a:t>
            </a:r>
          </a:p>
        </p:txBody>
      </p:sp>
      <p:sp>
        <p:nvSpPr>
          <p:cNvPr id="134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C79BA5BA-1DFA-C948-8149-7F37C16C2D42}" type="slidenum">
              <a:rPr lang="en-US" sz="1200"/>
              <a:pPr eaLnBrk="1" hangingPunct="1"/>
              <a:t>63</a:t>
            </a:fld>
            <a:endParaRPr 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6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a:p>
            <a:endParaRPr lang="en-US">
              <a:latin typeface="Calibri" charset="0"/>
            </a:endParaRPr>
          </a:p>
        </p:txBody>
      </p:sp>
      <p:sp>
        <p:nvSpPr>
          <p:cNvPr id="136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15E263A7-7D3D-704F-AFC9-CBC410E261D4}" type="slidenum">
              <a:rPr lang="en-US" sz="1200"/>
              <a:pPr eaLnBrk="1" hangingPunct="1"/>
              <a:t>64</a:t>
            </a:fld>
            <a:endParaRPr 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Education has grown more important for separating people into higher and lower social classes.</a:t>
            </a:r>
          </a:p>
          <a:p>
            <a:pPr marL="171450" indent="-171450">
              <a:buFontTx/>
              <a:buChar char="•"/>
            </a:pPr>
            <a:r>
              <a:rPr lang="en-US">
                <a:latin typeface="Calibri" charset="0"/>
              </a:rPr>
              <a:t>Children from higher social classes are more likely to succeed in the educational system.</a:t>
            </a:r>
          </a:p>
          <a:p>
            <a:pPr marL="171450" indent="-171450">
              <a:buFontTx/>
              <a:buChar char="•"/>
            </a:pPr>
            <a:r>
              <a:rPr lang="en-US">
                <a:latin typeface="Calibri" charset="0"/>
              </a:rPr>
              <a:t>Children from families of high socioeconomic status (SES) are four times more likely to complete a 4-year college degree than those from families of low SES (60 percent vs 14 percent).</a:t>
            </a:r>
          </a:p>
          <a:p>
            <a:pPr marL="171450" indent="-171450">
              <a:buFontTx/>
              <a:buChar char="•"/>
            </a:pPr>
            <a:endParaRPr lang="en-US">
              <a:latin typeface="Calibri" charset="0"/>
            </a:endParaRPr>
          </a:p>
          <a:p>
            <a:pPr marL="171450" indent="-171450"/>
            <a:r>
              <a:rPr lang="en-US">
                <a:latin typeface="Calibri" charset="0"/>
              </a:rPr>
              <a:t>Source: National Center for Education Statistics (2015).</a:t>
            </a:r>
          </a:p>
        </p:txBody>
      </p:sp>
      <p:sp>
        <p:nvSpPr>
          <p:cNvPr id="138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E768FD47-C5CD-E34E-9EA4-57852D501406}" type="slidenum">
              <a:rPr lang="en-US" sz="1200"/>
              <a:pPr eaLnBrk="1" hangingPunct="1"/>
              <a:t>65</a:t>
            </a:fld>
            <a:endParaRPr 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The best chance for social mobility is still through the higher education system (Breen 2010).</a:t>
            </a:r>
          </a:p>
          <a:p>
            <a:pPr marL="171450" indent="-171450">
              <a:buFontTx/>
              <a:buChar char="•"/>
            </a:pPr>
            <a:r>
              <a:rPr lang="en-US">
                <a:latin typeface="Calibri" charset="0"/>
              </a:rPr>
              <a:t>The achievement gap between those from rich families and those from poor families has been increasing (Reardon 2011).</a:t>
            </a:r>
          </a:p>
          <a:p>
            <a:pPr marL="171450" indent="-171450">
              <a:buFontTx/>
              <a:buChar char="•"/>
            </a:pPr>
            <a:r>
              <a:rPr lang="en-US">
                <a:latin typeface="Calibri" charset="0"/>
              </a:rPr>
              <a:t>This growing inequality also increases pressures on parents to help children succeed.</a:t>
            </a:r>
          </a:p>
          <a:p>
            <a:pPr marL="171450" indent="-171450">
              <a:buFontTx/>
              <a:buChar char="•"/>
            </a:pPr>
            <a:r>
              <a:rPr lang="en-US">
                <a:latin typeface="Calibri" charset="0"/>
              </a:rPr>
              <a:t>Since the 1980s, those with BAs and higher degrees have been pulling away from workers who only completed high school, with the former now earning about 1.7 times and 2.1 times more, respectively, than the latter.</a:t>
            </a:r>
          </a:p>
        </p:txBody>
      </p:sp>
      <p:sp>
        <p:nvSpPr>
          <p:cNvPr id="140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169FC447-F499-CC47-B967-6D039F9B5F02}" type="slidenum">
              <a:rPr lang="en-US" sz="1200"/>
              <a:pPr eaLnBrk="1" hangingPunct="1"/>
              <a:t>66</a:t>
            </a:fld>
            <a:endParaRPr lang="en-US" sz="120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In 1980, the richest 1 percent of individuals earned 11 percent of all income; by 2014, that share going to the very richest had increased to 20 percent.</a:t>
            </a:r>
          </a:p>
          <a:p>
            <a:pPr marL="171450" indent="-171450">
              <a:buFontTx/>
              <a:buChar char="•"/>
            </a:pPr>
            <a:r>
              <a:rPr lang="en-US">
                <a:latin typeface="Calibri" charset="0"/>
              </a:rPr>
              <a:t>The bottom 50 percent of all earners pull in only 13 percent of all income.</a:t>
            </a:r>
          </a:p>
        </p:txBody>
      </p:sp>
      <p:sp>
        <p:nvSpPr>
          <p:cNvPr id="142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7B44F167-F143-144E-AE76-89201704F48A}" type="slidenum">
              <a:rPr lang="en-US" sz="1200"/>
              <a:pPr eaLnBrk="1" hangingPunct="1"/>
              <a:t>67</a:t>
            </a:fld>
            <a:endParaRPr lang="en-US" sz="12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4386"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smtClean="0">
                <a:ea typeface="ＭＳ Ｐゴシック" charset="-128"/>
              </a:rPr>
              <a:t>Class Activity</a:t>
            </a:r>
          </a:p>
          <a:p>
            <a:pPr marL="171450" indent="-171450">
              <a:buFontTx/>
              <a:buChar char="•"/>
              <a:defRPr/>
            </a:pPr>
            <a:r>
              <a:rPr lang="en-US" altLang="en-US" dirty="0" smtClean="0">
                <a:ea typeface="ＭＳ Ｐゴシック" charset="-128"/>
              </a:rPr>
              <a:t>Have </a:t>
            </a:r>
            <a:r>
              <a:rPr lang="en-US" altLang="en-US" dirty="0">
                <a:ea typeface="ＭＳ Ｐゴシック" charset="-128"/>
              </a:rPr>
              <a:t>students research how much SNAP benefits an average family receives in their area.</a:t>
            </a:r>
          </a:p>
          <a:p>
            <a:pPr marL="171450" indent="-171450">
              <a:buFontTx/>
              <a:buChar char="•"/>
              <a:defRPr/>
            </a:pPr>
            <a:r>
              <a:rPr lang="en-US" altLang="en-US" dirty="0">
                <a:ea typeface="ＭＳ Ｐゴシック" charset="-128"/>
              </a:rPr>
              <a:t>Alternately, instructors can assign a specific daily dollar amount.</a:t>
            </a:r>
          </a:p>
          <a:p>
            <a:pPr marL="171450" indent="-171450">
              <a:buFontTx/>
              <a:buChar char="•"/>
              <a:defRPr/>
            </a:pPr>
            <a:r>
              <a:rPr lang="en-US" altLang="en-US" dirty="0">
                <a:ea typeface="ＭＳ Ｐゴシック" charset="-128"/>
              </a:rPr>
              <a:t>The SNAP/Food Stamp Challenge has been gaining in popularity over the last few years.</a:t>
            </a:r>
          </a:p>
          <a:p>
            <a:pPr marL="171450" indent="-171450">
              <a:buFontTx/>
              <a:buChar char="•"/>
              <a:defRPr/>
            </a:pPr>
            <a:r>
              <a:rPr lang="en-US" altLang="en-US" dirty="0">
                <a:ea typeface="ＭＳ Ｐゴシック" charset="-128"/>
              </a:rPr>
              <a:t>There are charitable websites that use the challenge to increase awareness for food insecurity, and even members of Congress have participated in different versions of the challenge.</a:t>
            </a:r>
          </a:p>
          <a:p>
            <a:pPr marL="171450" indent="-171450">
              <a:buFontTx/>
              <a:buChar char="•"/>
              <a:defRPr/>
            </a:pPr>
            <a:r>
              <a:rPr lang="en-US" altLang="en-US" dirty="0">
                <a:ea typeface="ＭＳ Ｐゴシック" charset="-128"/>
              </a:rPr>
              <a:t>Instructors can draw up their own list of SNAP Challenge rules or visit websites that provide ready-made challenge </a:t>
            </a:r>
            <a:r>
              <a:rPr lang="en-US" altLang="en-US" dirty="0" smtClean="0">
                <a:ea typeface="ＭＳ Ｐゴシック" charset="-128"/>
              </a:rPr>
              <a:t>instructions.</a:t>
            </a:r>
            <a:endParaRPr lang="en-US" altLang="en-US" dirty="0">
              <a:ea typeface="ＭＳ Ｐゴシック" charset="-128"/>
            </a:endParaRPr>
          </a:p>
          <a:p>
            <a:pPr marL="171450" indent="-171450">
              <a:buFontTx/>
              <a:buChar char="•"/>
              <a:defRPr/>
            </a:pPr>
            <a:r>
              <a:rPr lang="en-US" altLang="en-US" dirty="0">
                <a:ea typeface="ＭＳ Ｐゴシック" charset="-128"/>
              </a:rPr>
              <a:t>Here is one good website that provides a comprehensive toolkit: </a:t>
            </a:r>
            <a:endParaRPr lang="en-US" altLang="en-US" dirty="0" smtClean="0">
              <a:ea typeface="ＭＳ Ｐゴシック" charset="-128"/>
            </a:endParaRPr>
          </a:p>
          <a:p>
            <a:pPr marL="171450" indent="-171450">
              <a:buFontTx/>
              <a:buChar char="•"/>
              <a:defRPr/>
            </a:pPr>
            <a:r>
              <a:rPr lang="en-US" altLang="en-US" dirty="0" smtClean="0">
                <a:ea typeface="ＭＳ Ｐゴシック" charset="-128"/>
              </a:rPr>
              <a:t>Designate </a:t>
            </a:r>
            <a:r>
              <a:rPr lang="en-US" altLang="en-US" dirty="0">
                <a:ea typeface="ＭＳ Ｐゴシック" charset="-128"/>
              </a:rPr>
              <a:t>a time in which to complete the </a:t>
            </a:r>
            <a:r>
              <a:rPr lang="en-US" altLang="ja-JP" dirty="0">
                <a:ea typeface="ＭＳ Ｐゴシック" charset="-128"/>
              </a:rPr>
              <a:t>challenge (24 hours is sufficient for most classes).</a:t>
            </a:r>
          </a:p>
          <a:p>
            <a:pPr marL="171450" indent="-171450">
              <a:buFontTx/>
              <a:buChar char="•"/>
              <a:defRPr/>
            </a:pPr>
            <a:r>
              <a:rPr lang="en-US" altLang="en-US" dirty="0">
                <a:ea typeface="ＭＳ Ｐゴシック" charset="-128"/>
              </a:rPr>
              <a:t>Students may participate individually or in small groups.</a:t>
            </a:r>
          </a:p>
          <a:p>
            <a:pPr marL="171450" indent="-171450">
              <a:buFontTx/>
              <a:buChar char="•"/>
              <a:defRPr/>
            </a:pPr>
            <a:r>
              <a:rPr lang="en-US" altLang="en-US" dirty="0">
                <a:ea typeface="ＭＳ Ｐゴシック" charset="-128"/>
              </a:rPr>
              <a:t>Have students or groups report the results of the </a:t>
            </a:r>
            <a:r>
              <a:rPr lang="en-US" altLang="ja-JP" dirty="0">
                <a:ea typeface="ＭＳ Ｐゴシック" charset="-128"/>
              </a:rPr>
              <a:t>challenge to the entire class.</a:t>
            </a:r>
          </a:p>
          <a:p>
            <a:pPr marL="171450" indent="-171450">
              <a:defRPr/>
            </a:pPr>
            <a:r>
              <a:rPr lang="en-US" altLang="en-US" dirty="0">
                <a:ea typeface="ＭＳ Ｐゴシック" charset="-128"/>
              </a:rPr>
              <a:t> </a:t>
            </a:r>
          </a:p>
          <a:p>
            <a:pPr marL="171450" indent="-171450">
              <a:defRPr/>
            </a:pPr>
            <a:r>
              <a:rPr lang="en-US" altLang="en-US" dirty="0">
                <a:ea typeface="ＭＳ Ｐゴシック" charset="-128"/>
              </a:rPr>
              <a:t> </a:t>
            </a:r>
          </a:p>
          <a:p>
            <a:pPr marL="171450" indent="-171450">
              <a:defRPr/>
            </a:pPr>
            <a:endParaRPr lang="en-US" altLang="en-US" dirty="0">
              <a:ea typeface="ＭＳ Ｐゴシック" charset="-128"/>
            </a:endParaRPr>
          </a:p>
          <a:p>
            <a:pPr marL="171450" indent="-171450">
              <a:defRPr/>
            </a:pPr>
            <a:endParaRPr lang="en-US" altLang="en-US" dirty="0">
              <a:ea typeface="ＭＳ Ｐゴシック" charset="-128"/>
            </a:endParaRPr>
          </a:p>
        </p:txBody>
      </p:sp>
      <p:sp>
        <p:nvSpPr>
          <p:cNvPr id="144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441D0A96-FA71-2F43-B60D-EB510EFE917D}" type="slidenum">
              <a:rPr lang="en-US" sz="1200"/>
              <a:pPr eaLnBrk="1" hangingPunct="1"/>
              <a:t>68</a:t>
            </a:fld>
            <a:endParaRPr lang="en-US" sz="120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6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rPr>
              <a:t>Answer: C</a:t>
            </a:r>
          </a:p>
          <a:p>
            <a:pPr marL="171450" indent="-171450">
              <a:spcBef>
                <a:spcPts val="450"/>
              </a:spcBef>
              <a:buFontTx/>
              <a:buChar char="•"/>
            </a:pPr>
            <a:r>
              <a:rPr lang="en-US">
                <a:latin typeface="Calibri" charset="0"/>
              </a:rPr>
              <a:t>Discussion: Because it exists in all societies (to varying degrees), functionalists argue that social inequality is necessary. They argue that unequal rewards provide incentives for people to get the best jobs they can, which may include acquiring the education and training to do difficult work. Inequality is beneficial and necessary for society to function well.</a:t>
            </a:r>
          </a:p>
        </p:txBody>
      </p:sp>
      <p:sp>
        <p:nvSpPr>
          <p:cNvPr id="146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6B162B0E-B3EA-8C42-A0A7-286AE2BF230B}" type="slidenum">
              <a:rPr lang="en-US" sz="1200"/>
              <a:pPr eaLnBrk="1" hangingPunct="1"/>
              <a:t>69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In a capitalist society, class division is not determined by skill or talent.</a:t>
            </a:r>
          </a:p>
          <a:p>
            <a:pPr marL="171450" indent="-171450">
              <a:buFontTx/>
              <a:buChar char="•"/>
            </a:pPr>
            <a:r>
              <a:rPr lang="en-US">
                <a:latin typeface="Calibri" charset="0"/>
              </a:rPr>
              <a:t>Class inequality is created by ownership (and a lack of ownership) of capital.</a:t>
            </a:r>
          </a:p>
          <a:p>
            <a:pPr marL="171450" indent="-171450">
              <a:buFontTx/>
              <a:buChar char="•"/>
            </a:pPr>
            <a:r>
              <a:rPr lang="en-US">
                <a:latin typeface="Calibri" charset="0"/>
              </a:rPr>
              <a:t>People who own and control property have resources and power over those who do not.</a:t>
            </a:r>
          </a:p>
          <a:p>
            <a:pPr marL="171450" indent="-171450">
              <a:buFontTx/>
              <a:buChar char="•"/>
            </a:pPr>
            <a:r>
              <a:rPr lang="en-US">
                <a:latin typeface="Calibri" charset="0"/>
              </a:rPr>
              <a:t>Individuals who do not own capital must exchange their labor in the market, and this exchange is often exploited by those with ownership.</a:t>
            </a:r>
          </a:p>
          <a:p>
            <a:pPr marL="171450" indent="-171450">
              <a:buFontTx/>
              <a:buChar char="•"/>
            </a:pPr>
            <a:r>
              <a:rPr lang="en-US">
                <a:latin typeface="Calibri" charset="0"/>
              </a:rPr>
              <a:t>The owners are not necessarily more skilled or more qualified; they merely have ownership.</a:t>
            </a:r>
          </a:p>
          <a:p>
            <a:pPr marL="171450" indent="-171450">
              <a:buFontTx/>
              <a:buChar char="•"/>
            </a:pPr>
            <a:r>
              <a:rPr lang="en-US">
                <a:latin typeface="Calibri" charset="0"/>
              </a:rPr>
              <a:t>Classes and class difference exist only in relationship to one another and do not form a continuum.</a:t>
            </a:r>
          </a:p>
          <a:p>
            <a:pPr marL="171450" indent="-171450">
              <a:buFontTx/>
              <a:buChar char="•"/>
            </a:pPr>
            <a:r>
              <a:rPr lang="en-US">
                <a:latin typeface="Calibri" charset="0"/>
              </a:rPr>
              <a:t>Since Marx’</a:t>
            </a:r>
            <a:r>
              <a:rPr lang="en-US" altLang="ja-JP">
                <a:latin typeface="Calibri" charset="0"/>
              </a:rPr>
              <a:t>s time, this situation has become more complicated with the development and growth of the middle class.</a:t>
            </a:r>
            <a:endParaRPr lang="en-US">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F636E1D6-A63C-2E44-A040-48FADF3C7793}" type="slidenum">
              <a:rPr lang="en-US" sz="1200"/>
              <a:pPr eaLnBrk="1" hangingPunct="1"/>
              <a:t>7</a:t>
            </a:fld>
            <a:endParaRPr lang="en-US" sz="120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8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rPr>
              <a:t>Answer: C</a:t>
            </a:r>
          </a:p>
          <a:p>
            <a:pPr marL="171450" indent="-171450">
              <a:spcBef>
                <a:spcPts val="450"/>
              </a:spcBef>
              <a:buFontTx/>
              <a:buChar char="•"/>
            </a:pPr>
            <a:r>
              <a:rPr lang="en-US">
                <a:latin typeface="Calibri" charset="0"/>
              </a:rPr>
              <a:t>Discussion: The percentage of American Indians, Latinos, and African Americans living in poverty is higher than the percentage of Whites living in poverty even though Whites make up the numerical majority of the population. This concentration of poverty is related to educational access, incarceration, and family structure, as well as racism and sexism.</a:t>
            </a:r>
          </a:p>
        </p:txBody>
      </p:sp>
      <p:sp>
        <p:nvSpPr>
          <p:cNvPr id="148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74633FF0-B10C-5E48-8263-A8476F895BFD}" type="slidenum">
              <a:rPr lang="en-US" sz="1200"/>
              <a:pPr eaLnBrk="1" hangingPunct="1"/>
              <a:t>70</a:t>
            </a:fld>
            <a:endParaRPr lang="en-US" sz="120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0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rPr>
              <a:t>Answer: A</a:t>
            </a:r>
          </a:p>
          <a:p>
            <a:pPr marL="171450" indent="-171450">
              <a:spcBef>
                <a:spcPts val="450"/>
              </a:spcBef>
              <a:buFontTx/>
              <a:buChar char="•"/>
            </a:pPr>
            <a:r>
              <a:rPr lang="en-US">
                <a:latin typeface="Calibri" charset="0"/>
              </a:rPr>
              <a:t>Discussion: Octavia has social capital because she has access to a network of people who have connections and resources that can help her make connections.</a:t>
            </a:r>
          </a:p>
        </p:txBody>
      </p:sp>
      <p:sp>
        <p:nvSpPr>
          <p:cNvPr id="150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256989A6-0B9B-AC45-B9B9-20AD1C49C0C8}" type="slidenum">
              <a:rPr lang="en-US" sz="1200"/>
              <a:pPr eaLnBrk="1" hangingPunct="1"/>
              <a:t>71</a:t>
            </a:fld>
            <a:endParaRPr 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2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ts val="450"/>
              </a:spcBef>
              <a:buFontTx/>
              <a:buChar char="•"/>
            </a:pPr>
            <a:r>
              <a:rPr lang="en-US">
                <a:latin typeface="Calibri" charset="0"/>
              </a:rPr>
              <a:t>Answer: A</a:t>
            </a:r>
          </a:p>
          <a:p>
            <a:pPr marL="171450" indent="-171450">
              <a:spcBef>
                <a:spcPts val="450"/>
              </a:spcBef>
              <a:buFontTx/>
              <a:buChar char="•"/>
            </a:pPr>
            <a:r>
              <a:rPr lang="en-US">
                <a:latin typeface="Calibri" charset="0"/>
              </a:rPr>
              <a:t>Discussion: Social networks can be important resources for gaining opportunities and access to education, jobs, experiences, friends, and romantic partners.</a:t>
            </a:r>
          </a:p>
        </p:txBody>
      </p:sp>
      <p:sp>
        <p:nvSpPr>
          <p:cNvPr id="152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510949B7-1CA7-A847-8049-90E45903B6E6}" type="slidenum">
              <a:rPr lang="en-US" sz="1200"/>
              <a:pPr eaLnBrk="1" hangingPunct="1"/>
              <a:t>72</a:t>
            </a:fld>
            <a:endParaRPr lang="en-US" sz="120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4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4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A6040FB9-004C-F14B-895A-AA413D8FECFC}" type="slidenum">
              <a:rPr lang="en-US" sz="1200"/>
              <a:pPr eaLnBrk="1" hangingPunct="1"/>
              <a:t>73</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Max Weber (1864</a:t>
            </a:r>
            <a:r>
              <a:rPr lang="en-US">
                <a:latin typeface="Cambria" charset="0"/>
              </a:rPr>
              <a:t>–</a:t>
            </a:r>
            <a:r>
              <a:rPr lang="en-US">
                <a:latin typeface="Calibri" charset="0"/>
              </a:rPr>
              <a:t>1920) used neither the consensus perspective nor the conflict perspective.</a:t>
            </a:r>
          </a:p>
          <a:p>
            <a:pPr marL="171450" indent="-171450">
              <a:buFontTx/>
              <a:buChar char="•"/>
            </a:pPr>
            <a:r>
              <a:rPr lang="en-US">
                <a:latin typeface="Calibri" charset="0"/>
              </a:rPr>
              <a:t>Weber explained class inequality through opportunities available to individuals.</a:t>
            </a:r>
          </a:p>
          <a:p>
            <a:pPr marL="171450" indent="-171450">
              <a:buFontTx/>
              <a:buChar char="•"/>
            </a:pPr>
            <a:r>
              <a:rPr lang="en-US">
                <a:latin typeface="Calibri" charset="0"/>
              </a:rPr>
              <a:t>The sociological concept of life chances posited that the opportunity to succeed is crucial to the definition of class.</a:t>
            </a:r>
          </a:p>
          <a:p>
            <a:pPr marL="171450" indent="-171450"/>
            <a:endParaRPr lang="en-US">
              <a:latin typeface="Calibri" charset="0"/>
            </a:endParaRPr>
          </a:p>
          <a:p>
            <a:pPr marL="171450" indent="-171450"/>
            <a:endParaRPr lang="en-US">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DA52FFC1-9CC0-1F49-9DF6-C490FFE36C6C}" type="slidenum">
              <a:rPr lang="en-US" sz="1200"/>
              <a:pP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atin typeface="Calibri" charset="0"/>
              </a:rPr>
              <a:t>From this perspective, an individual with few material resources or skills does not have high life chances.</a:t>
            </a:r>
          </a:p>
          <a:p>
            <a:pPr marL="171450" indent="-171450">
              <a:buFontTx/>
              <a:buChar char="•"/>
            </a:pPr>
            <a:r>
              <a:rPr lang="en-US">
                <a:latin typeface="Calibri" charset="0"/>
              </a:rPr>
              <a:t>To succeed in a capitalist economy, an individual must have a practical chance, not just an abstract one.</a:t>
            </a:r>
          </a:p>
          <a:p>
            <a:pPr marL="171450" indent="-171450">
              <a:buFontTx/>
              <a:buChar char="•"/>
            </a:pPr>
            <a:r>
              <a:rPr lang="en-US">
                <a:latin typeface="Calibri" charset="0"/>
              </a:rPr>
              <a:t>Life chances help explain how social class works within families.</a:t>
            </a:r>
          </a:p>
          <a:p>
            <a:pPr marL="171450" indent="-171450">
              <a:buFontTx/>
              <a:buChar char="•"/>
            </a:pPr>
            <a:r>
              <a:rPr lang="en-US">
                <a:latin typeface="Calibri" charset="0"/>
              </a:rPr>
              <a:t>The job, income, or resources of a parent will affect the life chances of the spouse and children.</a:t>
            </a:r>
          </a:p>
          <a:p>
            <a:pPr marL="171450" indent="-171450">
              <a:buFontTx/>
              <a:buChar char="•"/>
            </a:pPr>
            <a:r>
              <a:rPr lang="en-US">
                <a:latin typeface="Calibri" charset="0"/>
              </a:rPr>
              <a:t>Income and other resources of family members are connected to life chances and the class position of those in the rest of the family.</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8F6686A4-A9CA-D246-9DB3-B52CD737EAAA}" type="slidenum">
              <a:rPr lang="en-US" sz="1200"/>
              <a:pP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3"/>
        </a:solidFill>
        <a:effectLst/>
      </p:bgPr>
    </p:bg>
    <p:spTree>
      <p:nvGrpSpPr>
        <p:cNvPr id="1" name=""/>
        <p:cNvGrpSpPr/>
        <p:nvPr/>
      </p:nvGrpSpPr>
      <p:grpSpPr>
        <a:xfrm>
          <a:off x="0" y="0"/>
          <a:ext cx="0" cy="0"/>
          <a:chOff x="0" y="0"/>
          <a:chExt cx="0" cy="0"/>
        </a:xfrm>
      </p:grpSpPr>
      <p:pic>
        <p:nvPicPr>
          <p:cNvPr id="16" name="Picture 15" descr="Untitled-25.jpg"/>
          <p:cNvPicPr>
            <a:picLocks noChangeAspect="1"/>
          </p:cNvPicPr>
          <p:nvPr userDrawn="1"/>
        </p:nvPicPr>
        <p:blipFill>
          <a:blip r:embed="rId2"/>
          <a:stretch>
            <a:fillRect/>
          </a:stretch>
        </p:blipFill>
        <p:spPr>
          <a:xfrm>
            <a:off x="0" y="4495800"/>
            <a:ext cx="9144000" cy="2362619"/>
          </a:xfrm>
          <a:prstGeom prst="rect">
            <a:avLst/>
          </a:prstGeom>
        </p:spPr>
      </p:pic>
      <p:sp>
        <p:nvSpPr>
          <p:cNvPr id="5" name="Rectangle 53"/>
          <p:cNvSpPr>
            <a:spLocks noChangeArrowheads="1"/>
          </p:cNvSpPr>
          <p:nvPr userDrawn="1"/>
        </p:nvSpPr>
        <p:spPr bwMode="auto">
          <a:xfrm>
            <a:off x="0" y="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Text Box 48"/>
          <p:cNvSpPr txBox="1">
            <a:spLocks noChangeArrowheads="1"/>
          </p:cNvSpPr>
          <p:nvPr userDrawn="1"/>
        </p:nvSpPr>
        <p:spPr bwMode="auto">
          <a:xfrm>
            <a:off x="258763" y="4684713"/>
            <a:ext cx="8539162" cy="1392237"/>
          </a:xfrm>
          <a:prstGeom prst="rect">
            <a:avLst/>
          </a:prstGeom>
          <a:noFill/>
          <a:ln>
            <a:noFill/>
          </a:ln>
          <a:effectLst>
            <a:outerShdw blurRad="63500" dist="17907" dir="2700000" algn="tl" rotWithShape="0">
              <a:schemeClr val="tx1">
                <a:alpha val="75000"/>
              </a:schemeClr>
            </a:outerShdw>
          </a:effectLs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cs typeface="ＭＳ Ｐゴシック" charset="0"/>
              </a:defRPr>
            </a:lvl2pPr>
            <a:lvl3pPr eaLnBrk="0" hangingPunct="0">
              <a:defRPr sz="2000">
                <a:solidFill>
                  <a:schemeClr val="tx1"/>
                </a:solidFill>
                <a:latin typeface="Arial" charset="0"/>
                <a:ea typeface="ＭＳ Ｐゴシック" charset="0"/>
                <a:cs typeface="ＭＳ Ｐゴシック" charset="0"/>
              </a:defRPr>
            </a:lvl3pPr>
            <a:lvl4pPr eaLnBrk="0" hangingPunct="0">
              <a:defRPr sz="2000">
                <a:solidFill>
                  <a:schemeClr val="tx1"/>
                </a:solidFill>
                <a:latin typeface="Arial" charset="0"/>
                <a:ea typeface="ＭＳ Ｐゴシック" charset="0"/>
                <a:cs typeface="ＭＳ Ｐゴシック" charset="0"/>
              </a:defRPr>
            </a:lvl4pPr>
            <a:lvl5pPr eaLnBrk="0" hangingPunct="0">
              <a:defRPr sz="20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lnSpc>
                <a:spcPct val="90000"/>
              </a:lnSpc>
              <a:spcBef>
                <a:spcPts val="100"/>
              </a:spcBef>
              <a:defRPr/>
            </a:pPr>
            <a:r>
              <a:rPr lang="en-US" sz="3600" dirty="0" smtClean="0">
                <a:latin typeface="Arial Black" charset="0"/>
              </a:rPr>
              <a:t>The Family</a:t>
            </a:r>
          </a:p>
          <a:p>
            <a:pPr eaLnBrk="1" hangingPunct="1">
              <a:lnSpc>
                <a:spcPct val="90000"/>
              </a:lnSpc>
              <a:spcBef>
                <a:spcPts val="100"/>
              </a:spcBef>
              <a:defRPr/>
            </a:pPr>
            <a:r>
              <a:rPr lang="en-US" sz="3000" dirty="0" smtClean="0">
                <a:latin typeface="Rockwell" charset="0"/>
              </a:rPr>
              <a:t>Diversity, Inequality, and Social Change</a:t>
            </a:r>
          </a:p>
          <a:p>
            <a:pPr eaLnBrk="1" hangingPunct="1">
              <a:lnSpc>
                <a:spcPct val="90000"/>
              </a:lnSpc>
              <a:spcBef>
                <a:spcPts val="700"/>
              </a:spcBef>
              <a:defRPr/>
            </a:pPr>
            <a:r>
              <a:rPr lang="en-US" b="1" dirty="0" smtClean="0">
                <a:solidFill>
                  <a:schemeClr val="bg1"/>
                </a:solidFill>
              </a:rPr>
              <a:t>2nd Edition</a:t>
            </a:r>
          </a:p>
        </p:txBody>
      </p:sp>
      <p:sp>
        <p:nvSpPr>
          <p:cNvPr id="8" name="Text Box 50"/>
          <p:cNvSpPr txBox="1">
            <a:spLocks noChangeArrowheads="1"/>
          </p:cNvSpPr>
          <p:nvPr userDrawn="1"/>
        </p:nvSpPr>
        <p:spPr bwMode="auto">
          <a:xfrm>
            <a:off x="4479925" y="1533525"/>
            <a:ext cx="2871788" cy="600075"/>
          </a:xfrm>
          <a:prstGeom prst="rect">
            <a:avLst/>
          </a:prstGeom>
          <a:noFill/>
          <a:ln>
            <a:noFill/>
          </a:ln>
          <a:effectLst>
            <a:outerShdw blurRad="63500" dist="17907" dir="2700000" algn="tl" rotWithShape="0">
              <a:schemeClr val="tx1">
                <a:alpha val="75000"/>
              </a:schemeClr>
            </a:outerShdw>
          </a:effectLs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cs typeface="ＭＳ Ｐゴシック" charset="0"/>
              </a:defRPr>
            </a:lvl2pPr>
            <a:lvl3pPr eaLnBrk="0" hangingPunct="0">
              <a:defRPr sz="2000">
                <a:solidFill>
                  <a:schemeClr val="tx1"/>
                </a:solidFill>
                <a:latin typeface="Arial" charset="0"/>
                <a:ea typeface="ＭＳ Ｐゴシック" charset="0"/>
                <a:cs typeface="ＭＳ Ｐゴシック" charset="0"/>
              </a:defRPr>
            </a:lvl3pPr>
            <a:lvl4pPr eaLnBrk="0" hangingPunct="0">
              <a:defRPr sz="2000">
                <a:solidFill>
                  <a:schemeClr val="tx1"/>
                </a:solidFill>
                <a:latin typeface="Arial" charset="0"/>
                <a:ea typeface="ＭＳ Ｐゴシック" charset="0"/>
                <a:cs typeface="ＭＳ Ｐゴシック" charset="0"/>
              </a:defRPr>
            </a:lvl4pPr>
            <a:lvl5pPr eaLnBrk="0" hangingPunct="0">
              <a:defRPr sz="20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lnSpc>
                <a:spcPct val="90000"/>
              </a:lnSpc>
              <a:spcBef>
                <a:spcPts val="100"/>
              </a:spcBef>
              <a:defRPr/>
            </a:pPr>
            <a:r>
              <a:rPr lang="en-US" sz="3600" dirty="0" smtClean="0">
                <a:latin typeface="Arial Black" charset="0"/>
              </a:rPr>
              <a:t>Chapter</a:t>
            </a:r>
          </a:p>
        </p:txBody>
      </p:sp>
      <p:sp>
        <p:nvSpPr>
          <p:cNvPr id="9" name="Rectangle 17"/>
          <p:cNvSpPr>
            <a:spLocks noChangeArrowheads="1"/>
          </p:cNvSpPr>
          <p:nvPr userDrawn="1"/>
        </p:nvSpPr>
        <p:spPr bwMode="auto">
          <a:xfrm>
            <a:off x="2984500" y="101600"/>
            <a:ext cx="316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latin typeface="Rockwell" charset="0"/>
              </a:rPr>
              <a:t>Lecture Slides</a:t>
            </a:r>
          </a:p>
        </p:txBody>
      </p:sp>
      <p:sp>
        <p:nvSpPr>
          <p:cNvPr id="10" name="Rectangle 38"/>
          <p:cNvSpPr txBox="1">
            <a:spLocks noChangeArrowheads="1"/>
          </p:cNvSpPr>
          <p:nvPr userDrawn="1"/>
        </p:nvSpPr>
        <p:spPr bwMode="auto">
          <a:xfrm>
            <a:off x="4802188" y="6088063"/>
            <a:ext cx="1731962" cy="487362"/>
          </a:xfrm>
          <a:prstGeom prst="rect">
            <a:avLst/>
          </a:prstGeom>
          <a:noFill/>
          <a:ln w="9525">
            <a:noFill/>
            <a:miter lim="800000"/>
            <a:headEnd/>
            <a:tailEnd/>
          </a:ln>
          <a:effectLst/>
        </p:spPr>
        <p:txBody>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cs typeface="ＭＳ Ｐゴシック" charset="0"/>
              </a:defRPr>
            </a:lvl2pPr>
            <a:lvl3pPr eaLnBrk="0" hangingPunct="0">
              <a:defRPr sz="2000">
                <a:solidFill>
                  <a:schemeClr val="tx1"/>
                </a:solidFill>
                <a:latin typeface="Arial" charset="0"/>
                <a:ea typeface="ＭＳ Ｐゴシック" charset="0"/>
                <a:cs typeface="ＭＳ Ｐゴシック" charset="0"/>
              </a:defRPr>
            </a:lvl3pPr>
            <a:lvl4pPr eaLnBrk="0" hangingPunct="0">
              <a:defRPr sz="2000">
                <a:solidFill>
                  <a:schemeClr val="tx1"/>
                </a:solidFill>
                <a:latin typeface="Arial" charset="0"/>
                <a:ea typeface="ＭＳ Ｐゴシック" charset="0"/>
                <a:cs typeface="ＭＳ Ｐゴシック" charset="0"/>
              </a:defRPr>
            </a:lvl4pPr>
            <a:lvl5pPr eaLnBrk="0" hangingPunct="0">
              <a:defRPr sz="20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a:spcBef>
                <a:spcPts val="900"/>
              </a:spcBef>
              <a:buClr>
                <a:srgbClr val="6E4E82"/>
              </a:buClr>
              <a:buSzPct val="120000"/>
              <a:defRPr/>
            </a:pPr>
            <a:r>
              <a:rPr lang="en-US" sz="2400" smtClean="0">
                <a:latin typeface="Rockwell" charset="0"/>
              </a:rPr>
              <a:t>Slides by</a:t>
            </a:r>
          </a:p>
        </p:txBody>
      </p:sp>
      <p:sp>
        <p:nvSpPr>
          <p:cNvPr id="12" name="Text Box 57"/>
          <p:cNvSpPr txBox="1">
            <a:spLocks noChangeArrowheads="1"/>
          </p:cNvSpPr>
          <p:nvPr userDrawn="1"/>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pic>
        <p:nvPicPr>
          <p:cNvPr id="13" name="Picture 15" descr="978039363932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6075" y="914400"/>
            <a:ext cx="2601913"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userDrawn="1"/>
        </p:nvSpPr>
        <p:spPr bwMode="auto">
          <a:xfrm>
            <a:off x="328613" y="914400"/>
            <a:ext cx="2643187" cy="3276600"/>
          </a:xfrm>
          <a:prstGeom prst="rect">
            <a:avLst/>
          </a:prstGeom>
          <a:noFill/>
          <a:ln w="38100" cmpd="sng">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defRPr/>
            </a:pPr>
            <a:endParaRPr lang="en-US" dirty="0">
              <a:cs typeface="Arial" charset="0"/>
            </a:endParaRPr>
          </a:p>
        </p:txBody>
      </p:sp>
      <p:sp>
        <p:nvSpPr>
          <p:cNvPr id="5158" name="Rectangle 38"/>
          <p:cNvSpPr>
            <a:spLocks noGrp="1" noChangeArrowheads="1"/>
          </p:cNvSpPr>
          <p:nvPr>
            <p:ph type="subTitle" idx="1"/>
          </p:nvPr>
        </p:nvSpPr>
        <p:spPr>
          <a:xfrm>
            <a:off x="4476261" y="2495062"/>
            <a:ext cx="4333632" cy="1230921"/>
          </a:xfrm>
          <a:effectLst>
            <a:outerShdw blurRad="63500" dist="17961" dir="2700000" algn="ctr" rotWithShape="0">
              <a:schemeClr val="tx1">
                <a:alpha val="74998"/>
              </a:schemeClr>
            </a:outerShdw>
          </a:effectLst>
        </p:spPr>
        <p:txBody>
          <a:bodyPr/>
          <a:lstStyle>
            <a:lvl1pPr marL="0" indent="0">
              <a:buFontTx/>
              <a:buNone/>
              <a:defRPr lang="en-US" sz="3200" b="0" kern="1200" noProof="0" dirty="0">
                <a:solidFill>
                  <a:schemeClr val="tx1"/>
                </a:solidFill>
                <a:latin typeface="+mn-lt"/>
                <a:ea typeface="+mn-ea"/>
                <a:cs typeface="+mn-cs"/>
              </a:defRPr>
            </a:lvl1pPr>
          </a:lstStyle>
          <a:p>
            <a:r>
              <a:rPr lang="en-US" dirty="0" smtClean="0"/>
              <a:t>Click to edit Master subtitle style</a:t>
            </a:r>
            <a:endParaRPr lang="en-US" dirty="0"/>
          </a:p>
        </p:txBody>
      </p:sp>
      <p:sp>
        <p:nvSpPr>
          <p:cNvPr id="2" name="Title 1"/>
          <p:cNvSpPr>
            <a:spLocks noGrp="1"/>
          </p:cNvSpPr>
          <p:nvPr>
            <p:ph type="title"/>
          </p:nvPr>
        </p:nvSpPr>
        <p:spPr>
          <a:xfrm>
            <a:off x="6600093" y="1518179"/>
            <a:ext cx="1019907" cy="632224"/>
          </a:xfrm>
          <a:noFill/>
          <a:ln>
            <a:noFill/>
          </a:ln>
          <a:effectLst>
            <a:outerShdw blurRad="63500" dist="17907" dir="2700000" algn="tl" rotWithShape="0">
              <a:schemeClr val="tx1">
                <a:alpha val="75000"/>
              </a:schemeClr>
            </a:outerShdw>
          </a:effectLst>
        </p:spPr>
        <p:txBody>
          <a:bodyPr>
            <a:spAutoFit/>
          </a:bodyPr>
          <a:lstStyle>
            <a:lvl1pPr algn="l">
              <a:defRPr lang="en-US" sz="4800" kern="1200" dirty="0">
                <a:solidFill>
                  <a:srgbClr val="000000"/>
                </a:solidFill>
                <a:latin typeface="Arial Black" charset="0"/>
                <a:ea typeface="ＭＳ Ｐゴシック" charset="0"/>
                <a:cs typeface="Arial" charset="0"/>
              </a:defRPr>
            </a:lvl1pPr>
          </a:lstStyle>
          <a:p>
            <a:pPr lvl="0"/>
            <a:r>
              <a:rPr lang="en-US" dirty="0" smtClean="0"/>
              <a:t>Click to edit Master title style</a:t>
            </a:r>
            <a:endParaRPr lang="en-US" dirty="0"/>
          </a:p>
        </p:txBody>
      </p:sp>
      <p:sp>
        <p:nvSpPr>
          <p:cNvPr id="15" name="Text Placeholder 3"/>
          <p:cNvSpPr>
            <a:spLocks noGrp="1"/>
          </p:cNvSpPr>
          <p:nvPr>
            <p:ph type="body" sz="quarter" idx="10"/>
          </p:nvPr>
        </p:nvSpPr>
        <p:spPr>
          <a:xfrm>
            <a:off x="6183921" y="6085987"/>
            <a:ext cx="2637693" cy="447675"/>
          </a:xfrm>
        </p:spPr>
        <p:txBody>
          <a:bodyPr/>
          <a:lstStyle>
            <a:lvl1pPr marL="0" indent="0">
              <a:buFontTx/>
              <a:buNone/>
              <a:defRPr sz="2400"/>
            </a:lvl1pPr>
          </a:lstStyle>
          <a:p>
            <a:endParaRPr dirty="0"/>
          </a:p>
        </p:txBody>
      </p:sp>
    </p:spTree>
    <p:extLst>
      <p:ext uri="{BB962C8B-B14F-4D97-AF65-F5344CB8AC3E}">
        <p14:creationId xmlns:p14="http://schemas.microsoft.com/office/powerpoint/2010/main" val="354697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Slides 1">
    <p:spTree>
      <p:nvGrpSpPr>
        <p:cNvPr id="1" name=""/>
        <p:cNvGrpSpPr/>
        <p:nvPr/>
      </p:nvGrpSpPr>
      <p:grpSpPr>
        <a:xfrm>
          <a:off x="0" y="0"/>
          <a:ext cx="0" cy="0"/>
          <a:chOff x="0" y="0"/>
          <a:chExt cx="0" cy="0"/>
        </a:xfrm>
      </p:grpSpPr>
      <p:sp>
        <p:nvSpPr>
          <p:cNvPr id="17" name="Rectangle 3"/>
          <p:cNvSpPr>
            <a:spLocks noGrp="1" noChangeArrowheads="1"/>
          </p:cNvSpPr>
          <p:nvPr>
            <p:ph idx="1"/>
          </p:nvPr>
        </p:nvSpPr>
        <p:spPr bwMode="auto">
          <a:xfrm>
            <a:off x="466344" y="1508760"/>
            <a:ext cx="8144256" cy="4739640"/>
          </a:xfrm>
          <a:prstGeom prst="rect">
            <a:avLst/>
          </a:prstGeom>
          <a:noFill/>
          <a:ln>
            <a:noFill/>
          </a:ln>
          <a:effectLst/>
          <a:extLst/>
        </p:spPr>
        <p:txBody>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smtClean="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8" name="Rectangle 2"/>
          <p:cNvSpPr>
            <a:spLocks noGrp="1" noChangeArrowheads="1"/>
          </p:cNvSpPr>
          <p:nvPr>
            <p:ph type="title"/>
          </p:nvPr>
        </p:nvSpPr>
        <p:spPr bwMode="auto">
          <a:xfrm>
            <a:off x="347472" y="347472"/>
            <a:ext cx="8447087" cy="1100328"/>
          </a:xfrm>
          <a:prstGeom prst="rect">
            <a:avLst/>
          </a:prstGeom>
          <a:noFill/>
          <a:ln>
            <a:noFill/>
          </a:ln>
          <a:effectLst/>
          <a:extLst/>
        </p:spPr>
        <p:txBody>
          <a:bodyPr/>
          <a:lstStyle/>
          <a:p>
            <a:pPr lvl="0"/>
            <a:r>
              <a:rPr lang="en-US" dirty="0"/>
              <a:t>Click to edit Master title style</a:t>
            </a:r>
          </a:p>
        </p:txBody>
      </p:sp>
    </p:spTree>
    <p:extLst>
      <p:ext uri="{BB962C8B-B14F-4D97-AF65-F5344CB8AC3E}">
        <p14:creationId xmlns:p14="http://schemas.microsoft.com/office/powerpoint/2010/main" val="73861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dirty="0" smtClean="0"/>
              <a:t>Click to edit Master title style</a:t>
            </a:r>
            <a:endParaRPr lang="en-US" dirty="0"/>
          </a:p>
        </p:txBody>
      </p:sp>
    </p:spTree>
    <p:extLst>
      <p:ext uri="{BB962C8B-B14F-4D97-AF65-F5344CB8AC3E}">
        <p14:creationId xmlns:p14="http://schemas.microsoft.com/office/powerpoint/2010/main" val="614989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2">
    <p:spTree>
      <p:nvGrpSpPr>
        <p:cNvPr id="1" name=""/>
        <p:cNvGrpSpPr/>
        <p:nvPr/>
      </p:nvGrpSpPr>
      <p:grpSpPr>
        <a:xfrm>
          <a:off x="0" y="0"/>
          <a:ext cx="0" cy="0"/>
          <a:chOff x="0" y="0"/>
          <a:chExt cx="0" cy="0"/>
        </a:xfrm>
      </p:grpSpPr>
      <p:sp>
        <p:nvSpPr>
          <p:cNvPr id="2" name="Rectangle 1"/>
          <p:cNvSpPr>
            <a:spLocks noChangeAspect="1"/>
          </p:cNvSpPr>
          <p:nvPr userDrawn="1"/>
        </p:nvSpPr>
        <p:spPr bwMode="auto">
          <a:xfrm>
            <a:off x="347663" y="347663"/>
            <a:ext cx="8458200" cy="6096000"/>
          </a:xfrm>
          <a:prstGeom prst="rect">
            <a:avLst/>
          </a:prstGeom>
          <a:solidFill>
            <a:schemeClr val="bg1"/>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3" name="Rectangle 11"/>
          <p:cNvSpPr>
            <a:spLocks noChangeArrowheads="1"/>
          </p:cNvSpPr>
          <p:nvPr userDrawn="1"/>
        </p:nvSpPr>
        <p:spPr bwMode="auto">
          <a:xfrm>
            <a:off x="2997200" y="457200"/>
            <a:ext cx="316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latin typeface="Rockwell" charset="0"/>
              </a:rPr>
              <a:t>Lecture Slides</a:t>
            </a:r>
          </a:p>
        </p:txBody>
      </p:sp>
      <p:sp>
        <p:nvSpPr>
          <p:cNvPr id="4" name="Title 3"/>
          <p:cNvSpPr txBox="1">
            <a:spLocks/>
          </p:cNvSpPr>
          <p:nvPr userDrawn="1"/>
        </p:nvSpPr>
        <p:spPr>
          <a:xfrm>
            <a:off x="354013" y="1338263"/>
            <a:ext cx="8447087" cy="1100137"/>
          </a:xfrm>
          <a:prstGeom prst="rect">
            <a:avLst/>
          </a:prstGeom>
        </p:spPr>
        <p:txBody>
          <a:bodyPr anchor="ct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cs typeface="ＭＳ Ｐゴシック" charset="0"/>
              </a:defRPr>
            </a:lvl2pPr>
            <a:lvl3pPr eaLnBrk="0" hangingPunct="0">
              <a:defRPr sz="2000">
                <a:solidFill>
                  <a:schemeClr val="tx1"/>
                </a:solidFill>
                <a:latin typeface="Arial" charset="0"/>
                <a:ea typeface="ＭＳ Ｐゴシック" charset="0"/>
                <a:cs typeface="ＭＳ Ｐゴシック" charset="0"/>
              </a:defRPr>
            </a:lvl3pPr>
            <a:lvl4pPr eaLnBrk="0" hangingPunct="0">
              <a:defRPr sz="2000">
                <a:solidFill>
                  <a:schemeClr val="tx1"/>
                </a:solidFill>
                <a:latin typeface="Arial" charset="0"/>
                <a:ea typeface="ＭＳ Ｐゴシック" charset="0"/>
                <a:cs typeface="ＭＳ Ｐゴシック" charset="0"/>
              </a:defRPr>
            </a:lvl4pPr>
            <a:lvl5pPr eaLnBrk="0" hangingPunct="0">
              <a:defRPr sz="20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algn="ctr">
              <a:lnSpc>
                <a:spcPts val="3900"/>
              </a:lnSpc>
              <a:defRPr/>
            </a:pPr>
            <a:r>
              <a:rPr lang="en-US" sz="3200" b="1" dirty="0" smtClean="0">
                <a:solidFill>
                  <a:srgbClr val="000000"/>
                </a:solidFill>
                <a:latin typeface="Rockwell" charset="0"/>
                <a:cs typeface="Arial Black" charset="0"/>
              </a:rPr>
              <a:t>The Family: Diversity, Inequality, </a:t>
            </a:r>
            <a:br>
              <a:rPr lang="en-US" sz="3200" b="1" dirty="0" smtClean="0">
                <a:solidFill>
                  <a:srgbClr val="000000"/>
                </a:solidFill>
                <a:latin typeface="Rockwell" charset="0"/>
                <a:cs typeface="Arial Black" charset="0"/>
              </a:rPr>
            </a:br>
            <a:r>
              <a:rPr lang="en-US" sz="3200" b="1" dirty="0" smtClean="0">
                <a:solidFill>
                  <a:srgbClr val="000000"/>
                </a:solidFill>
                <a:latin typeface="Rockwell" charset="0"/>
                <a:cs typeface="Arial Black" charset="0"/>
              </a:rPr>
              <a:t>and Social Change, </a:t>
            </a:r>
            <a:r>
              <a:rPr lang="en-US" sz="3200" b="1" dirty="0" smtClean="0">
                <a:solidFill>
                  <a:srgbClr val="000000"/>
                </a:solidFill>
                <a:latin typeface="Rockwell" charset="0"/>
                <a:cs typeface="Arial Black" charset="0"/>
              </a:rPr>
              <a:t>2nd </a:t>
            </a:r>
            <a:r>
              <a:rPr lang="en-US" sz="3200" b="1" dirty="0" smtClean="0">
                <a:solidFill>
                  <a:srgbClr val="000000"/>
                </a:solidFill>
                <a:latin typeface="Rockwell" charset="0"/>
                <a:cs typeface="Arial Black" charset="0"/>
              </a:rPr>
              <a:t>Edition</a:t>
            </a:r>
          </a:p>
        </p:txBody>
      </p:sp>
      <p:sp>
        <p:nvSpPr>
          <p:cNvPr id="5" name="Rectangle 56"/>
          <p:cNvSpPr>
            <a:spLocks noChangeArrowheads="1"/>
          </p:cNvSpPr>
          <p:nvPr userDrawn="1"/>
        </p:nvSpPr>
        <p:spPr bwMode="auto">
          <a:xfrm>
            <a:off x="6764338" y="6683375"/>
            <a:ext cx="21336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DDBC785B-5846-C54F-B66F-56896E0D7423}" type="slidenum">
              <a:rPr lang="en-US" sz="1000" b="1">
                <a:solidFill>
                  <a:srgbClr val="4D4D4D"/>
                </a:solidFill>
              </a:rPr>
              <a:pPr algn="r"/>
              <a:t>‹#›</a:t>
            </a:fld>
            <a:endParaRPr lang="en-US" sz="1000" b="1">
              <a:solidFill>
                <a:srgbClr val="4D4D4D"/>
              </a:solidFill>
            </a:endParaRPr>
          </a:p>
        </p:txBody>
      </p:sp>
      <p:sp>
        <p:nvSpPr>
          <p:cNvPr id="6" name="Text Box 57"/>
          <p:cNvSpPr txBox="1">
            <a:spLocks noChangeArrowheads="1"/>
          </p:cNvSpPr>
          <p:nvPr userDrawn="1"/>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spTree>
    <p:extLst>
      <p:ext uri="{BB962C8B-B14F-4D97-AF65-F5344CB8AC3E}">
        <p14:creationId xmlns:p14="http://schemas.microsoft.com/office/powerpoint/2010/main" val="4060031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4D6DB"/>
        </a:solidFill>
        <a:effectLst/>
      </p:bgPr>
    </p:bg>
    <p:spTree>
      <p:nvGrpSpPr>
        <p:cNvPr id="1" name=""/>
        <p:cNvGrpSpPr/>
        <p:nvPr/>
      </p:nvGrpSpPr>
      <p:grpSpPr>
        <a:xfrm>
          <a:off x="0" y="0"/>
          <a:ext cx="0" cy="0"/>
          <a:chOff x="0" y="0"/>
          <a:chExt cx="0" cy="0"/>
        </a:xfrm>
      </p:grpSpPr>
      <p:sp>
        <p:nvSpPr>
          <p:cNvPr id="17" name="Rectangle 16"/>
          <p:cNvSpPr>
            <a:spLocks noChangeAspect="1"/>
          </p:cNvSpPr>
          <p:nvPr/>
        </p:nvSpPr>
        <p:spPr bwMode="auto">
          <a:xfrm>
            <a:off x="347663" y="347663"/>
            <a:ext cx="8458200" cy="6096000"/>
          </a:xfrm>
          <a:prstGeom prst="rect">
            <a:avLst/>
          </a:prstGeom>
          <a:solidFill>
            <a:schemeClr val="bg1"/>
          </a:solidFill>
          <a:ln w="9525">
            <a:solidFill>
              <a:srgbClr val="B6DCDF"/>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
        <p:nvSpPr>
          <p:cNvPr id="1027" name="Rectangle 2"/>
          <p:cNvSpPr>
            <a:spLocks noGrp="1" noChangeArrowheads="1"/>
          </p:cNvSpPr>
          <p:nvPr>
            <p:ph type="title"/>
          </p:nvPr>
        </p:nvSpPr>
        <p:spPr bwMode="auto">
          <a:xfrm>
            <a:off x="347663" y="347663"/>
            <a:ext cx="844708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66725" y="1508125"/>
            <a:ext cx="814387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6"/>
          <p:cNvSpPr>
            <a:spLocks noChangeArrowheads="1"/>
          </p:cNvSpPr>
          <p:nvPr/>
        </p:nvSpPr>
        <p:spPr bwMode="auto">
          <a:xfrm>
            <a:off x="6764338" y="6683375"/>
            <a:ext cx="21336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A768DDF3-3CC3-2343-A4A8-BF57E81E4D01}" type="slidenum">
              <a:rPr lang="en-US" sz="1000" b="1">
                <a:solidFill>
                  <a:srgbClr val="4D4D4D"/>
                </a:solidFill>
              </a:rPr>
              <a:pPr algn="r"/>
              <a:t>‹#›</a:t>
            </a:fld>
            <a:endParaRPr lang="en-US" sz="1000" b="1">
              <a:solidFill>
                <a:srgbClr val="4D4D4D"/>
              </a:solidFill>
            </a:endParaRPr>
          </a:p>
        </p:txBody>
      </p:sp>
      <p:sp>
        <p:nvSpPr>
          <p:cNvPr id="1030" name="Text Box 57"/>
          <p:cNvSpPr txBox="1">
            <a:spLocks noChangeArrowheads="1"/>
          </p:cNvSpPr>
          <p:nvPr/>
        </p:nvSpPr>
        <p:spPr bwMode="auto">
          <a:xfrm>
            <a:off x="257175" y="6629400"/>
            <a:ext cx="4968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cs typeface="ＭＳ Ｐゴシック" charset="0"/>
              </a:defRPr>
            </a:lvl2pPr>
            <a:lvl3pPr marL="1143000" indent="-228600" eaLnBrk="0" hangingPunct="0">
              <a:defRPr sz="2000">
                <a:solidFill>
                  <a:schemeClr val="tx1"/>
                </a:solidFill>
                <a:latin typeface="Arial" charset="0"/>
                <a:ea typeface="ＭＳ Ｐゴシック" charset="0"/>
                <a:cs typeface="ＭＳ Ｐゴシック" charset="0"/>
              </a:defRPr>
            </a:lvl3pPr>
            <a:lvl4pPr marL="1600200" indent="-228600" eaLnBrk="0" hangingPunct="0">
              <a:defRPr sz="2000">
                <a:solidFill>
                  <a:schemeClr val="tx1"/>
                </a:solidFill>
                <a:latin typeface="Arial" charset="0"/>
                <a:ea typeface="ＭＳ Ｐゴシック" charset="0"/>
                <a:cs typeface="ＭＳ Ｐゴシック" charset="0"/>
              </a:defRPr>
            </a:lvl4pPr>
            <a:lvl5pPr marL="2057400" indent="-228600" eaLnBrk="0" hangingPunct="0">
              <a:defRPr sz="20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cs typeface="ＭＳ Ｐゴシック" charset="0"/>
              </a:defRPr>
            </a:lvl9pPr>
          </a:lstStyle>
          <a:p>
            <a:pPr eaLnBrk="1" hangingPunct="1">
              <a:spcBef>
                <a:spcPct val="50000"/>
              </a:spcBef>
              <a:defRPr/>
            </a:pPr>
            <a:r>
              <a:rPr lang="en-US" sz="900" b="1" dirty="0" smtClean="0"/>
              <a:t>© 2018 W. W. Norton &amp; Co., Inc.</a:t>
            </a:r>
          </a:p>
        </p:txBody>
      </p:sp>
      <p:sp>
        <p:nvSpPr>
          <p:cNvPr id="1031" name="Line 65"/>
          <p:cNvSpPr>
            <a:spLocks noChangeShapeType="1"/>
          </p:cNvSpPr>
          <p:nvPr/>
        </p:nvSpPr>
        <p:spPr bwMode="auto">
          <a:xfrm>
            <a:off x="347663" y="1489075"/>
            <a:ext cx="8458200" cy="0"/>
          </a:xfrm>
          <a:prstGeom prst="line">
            <a:avLst/>
          </a:prstGeom>
          <a:noFill/>
          <a:ln w="38100">
            <a:solidFill>
              <a:srgbClr val="6E4E82"/>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879" r:id="rId1"/>
    <p:sldLayoutId id="2147483877" r:id="rId2"/>
    <p:sldLayoutId id="2147483878" r:id="rId3"/>
    <p:sldLayoutId id="2147483880" r:id="rId4"/>
  </p:sldLayoutIdLst>
  <p:timing>
    <p:tnLst>
      <p:par>
        <p:cTn xmlns:p14="http://schemas.microsoft.com/office/powerpoint/2010/main" id="1" dur="indefinite" restart="never" nodeType="tmRoot"/>
      </p:par>
    </p:tnLst>
  </p:timing>
  <p:txStyles>
    <p:titleStyle>
      <a:lvl1pPr algn="ctr" rtl="0" eaLnBrk="0" fontAlgn="base" hangingPunct="0">
        <a:lnSpc>
          <a:spcPts val="3900"/>
        </a:lnSpc>
        <a:spcBef>
          <a:spcPct val="0"/>
        </a:spcBef>
        <a:spcAft>
          <a:spcPct val="0"/>
        </a:spcAft>
        <a:defRPr lang="en-US" sz="3200" b="1" dirty="0">
          <a:solidFill>
            <a:srgbClr val="000000"/>
          </a:solidFill>
          <a:latin typeface="+mj-lt"/>
          <a:ea typeface="+mj-ea"/>
          <a:cs typeface="Arial Black"/>
        </a:defRPr>
      </a:lvl1pPr>
      <a:lvl2pPr algn="ctr" rtl="0" eaLnBrk="0" fontAlgn="base" hangingPunct="0">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2pPr>
      <a:lvl3pPr algn="ctr" rtl="0" eaLnBrk="0" fontAlgn="base" hangingPunct="0">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3pPr>
      <a:lvl4pPr algn="ctr" rtl="0" eaLnBrk="0" fontAlgn="base" hangingPunct="0">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4pPr>
      <a:lvl5pPr algn="ctr" rtl="0" eaLnBrk="0" fontAlgn="base" hangingPunct="0">
        <a:lnSpc>
          <a:spcPts val="3900"/>
        </a:lnSpc>
        <a:spcBef>
          <a:spcPct val="0"/>
        </a:spcBef>
        <a:spcAft>
          <a:spcPct val="0"/>
        </a:spcAft>
        <a:defRPr sz="3200" b="1">
          <a:solidFill>
            <a:srgbClr val="000000"/>
          </a:solidFill>
          <a:latin typeface="Rockwell" charset="0"/>
          <a:ea typeface="ＭＳ Ｐゴシック" charset="0"/>
          <a:cs typeface="Arial Black" pitchFamily="34" charset="0"/>
        </a:defRPr>
      </a:lvl5pPr>
      <a:lvl6pPr marL="457200" algn="l" rtl="0" fontAlgn="base">
        <a:spcBef>
          <a:spcPct val="0"/>
        </a:spcBef>
        <a:spcAft>
          <a:spcPct val="0"/>
        </a:spcAft>
        <a:defRPr sz="4400">
          <a:solidFill>
            <a:schemeClr val="tx2"/>
          </a:solidFill>
          <a:latin typeface="Rockwell" charset="0"/>
          <a:ea typeface="ＭＳ Ｐゴシック" charset="0"/>
          <a:cs typeface="Arial" charset="0"/>
        </a:defRPr>
      </a:lvl6pPr>
      <a:lvl7pPr marL="914400" algn="l" rtl="0" fontAlgn="base">
        <a:spcBef>
          <a:spcPct val="0"/>
        </a:spcBef>
        <a:spcAft>
          <a:spcPct val="0"/>
        </a:spcAft>
        <a:defRPr sz="4400">
          <a:solidFill>
            <a:schemeClr val="tx2"/>
          </a:solidFill>
          <a:latin typeface="Rockwell" charset="0"/>
          <a:ea typeface="ＭＳ Ｐゴシック" charset="0"/>
          <a:cs typeface="Arial" charset="0"/>
        </a:defRPr>
      </a:lvl7pPr>
      <a:lvl8pPr marL="1371600" algn="l" rtl="0" fontAlgn="base">
        <a:spcBef>
          <a:spcPct val="0"/>
        </a:spcBef>
        <a:spcAft>
          <a:spcPct val="0"/>
        </a:spcAft>
        <a:defRPr sz="4400">
          <a:solidFill>
            <a:schemeClr val="tx2"/>
          </a:solidFill>
          <a:latin typeface="Rockwell" charset="0"/>
          <a:ea typeface="ＭＳ Ｐゴシック" charset="0"/>
          <a:cs typeface="Arial" charset="0"/>
        </a:defRPr>
      </a:lvl8pPr>
      <a:lvl9pPr marL="1828800" algn="l" rtl="0" fontAlgn="base">
        <a:spcBef>
          <a:spcPct val="0"/>
        </a:spcBef>
        <a:spcAft>
          <a:spcPct val="0"/>
        </a:spcAft>
        <a:defRPr sz="4400">
          <a:solidFill>
            <a:schemeClr val="tx2"/>
          </a:solidFill>
          <a:latin typeface="Rockwell" charset="0"/>
          <a:ea typeface="ＭＳ Ｐゴシック" charset="0"/>
          <a:cs typeface="Arial" charset="0"/>
        </a:defRPr>
      </a:lvl9pPr>
    </p:titleStyle>
    <p:bodyStyle>
      <a:lvl1pPr marL="342900" indent="-342900" algn="l" rtl="0" eaLnBrk="0" fontAlgn="base" hangingPunct="0">
        <a:spcBef>
          <a:spcPts val="900"/>
        </a:spcBef>
        <a:spcAft>
          <a:spcPct val="0"/>
        </a:spcAft>
        <a:buClr>
          <a:srgbClr val="6E4E82"/>
        </a:buClr>
        <a:buSzPct val="120000"/>
        <a:buFont typeface="Wingdings" charset="0"/>
        <a:buChar char="§"/>
        <a:defRPr lang="en-US" sz="3200" dirty="0">
          <a:solidFill>
            <a:schemeClr val="tx1"/>
          </a:solidFill>
          <a:latin typeface="+mn-lt"/>
          <a:ea typeface="+mn-ea"/>
          <a:cs typeface="Times New Roman"/>
        </a:defRPr>
      </a:lvl1pPr>
      <a:lvl2pPr marL="693738" indent="-346075" algn="l" rtl="0" eaLnBrk="0" fontAlgn="base" hangingPunct="0">
        <a:spcBef>
          <a:spcPts val="600"/>
        </a:spcBef>
        <a:spcAft>
          <a:spcPct val="0"/>
        </a:spcAft>
        <a:buClr>
          <a:srgbClr val="6E4E82"/>
        </a:buClr>
        <a:buFont typeface="Arial" charset="0"/>
        <a:buChar char="•"/>
        <a:defRPr lang="en-US" sz="3000" dirty="0">
          <a:solidFill>
            <a:schemeClr val="tx1"/>
          </a:solidFill>
          <a:latin typeface="+mn-lt"/>
          <a:ea typeface="Arial" charset="0"/>
          <a:cs typeface="Times New Roman"/>
        </a:defRPr>
      </a:lvl2pPr>
      <a:lvl3pPr marL="1041400" indent="-346075" algn="l" rtl="0" eaLnBrk="0" fontAlgn="base" hangingPunct="0">
        <a:spcBef>
          <a:spcPts val="600"/>
        </a:spcBef>
        <a:spcAft>
          <a:spcPct val="0"/>
        </a:spcAft>
        <a:buClr>
          <a:srgbClr val="6E4E82"/>
        </a:buClr>
        <a:buFont typeface="Wingdings" charset="0"/>
        <a:buChar char="§"/>
        <a:defRPr lang="en-US" sz="2800" dirty="0">
          <a:solidFill>
            <a:schemeClr val="tx1"/>
          </a:solidFill>
          <a:latin typeface="+mn-lt"/>
          <a:ea typeface="Arial" charset="0"/>
          <a:cs typeface="Times New Roman"/>
        </a:defRPr>
      </a:lvl3pPr>
      <a:lvl4pPr marL="1389063" indent="-346075" algn="l" rtl="0" eaLnBrk="0" fontAlgn="base" hangingPunct="0">
        <a:spcBef>
          <a:spcPts val="600"/>
        </a:spcBef>
        <a:spcAft>
          <a:spcPct val="0"/>
        </a:spcAft>
        <a:buClr>
          <a:srgbClr val="6E4E82"/>
        </a:buClr>
        <a:buFont typeface="Arial" charset="0"/>
        <a:buChar char="•"/>
        <a:defRPr lang="en-US" sz="2600" dirty="0">
          <a:solidFill>
            <a:schemeClr val="tx1"/>
          </a:solidFill>
          <a:latin typeface="+mn-lt"/>
          <a:ea typeface="Arial" charset="0"/>
          <a:cs typeface="Times New Roman"/>
        </a:defRPr>
      </a:lvl4pPr>
      <a:lvl5pPr marL="1736725" indent="-346075" algn="l" rtl="0" eaLnBrk="0" fontAlgn="base" hangingPunct="0">
        <a:spcBef>
          <a:spcPts val="600"/>
        </a:spcBef>
        <a:spcAft>
          <a:spcPct val="0"/>
        </a:spcAft>
        <a:buClr>
          <a:srgbClr val="6E4E82"/>
        </a:buClr>
        <a:buFont typeface="Wingdings" charset="0"/>
        <a:buChar char="§"/>
        <a:defRPr lang="en-US" sz="2400" dirty="0">
          <a:solidFill>
            <a:schemeClr val="tx1"/>
          </a:solidFill>
          <a:latin typeface="+mn-lt"/>
          <a:ea typeface="Arial" charset="0"/>
          <a:cs typeface="Times New Roman"/>
        </a:defRPr>
      </a:lvl5pPr>
      <a:lvl6pPr marL="2514600" indent="-228600" algn="l" rtl="0" fontAlgn="base">
        <a:spcBef>
          <a:spcPct val="20000"/>
        </a:spcBef>
        <a:spcAft>
          <a:spcPct val="0"/>
        </a:spcAft>
        <a:buClr>
          <a:srgbClr val="EE3E96"/>
        </a:buClr>
        <a:buChar char="»"/>
        <a:defRPr sz="2000">
          <a:solidFill>
            <a:schemeClr val="tx1"/>
          </a:solidFill>
          <a:latin typeface="+mn-lt"/>
          <a:ea typeface="Arial" charset="0"/>
          <a:cs typeface="+mn-cs"/>
        </a:defRPr>
      </a:lvl6pPr>
      <a:lvl7pPr marL="2971800" indent="-228600" algn="l" rtl="0" fontAlgn="base">
        <a:spcBef>
          <a:spcPct val="20000"/>
        </a:spcBef>
        <a:spcAft>
          <a:spcPct val="0"/>
        </a:spcAft>
        <a:buClr>
          <a:srgbClr val="EE3E96"/>
        </a:buClr>
        <a:buChar char="»"/>
        <a:defRPr sz="2000">
          <a:solidFill>
            <a:schemeClr val="tx1"/>
          </a:solidFill>
          <a:latin typeface="+mn-lt"/>
          <a:ea typeface="Arial" charset="0"/>
          <a:cs typeface="+mn-cs"/>
        </a:defRPr>
      </a:lvl7pPr>
      <a:lvl8pPr marL="3429000" indent="-228600" algn="l" rtl="0" fontAlgn="base">
        <a:spcBef>
          <a:spcPct val="20000"/>
        </a:spcBef>
        <a:spcAft>
          <a:spcPct val="0"/>
        </a:spcAft>
        <a:buClr>
          <a:srgbClr val="EE3E96"/>
        </a:buClr>
        <a:buChar char="»"/>
        <a:defRPr sz="2000">
          <a:solidFill>
            <a:schemeClr val="tx1"/>
          </a:solidFill>
          <a:latin typeface="+mn-lt"/>
          <a:ea typeface="Arial" charset="0"/>
          <a:cs typeface="+mn-cs"/>
        </a:defRPr>
      </a:lvl8pPr>
      <a:lvl9pPr marL="3886200" indent="-228600" algn="l" rtl="0" fontAlgn="base">
        <a:spcBef>
          <a:spcPct val="20000"/>
        </a:spcBef>
        <a:spcAft>
          <a:spcPct val="0"/>
        </a:spcAft>
        <a:buClr>
          <a:srgbClr val="EE3E96"/>
        </a:buClr>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3.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17.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476750" y="2495550"/>
            <a:ext cx="4333875" cy="1230313"/>
          </a:xfrm>
          <a:effectLst>
            <a:outerShdw blurRad="63500" dist="17961" dir="2700000" algn="ctr" rotWithShape="0">
              <a:schemeClr val="tx1">
                <a:alpha val="74997"/>
              </a:schemeClr>
            </a:outerShdw>
          </a:effectLst>
        </p:spPr>
        <p:txBody>
          <a:bodyPr/>
          <a:lstStyle/>
          <a:p>
            <a:pPr>
              <a:buClrTx/>
              <a:defRPr/>
            </a:pPr>
            <a:r>
              <a:rPr altLang="en-US"/>
              <a:t>Families and Social Class</a:t>
            </a:r>
          </a:p>
        </p:txBody>
      </p:sp>
      <p:sp>
        <p:nvSpPr>
          <p:cNvPr id="6" name="Title 5"/>
          <p:cNvSpPr>
            <a:spLocks noGrp="1"/>
          </p:cNvSpPr>
          <p:nvPr>
            <p:ph type="title"/>
          </p:nvPr>
        </p:nvSpPr>
        <p:spPr>
          <a:xfrm>
            <a:off x="6600825" y="1517650"/>
            <a:ext cx="1019175" cy="633413"/>
          </a:xfrm>
        </p:spPr>
        <p:txBody>
          <a:bodyPr/>
          <a:lstStyle/>
          <a:p>
            <a:pPr>
              <a:defRPr/>
            </a:pPr>
            <a:r>
              <a:rPr altLang="en-US">
                <a:latin typeface="Arial Black" panose="020B0A04020102020204" pitchFamily="34" charset="0"/>
                <a:ea typeface="ＭＳ Ｐゴシック" panose="020B0600070205080204" pitchFamily="34" charset="-128"/>
                <a:cs typeface="Arial" panose="020B0604020202020204" pitchFamily="34" charset="0"/>
              </a:rPr>
              <a:t>4</a:t>
            </a:r>
          </a:p>
        </p:txBody>
      </p:sp>
      <p:sp>
        <p:nvSpPr>
          <p:cNvPr id="6147" name="Text Placeholder 6"/>
          <p:cNvSpPr>
            <a:spLocks noGrp="1" noChangeArrowheads="1"/>
          </p:cNvSpPr>
          <p:nvPr>
            <p:ph type="body" sz="quarter" idx="10"/>
          </p:nvPr>
        </p:nvSpPr>
        <p:spPr>
          <a:xfrm>
            <a:off x="6183313" y="6086475"/>
            <a:ext cx="2884487" cy="447675"/>
          </a:xfrm>
        </p:spPr>
        <p:txBody>
          <a:bodyPr/>
          <a:lstStyle/>
          <a:p>
            <a:r>
              <a:rPr>
                <a:latin typeface="Rockwell" charset="0"/>
                <a:ea typeface="ＭＳ Ｐゴシック" charset="0"/>
              </a:rPr>
              <a:t>Joanna Pepin</a:t>
            </a:r>
          </a:p>
        </p:txBody>
      </p:sp>
      <p:sp>
        <p:nvSpPr>
          <p:cNvPr id="6148" name="TextBox 1"/>
          <p:cNvSpPr txBox="1">
            <a:spLocks noChangeArrowheads="1"/>
          </p:cNvSpPr>
          <p:nvPr/>
        </p:nvSpPr>
        <p:spPr bwMode="auto">
          <a:xfrm>
            <a:off x="5443538" y="176530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endParaRPr lang="en-US">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Families and Social Class: Social Capital</a:t>
            </a:r>
          </a:p>
        </p:txBody>
      </p:sp>
      <p:sp>
        <p:nvSpPr>
          <p:cNvPr id="2457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Theories of Social Class</a:t>
            </a:r>
          </a:p>
          <a:p>
            <a:pPr lvl="1"/>
            <a:r>
              <a:rPr>
                <a:latin typeface="Rockwell" charset="0"/>
              </a:rPr>
              <a:t>Social Capital</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Families and Social Class: Social Capital Definition</a:t>
            </a:r>
          </a:p>
        </p:txBody>
      </p:sp>
      <p:sp>
        <p:nvSpPr>
          <p:cNvPr id="26626"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Theories of Social Class</a:t>
            </a:r>
          </a:p>
          <a:p>
            <a:pPr lvl="1"/>
            <a:r>
              <a:rPr>
                <a:latin typeface="Rockwell" charset="0"/>
              </a:rPr>
              <a:t>Social Capital</a:t>
            </a:r>
          </a:p>
          <a:p>
            <a:pPr lvl="4">
              <a:buFont typeface="Wingdings" charset="0"/>
              <a:buChar char=""/>
            </a:pPr>
            <a:r>
              <a:rPr>
                <a:latin typeface="Rockwell" charset="0"/>
              </a:rPr>
              <a:t>The access to resources people have by virtue of relationships and connections within a social network</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Theories of Social Class: Families</a:t>
            </a:r>
          </a:p>
        </p:txBody>
      </p:sp>
      <p:sp>
        <p:nvSpPr>
          <p:cNvPr id="2867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Families in Their Social Classes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Theories of Social Class: Generations of Wealth and Privilege</a:t>
            </a:r>
          </a:p>
        </p:txBody>
      </p:sp>
      <p:sp>
        <p:nvSpPr>
          <p:cNvPr id="3072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Families in Their Social Classes</a:t>
            </a:r>
          </a:p>
          <a:p>
            <a:pPr lvl="1"/>
            <a:r>
              <a:rPr>
                <a:latin typeface="Rockwell" charset="0"/>
              </a:rPr>
              <a:t>Generations of Wealth and Privilege</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noChangeArrowheads="1"/>
          </p:cNvSpPr>
          <p:nvPr>
            <p:ph type="title"/>
          </p:nvPr>
        </p:nvSpPr>
        <p:spPr/>
        <p:txBody>
          <a:bodyPr/>
          <a:lstStyle/>
          <a:p>
            <a:pPr>
              <a:lnSpc>
                <a:spcPts val="3875"/>
              </a:lnSpc>
            </a:pPr>
            <a:r>
              <a:rPr>
                <a:latin typeface="Rockwell" charset="0"/>
                <a:ea typeface="ＭＳ Ｐゴシック" charset="0"/>
              </a:rPr>
              <a:t>An Elite Extended Family</a:t>
            </a:r>
          </a:p>
        </p:txBody>
      </p:sp>
      <p:pic>
        <p:nvPicPr>
          <p:cNvPr id="32770" name="Picture 2" descr="A diagram shows the relationships between two elite families and their in-laws. The diagram shows that many individuals have attended prestigious prep schools and colleges and that many individuals hold executive or otherwise high-ranking positi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1782763"/>
            <a:ext cx="69342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Theories of Social Class: Generations of Working Poverty</a:t>
            </a:r>
          </a:p>
        </p:txBody>
      </p:sp>
      <p:sp>
        <p:nvSpPr>
          <p:cNvPr id="3481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Families in Their Social Classes</a:t>
            </a:r>
          </a:p>
          <a:p>
            <a:pPr lvl="1"/>
            <a:r>
              <a:rPr>
                <a:latin typeface="Rockwell" charset="0"/>
              </a:rPr>
              <a:t>Generations of Wealth and Privilege</a:t>
            </a:r>
          </a:p>
          <a:p>
            <a:pPr lvl="1"/>
            <a:r>
              <a:rPr>
                <a:latin typeface="Rockwell" charset="0"/>
              </a:rPr>
              <a:t>Generations of Working Poverty</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Theories of Social Class: Family Networks</a:t>
            </a:r>
          </a:p>
        </p:txBody>
      </p:sp>
      <p:sp>
        <p:nvSpPr>
          <p:cNvPr id="36866"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Families in Their Social Classes</a:t>
            </a:r>
          </a:p>
          <a:p>
            <a:pPr lvl="1"/>
            <a:r>
              <a:rPr>
                <a:latin typeface="Rockwell" charset="0"/>
              </a:rPr>
              <a:t>Generations of Wealth and Privilege</a:t>
            </a:r>
          </a:p>
          <a:p>
            <a:pPr lvl="1"/>
            <a:r>
              <a:rPr>
                <a:latin typeface="Rockwell" charset="0"/>
              </a:rPr>
              <a:t>Generations of Working Poverty</a:t>
            </a:r>
          </a:p>
          <a:p>
            <a:pPr lvl="1"/>
            <a:r>
              <a:rPr>
                <a:latin typeface="Rockwell" charset="0"/>
              </a:rPr>
              <a:t>Family Networks</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3"/>
          <p:cNvSpPr>
            <a:spLocks noGrp="1" noChangeArrowheads="1"/>
          </p:cNvSpPr>
          <p:nvPr>
            <p:ph type="title"/>
          </p:nvPr>
        </p:nvSpPr>
        <p:spPr/>
        <p:txBody>
          <a:bodyPr/>
          <a:lstStyle/>
          <a:p>
            <a:pPr>
              <a:lnSpc>
                <a:spcPts val="3875"/>
              </a:lnSpc>
            </a:pPr>
            <a:r>
              <a:rPr>
                <a:latin typeface="Rockwell" charset="0"/>
                <a:ea typeface="ＭＳ Ｐゴシック" charset="0"/>
              </a:rPr>
              <a:t>Families in Social Class Networks</a:t>
            </a:r>
          </a:p>
        </p:txBody>
      </p:sp>
      <p:pic>
        <p:nvPicPr>
          <p:cNvPr id="38914" name="Picture 2" descr="A diagram shows families in social class networks. The diagram shows two groups of clustered families in Class A and Class B. The classes are separated by a set of train tracks. Some lines run between the two classes, but many more lines connect members to their own class than connect the two class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2513" y="1798638"/>
            <a:ext cx="448945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Theories of Social Class: Class Identity</a:t>
            </a:r>
          </a:p>
        </p:txBody>
      </p:sp>
      <p:sp>
        <p:nvSpPr>
          <p:cNvPr id="4096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Families in Their Social Classes</a:t>
            </a:r>
          </a:p>
          <a:p>
            <a:pPr lvl="1"/>
            <a:r>
              <a:rPr>
                <a:latin typeface="Rockwell" charset="0"/>
              </a:rPr>
              <a:t>Generations of Wealth and Privilege</a:t>
            </a:r>
          </a:p>
          <a:p>
            <a:pPr lvl="1"/>
            <a:r>
              <a:rPr>
                <a:latin typeface="Rockwell" charset="0"/>
              </a:rPr>
              <a:t>Generations of Working Poverty</a:t>
            </a:r>
          </a:p>
          <a:p>
            <a:pPr lvl="1"/>
            <a:r>
              <a:rPr>
                <a:latin typeface="Rockwell" charset="0"/>
              </a:rPr>
              <a:t>Family Networks</a:t>
            </a:r>
          </a:p>
          <a:p>
            <a:pPr lvl="4">
              <a:buFont typeface="Wingdings" charset="0"/>
              <a:buChar char=""/>
            </a:pPr>
            <a:r>
              <a:rPr>
                <a:latin typeface="Rockwell" charset="0"/>
              </a:rPr>
              <a:t>Class identity</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Theories of Social Class: Class Identity Definition</a:t>
            </a:r>
          </a:p>
        </p:txBody>
      </p:sp>
      <p:sp>
        <p:nvSpPr>
          <p:cNvPr id="4301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Families in Their Social Classes</a:t>
            </a:r>
          </a:p>
          <a:p>
            <a:pPr lvl="1"/>
            <a:r>
              <a:rPr>
                <a:latin typeface="Rockwell" charset="0"/>
              </a:rPr>
              <a:t>Generations of Wealth and Privilege</a:t>
            </a:r>
          </a:p>
          <a:p>
            <a:pPr lvl="1"/>
            <a:r>
              <a:rPr>
                <a:latin typeface="Rockwell" charset="0"/>
              </a:rPr>
              <a:t>Generations of Working Poverty</a:t>
            </a:r>
          </a:p>
          <a:p>
            <a:pPr lvl="1"/>
            <a:r>
              <a:rPr>
                <a:latin typeface="Rockwell" charset="0"/>
              </a:rPr>
              <a:t>Family Networks</a:t>
            </a:r>
          </a:p>
          <a:p>
            <a:pPr lvl="4">
              <a:buFont typeface="Wingdings" charset="0"/>
              <a:buChar char=""/>
            </a:pPr>
            <a:r>
              <a:rPr>
                <a:latin typeface="Rockwell" charset="0"/>
              </a:rPr>
              <a:t>Class identity: the awareness of, and sense of belonging to, a specific social class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3"/>
          <p:cNvSpPr>
            <a:spLocks noGrp="1" noChangeArrowheads="1"/>
          </p:cNvSpPr>
          <p:nvPr>
            <p:ph type="title"/>
          </p:nvPr>
        </p:nvSpPr>
        <p:spPr/>
        <p:txBody>
          <a:bodyPr/>
          <a:lstStyle/>
          <a:p>
            <a:pPr>
              <a:lnSpc>
                <a:spcPts val="3875"/>
              </a:lnSpc>
            </a:pPr>
            <a:r>
              <a:rPr>
                <a:latin typeface="Rockwell" charset="0"/>
                <a:ea typeface="ＭＳ Ｐゴシック" charset="0"/>
              </a:rPr>
              <a:t>Families and Social Class</a:t>
            </a:r>
          </a:p>
        </p:txBody>
      </p:sp>
      <p:pic>
        <p:nvPicPr>
          <p:cNvPr id="8194" name="Picture 2" descr="A photograph depicts a line of people with shopping carts at a local food bank. The carts are full of various foods, and the line stretches into the distanc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36738"/>
            <a:ext cx="71628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noChangeArrowheads="1"/>
          </p:cNvSpPr>
          <p:nvPr>
            <p:ph type="title"/>
          </p:nvPr>
        </p:nvSpPr>
        <p:spPr>
          <a:xfrm>
            <a:off x="152400" y="347663"/>
            <a:ext cx="8839200" cy="1100137"/>
          </a:xfrm>
        </p:spPr>
        <p:txBody>
          <a:bodyPr/>
          <a:lstStyle/>
          <a:p>
            <a:pPr>
              <a:lnSpc>
                <a:spcPts val="3875"/>
              </a:lnSpc>
            </a:pPr>
            <a:r>
              <a:rPr>
                <a:latin typeface="Rockwell" charset="0"/>
                <a:ea typeface="ＭＳ Ｐゴシック" charset="0"/>
              </a:rPr>
              <a:t>The American Class Structure</a:t>
            </a:r>
          </a:p>
        </p:txBody>
      </p:sp>
      <p:sp>
        <p:nvSpPr>
          <p:cNvPr id="4505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Social Class Categories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Capitalist and Corporate Managerial</a:t>
            </a:r>
          </a:p>
        </p:txBody>
      </p:sp>
      <p:sp>
        <p:nvSpPr>
          <p:cNvPr id="47106"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Social Class Categories</a:t>
            </a:r>
          </a:p>
          <a:p>
            <a:pPr lvl="1"/>
            <a:r>
              <a:rPr>
                <a:latin typeface="Rockwell" charset="0"/>
              </a:rPr>
              <a:t>Capitalist and Corporate Managerial Class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Middle Class</a:t>
            </a:r>
          </a:p>
        </p:txBody>
      </p:sp>
      <p:sp>
        <p:nvSpPr>
          <p:cNvPr id="4915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Social Class Categories</a:t>
            </a:r>
          </a:p>
          <a:p>
            <a:pPr lvl="1"/>
            <a:r>
              <a:rPr>
                <a:latin typeface="Rockwell" charset="0"/>
              </a:rPr>
              <a:t>Capitalist and Corporate Managerial Class</a:t>
            </a:r>
          </a:p>
          <a:p>
            <a:pPr lvl="1"/>
            <a:r>
              <a:rPr>
                <a:latin typeface="Rockwell" charset="0"/>
              </a:rPr>
              <a:t>Middle Class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Working Class</a:t>
            </a:r>
          </a:p>
        </p:txBody>
      </p:sp>
      <p:sp>
        <p:nvSpPr>
          <p:cNvPr id="5120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Social Class Categories</a:t>
            </a:r>
          </a:p>
          <a:p>
            <a:pPr lvl="1"/>
            <a:r>
              <a:rPr>
                <a:latin typeface="Rockwell" charset="0"/>
              </a:rPr>
              <a:t>Capitalist and Corporate Managerial Class</a:t>
            </a:r>
          </a:p>
          <a:p>
            <a:pPr lvl="1"/>
            <a:r>
              <a:rPr>
                <a:latin typeface="Rockwell" charset="0"/>
              </a:rPr>
              <a:t>Middle Class</a:t>
            </a:r>
          </a:p>
          <a:p>
            <a:pPr lvl="1"/>
            <a:r>
              <a:rPr>
                <a:latin typeface="Rockwell" charset="0"/>
              </a:rPr>
              <a:t>Working Class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Lower Class</a:t>
            </a:r>
          </a:p>
        </p:txBody>
      </p:sp>
      <p:sp>
        <p:nvSpPr>
          <p:cNvPr id="5325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Social Class Categories</a:t>
            </a:r>
          </a:p>
          <a:p>
            <a:pPr lvl="1"/>
            <a:r>
              <a:rPr>
                <a:latin typeface="Rockwell" charset="0"/>
              </a:rPr>
              <a:t>Capitalist and Corporate Managerial Class</a:t>
            </a:r>
          </a:p>
          <a:p>
            <a:pPr lvl="1"/>
            <a:r>
              <a:rPr>
                <a:latin typeface="Rockwell" charset="0"/>
              </a:rPr>
              <a:t>Middle Class</a:t>
            </a:r>
          </a:p>
          <a:p>
            <a:pPr lvl="1"/>
            <a:r>
              <a:rPr>
                <a:latin typeface="Rockwell" charset="0"/>
              </a:rPr>
              <a:t>Working Class</a:t>
            </a:r>
          </a:p>
          <a:p>
            <a:pPr lvl="1"/>
            <a:r>
              <a:rPr>
                <a:latin typeface="Rockwell" charset="0"/>
              </a:rPr>
              <a:t>Lower Class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3"/>
          <p:cNvSpPr>
            <a:spLocks noGrp="1" noChangeArrowheads="1"/>
          </p:cNvSpPr>
          <p:nvPr>
            <p:ph type="title"/>
          </p:nvPr>
        </p:nvSpPr>
        <p:spPr/>
        <p:txBody>
          <a:bodyPr/>
          <a:lstStyle/>
          <a:p>
            <a:pPr>
              <a:lnSpc>
                <a:spcPts val="3875"/>
              </a:lnSpc>
            </a:pPr>
            <a:r>
              <a:rPr>
                <a:latin typeface="Rockwell" charset="0"/>
                <a:ea typeface="ＭＳ Ｐゴシック" charset="0"/>
              </a:rPr>
              <a:t>American Class Identification</a:t>
            </a:r>
          </a:p>
        </p:txBody>
      </p:sp>
      <p:pic>
        <p:nvPicPr>
          <p:cNvPr id="55298" name="Picture 1" descr="FAMILY2_FIG04.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828800"/>
            <a:ext cx="5129213"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noChangeArrowheads="1"/>
          </p:cNvSpPr>
          <p:nvPr>
            <p:ph type="title"/>
          </p:nvPr>
        </p:nvSpPr>
        <p:spPr>
          <a:xfrm>
            <a:off x="228600" y="347663"/>
            <a:ext cx="8686800" cy="1100137"/>
          </a:xfrm>
        </p:spPr>
        <p:txBody>
          <a:bodyPr/>
          <a:lstStyle/>
          <a:p>
            <a:pPr>
              <a:lnSpc>
                <a:spcPts val="3875"/>
              </a:lnSpc>
            </a:pPr>
            <a:r>
              <a:rPr>
                <a:latin typeface="Rockwell" charset="0"/>
                <a:ea typeface="ＭＳ Ｐゴシック" charset="0"/>
              </a:rPr>
              <a:t>The American Class Structure: Inequality</a:t>
            </a:r>
          </a:p>
        </p:txBody>
      </p:sp>
      <p:sp>
        <p:nvSpPr>
          <p:cNvPr id="57346"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Increasing Inequality</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3"/>
          <p:cNvSpPr>
            <a:spLocks noGrp="1" noChangeArrowheads="1"/>
          </p:cNvSpPr>
          <p:nvPr>
            <p:ph type="title"/>
          </p:nvPr>
        </p:nvSpPr>
        <p:spPr/>
        <p:txBody>
          <a:bodyPr/>
          <a:lstStyle/>
          <a:p>
            <a:pPr>
              <a:lnSpc>
                <a:spcPts val="3875"/>
              </a:lnSpc>
            </a:pPr>
            <a:r>
              <a:rPr>
                <a:latin typeface="Rockwell" charset="0"/>
                <a:ea typeface="ＭＳ Ｐゴシック" charset="0"/>
              </a:rPr>
              <a:t>U.S. Family Income Distribution, 2011</a:t>
            </a:r>
          </a:p>
        </p:txBody>
      </p:sp>
      <p:pic>
        <p:nvPicPr>
          <p:cNvPr id="59394" name="Picture 1" descr="FAMILY2_FIG04.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6400"/>
            <a:ext cx="4576763"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noChangeArrowheads="1"/>
          </p:cNvSpPr>
          <p:nvPr>
            <p:ph type="title"/>
          </p:nvPr>
        </p:nvSpPr>
        <p:spPr>
          <a:xfrm>
            <a:off x="228600" y="347663"/>
            <a:ext cx="8686800" cy="1100137"/>
          </a:xfrm>
        </p:spPr>
        <p:txBody>
          <a:bodyPr/>
          <a:lstStyle/>
          <a:p>
            <a:pPr>
              <a:lnSpc>
                <a:spcPts val="3875"/>
              </a:lnSpc>
            </a:pPr>
            <a:r>
              <a:rPr>
                <a:latin typeface="Rockwell" charset="0"/>
                <a:ea typeface="ＭＳ Ｐゴシック" charset="0"/>
              </a:rPr>
              <a:t>The American Class Structure: Gini Index</a:t>
            </a:r>
          </a:p>
        </p:txBody>
      </p:sp>
      <p:sp>
        <p:nvSpPr>
          <p:cNvPr id="6144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Increasing Inequality</a:t>
            </a:r>
          </a:p>
          <a:p>
            <a:pPr lvl="1"/>
            <a:r>
              <a:rPr>
                <a:latin typeface="Rockwell" charset="0"/>
              </a:rPr>
              <a:t>Gini index</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Gini Index Definition</a:t>
            </a:r>
          </a:p>
        </p:txBody>
      </p:sp>
      <p:sp>
        <p:nvSpPr>
          <p:cNvPr id="6349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Increasing Inequality</a:t>
            </a:r>
          </a:p>
          <a:p>
            <a:pPr lvl="1"/>
            <a:r>
              <a:rPr>
                <a:latin typeface="Rockwell" charset="0"/>
              </a:rPr>
              <a:t>Gini index </a:t>
            </a:r>
          </a:p>
          <a:p>
            <a:pPr lvl="4">
              <a:buFont typeface="Wingdings" charset="0"/>
              <a:buChar char=""/>
            </a:pPr>
            <a:r>
              <a:rPr>
                <a:latin typeface="Rockwell" charset="0"/>
              </a:rPr>
              <a:t>A measure of inequality in which 0 represents complete equality and 1 represents complete inequality</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3"/>
          <p:cNvSpPr>
            <a:spLocks noGrp="1" noChangeArrowheads="1"/>
          </p:cNvSpPr>
          <p:nvPr>
            <p:ph type="title"/>
          </p:nvPr>
        </p:nvSpPr>
        <p:spPr/>
        <p:txBody>
          <a:bodyPr/>
          <a:lstStyle/>
          <a:p>
            <a:pPr>
              <a:lnSpc>
                <a:spcPts val="3875"/>
              </a:lnSpc>
            </a:pPr>
            <a:r>
              <a:rPr>
                <a:latin typeface="Rockwell" charset="0"/>
                <a:ea typeface="ＭＳ Ｐゴシック" charset="0"/>
              </a:rPr>
              <a:t>Two Perspectives on Social Class</a:t>
            </a:r>
          </a:p>
        </p:txBody>
      </p:sp>
      <p:pic>
        <p:nvPicPr>
          <p:cNvPr id="10242" name="Picture 2" descr="A diagram shows two perspectives on social class. The first perspective shows class as a ladder that all may climb, and the second shows class as a series of boxes in which the smaller, higher classes are stacked on top of the larger, lower class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2813" y="1792288"/>
            <a:ext cx="475615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noChangeArrowheads="1"/>
          </p:cNvSpPr>
          <p:nvPr>
            <p:ph type="title"/>
          </p:nvPr>
        </p:nvSpPr>
        <p:spPr/>
        <p:txBody>
          <a:bodyPr/>
          <a:lstStyle/>
          <a:p>
            <a:pPr>
              <a:lnSpc>
                <a:spcPts val="3875"/>
              </a:lnSpc>
            </a:pPr>
            <a:r>
              <a:rPr>
                <a:latin typeface="Rockwell" charset="0"/>
                <a:ea typeface="ＭＳ Ｐゴシック" charset="0"/>
              </a:rPr>
              <a:t>Family Income Inequality, 1947</a:t>
            </a:r>
            <a:r>
              <a:rPr>
                <a:latin typeface="Cambria" charset="0"/>
                <a:ea typeface="ＭＳ Ｐゴシック" charset="0"/>
              </a:rPr>
              <a:t>–</a:t>
            </a:r>
            <a:r>
              <a:rPr>
                <a:latin typeface="Rockwell" charset="0"/>
                <a:ea typeface="ＭＳ Ｐゴシック" charset="0"/>
              </a:rPr>
              <a:t>2015</a:t>
            </a:r>
          </a:p>
        </p:txBody>
      </p:sp>
      <p:pic>
        <p:nvPicPr>
          <p:cNvPr id="65538" name="Picture 1" descr="FAMILY2_FIG04.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84338"/>
            <a:ext cx="4937125"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At the Bottom</a:t>
            </a:r>
          </a:p>
        </p:txBody>
      </p:sp>
      <p:sp>
        <p:nvSpPr>
          <p:cNvPr id="67586"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Increasing Inequality</a:t>
            </a:r>
          </a:p>
          <a:p>
            <a:pPr lvl="1"/>
            <a:r>
              <a:rPr>
                <a:latin typeface="Rockwell" charset="0"/>
              </a:rPr>
              <a:t>At the Bottom: Keeping the Poor from Improving Their Lot</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In the Middle </a:t>
            </a:r>
          </a:p>
        </p:txBody>
      </p:sp>
      <p:sp>
        <p:nvSpPr>
          <p:cNvPr id="6963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Increasing Inequality</a:t>
            </a:r>
          </a:p>
          <a:p>
            <a:pPr lvl="1"/>
            <a:r>
              <a:rPr>
                <a:latin typeface="Rockwell" charset="0"/>
              </a:rPr>
              <a:t>At the Bottom: Keeping the Poor from Improving Their Lot</a:t>
            </a:r>
          </a:p>
          <a:p>
            <a:pPr lvl="1"/>
            <a:r>
              <a:rPr>
                <a:latin typeface="Rockwell" charset="0"/>
              </a:rPr>
              <a:t>In the Middle: Divergent Fortunes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At the Top</a:t>
            </a:r>
          </a:p>
        </p:txBody>
      </p:sp>
      <p:sp>
        <p:nvSpPr>
          <p:cNvPr id="7168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Increasing Inequality</a:t>
            </a:r>
          </a:p>
          <a:p>
            <a:pPr lvl="1"/>
            <a:r>
              <a:rPr>
                <a:latin typeface="Rockwell" charset="0"/>
              </a:rPr>
              <a:t>At the Bottom: Keeping the Poor from Improving Their Lot</a:t>
            </a:r>
          </a:p>
          <a:p>
            <a:pPr lvl="1"/>
            <a:r>
              <a:rPr>
                <a:latin typeface="Rockwell" charset="0"/>
              </a:rPr>
              <a:t>In the Middle: Divergent Fortunes</a:t>
            </a:r>
          </a:p>
          <a:p>
            <a:pPr lvl="1"/>
            <a:r>
              <a:rPr>
                <a:latin typeface="Rockwell" charset="0"/>
              </a:rPr>
              <a:t>At the Top: The New Superrich</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Poverty and Policy</a:t>
            </a:r>
          </a:p>
        </p:txBody>
      </p:sp>
      <p:sp>
        <p:nvSpPr>
          <p:cNvPr id="7373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Increasing Inequality</a:t>
            </a:r>
          </a:p>
          <a:p>
            <a:pPr>
              <a:buFont typeface="Wingdings" charset="0"/>
              <a:buChar char=""/>
            </a:pPr>
            <a:r>
              <a:rPr>
                <a:latin typeface="Rockwell" charset="0"/>
                <a:ea typeface="ＭＳ Ｐゴシック" charset="0"/>
              </a:rPr>
              <a:t>Poverty and Policy</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Poverty Line</a:t>
            </a:r>
          </a:p>
        </p:txBody>
      </p:sp>
      <p:sp>
        <p:nvSpPr>
          <p:cNvPr id="7577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Increasing Inequality</a:t>
            </a:r>
          </a:p>
          <a:p>
            <a:pPr>
              <a:buFont typeface="Wingdings" charset="0"/>
              <a:buChar char=""/>
            </a:pPr>
            <a:r>
              <a:rPr>
                <a:latin typeface="Rockwell" charset="0"/>
                <a:ea typeface="ＭＳ Ｐゴシック" charset="0"/>
              </a:rPr>
              <a:t>Poverty and Policy</a:t>
            </a:r>
          </a:p>
          <a:p>
            <a:pPr lvl="1"/>
            <a:r>
              <a:rPr>
                <a:latin typeface="Rockwell" charset="0"/>
              </a:rPr>
              <a:t>Poverty Line</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Poverty Line Definition</a:t>
            </a:r>
          </a:p>
        </p:txBody>
      </p:sp>
      <p:sp>
        <p:nvSpPr>
          <p:cNvPr id="77826"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Increasing Inequality</a:t>
            </a:r>
          </a:p>
          <a:p>
            <a:pPr>
              <a:buFont typeface="Wingdings" charset="0"/>
              <a:buChar char=""/>
            </a:pPr>
            <a:r>
              <a:rPr>
                <a:latin typeface="Rockwell" charset="0"/>
                <a:ea typeface="ＭＳ Ｐゴシック" charset="0"/>
              </a:rPr>
              <a:t>Poverty and Policy</a:t>
            </a:r>
          </a:p>
          <a:p>
            <a:pPr lvl="1"/>
            <a:r>
              <a:rPr>
                <a:latin typeface="Rockwell" charset="0"/>
              </a:rPr>
              <a:t>Poverty Line</a:t>
            </a:r>
          </a:p>
          <a:p>
            <a:pPr lvl="4">
              <a:buFont typeface="Wingdings" charset="0"/>
              <a:buChar char=""/>
            </a:pPr>
            <a:r>
              <a:rPr>
                <a:latin typeface="Rockwell" charset="0"/>
              </a:rPr>
              <a:t>The level of income below which the federal government defines a family or individual as poor</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Poverty in the United States</a:t>
            </a:r>
          </a:p>
        </p:txBody>
      </p:sp>
      <p:sp>
        <p:nvSpPr>
          <p:cNvPr id="7987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Poverty and Policy</a:t>
            </a:r>
          </a:p>
          <a:p>
            <a:pPr lvl="1"/>
            <a:r>
              <a:rPr>
                <a:latin typeface="Rockwell" charset="0"/>
              </a:rPr>
              <a:t>Poverty in the United States</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Poverty Increase</a:t>
            </a:r>
          </a:p>
        </p:txBody>
      </p:sp>
      <p:sp>
        <p:nvSpPr>
          <p:cNvPr id="81922" name="Content Placeholder 4"/>
          <p:cNvSpPr>
            <a:spLocks noGrp="1" noChangeArrowheads="1"/>
          </p:cNvSpPr>
          <p:nvPr>
            <p:ph idx="1"/>
          </p:nvPr>
        </p:nvSpPr>
        <p:spPr>
          <a:xfrm>
            <a:off x="466725" y="1508125"/>
            <a:ext cx="8328025" cy="4740275"/>
          </a:xfrm>
        </p:spPr>
        <p:txBody>
          <a:bodyPr/>
          <a:lstStyle/>
          <a:p>
            <a:pPr>
              <a:buFont typeface="Wingdings" charset="0"/>
              <a:buChar char=""/>
            </a:pPr>
            <a:r>
              <a:rPr>
                <a:latin typeface="Rockwell" charset="0"/>
                <a:ea typeface="ＭＳ Ｐゴシック" charset="0"/>
              </a:rPr>
              <a:t>Poverty and Policy</a:t>
            </a:r>
          </a:p>
          <a:p>
            <a:pPr lvl="1"/>
            <a:r>
              <a:rPr>
                <a:latin typeface="Rockwell" charset="0"/>
              </a:rPr>
              <a:t>Poverty in the United States</a:t>
            </a:r>
          </a:p>
          <a:p>
            <a:pPr marL="1252538" lvl="4" indent="-338138">
              <a:buFont typeface="Wingdings" charset="0"/>
              <a:buChar char=""/>
            </a:pPr>
            <a:r>
              <a:rPr>
                <a:latin typeface="Rockwell" charset="0"/>
              </a:rPr>
              <a:t>Poverty increased dramatically during the 2000s.</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Poverty Concentration</a:t>
            </a:r>
          </a:p>
        </p:txBody>
      </p:sp>
      <p:sp>
        <p:nvSpPr>
          <p:cNvPr id="83970" name="Content Placeholder 4"/>
          <p:cNvSpPr>
            <a:spLocks noGrp="1" noChangeArrowheads="1"/>
          </p:cNvSpPr>
          <p:nvPr>
            <p:ph idx="1"/>
          </p:nvPr>
        </p:nvSpPr>
        <p:spPr>
          <a:xfrm>
            <a:off x="466725" y="1508125"/>
            <a:ext cx="8328025" cy="4740275"/>
          </a:xfrm>
        </p:spPr>
        <p:txBody>
          <a:bodyPr/>
          <a:lstStyle/>
          <a:p>
            <a:pPr>
              <a:buFont typeface="Wingdings" charset="0"/>
              <a:buChar char=""/>
            </a:pPr>
            <a:r>
              <a:rPr>
                <a:latin typeface="Rockwell" charset="0"/>
                <a:ea typeface="ＭＳ Ｐゴシック" charset="0"/>
              </a:rPr>
              <a:t>Poverty and Policy</a:t>
            </a:r>
          </a:p>
          <a:p>
            <a:pPr lvl="1"/>
            <a:r>
              <a:rPr>
                <a:latin typeface="Rockwell" charset="0"/>
              </a:rPr>
              <a:t>Poverty in the U.S.:</a:t>
            </a:r>
          </a:p>
          <a:p>
            <a:pPr marL="1252538" lvl="4" indent="-338138">
              <a:buFont typeface="Wingdings" charset="0"/>
              <a:buChar char=""/>
            </a:pPr>
            <a:r>
              <a:rPr>
                <a:latin typeface="Rockwell" charset="0"/>
              </a:rPr>
              <a:t>Poverty increased dramatically during the 2000s.</a:t>
            </a:r>
          </a:p>
          <a:p>
            <a:pPr marL="1252538" lvl="4" indent="-338138">
              <a:buFont typeface="Wingdings" charset="0"/>
              <a:buChar char=""/>
            </a:pPr>
            <a:r>
              <a:rPr>
                <a:latin typeface="Rockwell" charset="0"/>
              </a:rPr>
              <a:t>Poverty is concentrated by race/ethnicity.</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Families and Social Class: Theories</a:t>
            </a:r>
          </a:p>
        </p:txBody>
      </p:sp>
      <p:sp>
        <p:nvSpPr>
          <p:cNvPr id="1229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Theories of Social Class</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3"/>
          <p:cNvSpPr>
            <a:spLocks noGrp="1" noChangeArrowheads="1"/>
          </p:cNvSpPr>
          <p:nvPr>
            <p:ph type="title"/>
          </p:nvPr>
        </p:nvSpPr>
        <p:spPr/>
        <p:txBody>
          <a:bodyPr/>
          <a:lstStyle/>
          <a:p>
            <a:pPr>
              <a:lnSpc>
                <a:spcPts val="3875"/>
              </a:lnSpc>
            </a:pPr>
            <a:r>
              <a:rPr>
                <a:latin typeface="Rockwell" charset="0"/>
                <a:ea typeface="ＭＳ Ｐゴシック" charset="0"/>
              </a:rPr>
              <a:t>U.S. Family Poverty Rates by Race/Ethnicity, 2011</a:t>
            </a:r>
          </a:p>
        </p:txBody>
      </p:sp>
      <p:pic>
        <p:nvPicPr>
          <p:cNvPr id="86018" name="Picture 1" descr="FAMILY2_FIG04.0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12925"/>
            <a:ext cx="5348288"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Poverty and Family Structure</a:t>
            </a:r>
          </a:p>
        </p:txBody>
      </p:sp>
      <p:sp>
        <p:nvSpPr>
          <p:cNvPr id="88066" name="Content Placeholder 4"/>
          <p:cNvSpPr>
            <a:spLocks noGrp="1" noChangeArrowheads="1"/>
          </p:cNvSpPr>
          <p:nvPr>
            <p:ph idx="1"/>
          </p:nvPr>
        </p:nvSpPr>
        <p:spPr>
          <a:xfrm>
            <a:off x="466725" y="1508125"/>
            <a:ext cx="8328025" cy="4740275"/>
          </a:xfrm>
        </p:spPr>
        <p:txBody>
          <a:bodyPr/>
          <a:lstStyle/>
          <a:p>
            <a:pPr>
              <a:buFont typeface="Wingdings" charset="0"/>
              <a:buChar char=""/>
            </a:pPr>
            <a:r>
              <a:rPr>
                <a:latin typeface="Rockwell" charset="0"/>
                <a:ea typeface="ＭＳ Ｐゴシック" charset="0"/>
              </a:rPr>
              <a:t>Poverty and Policy</a:t>
            </a:r>
          </a:p>
          <a:p>
            <a:pPr lvl="1"/>
            <a:r>
              <a:rPr>
                <a:latin typeface="Rockwell" charset="0"/>
              </a:rPr>
              <a:t>Poverty in the United States</a:t>
            </a:r>
          </a:p>
          <a:p>
            <a:pPr marL="1252538" lvl="4" indent="-338138">
              <a:buFont typeface="Wingdings" charset="0"/>
              <a:buChar char=""/>
            </a:pPr>
            <a:r>
              <a:rPr>
                <a:latin typeface="Rockwell" charset="0"/>
              </a:rPr>
              <a:t>Poverty increased dramatically during the 2000s.</a:t>
            </a:r>
          </a:p>
          <a:p>
            <a:pPr marL="1252538" lvl="4" indent="-338138">
              <a:buFont typeface="Wingdings" charset="0"/>
              <a:buChar char=""/>
            </a:pPr>
            <a:r>
              <a:rPr>
                <a:latin typeface="Rockwell" charset="0"/>
              </a:rPr>
              <a:t>Poverty is concentrated by race/ethnicity.</a:t>
            </a:r>
          </a:p>
          <a:p>
            <a:pPr marL="1252538" lvl="4" indent="-338138">
              <a:buFont typeface="Wingdings" charset="0"/>
              <a:buChar char=""/>
            </a:pPr>
            <a:r>
              <a:rPr>
                <a:latin typeface="Rockwell" charset="0"/>
              </a:rPr>
              <a:t>Poverty is closely related to family structure.</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Poverty and Older People</a:t>
            </a:r>
          </a:p>
        </p:txBody>
      </p:sp>
      <p:sp>
        <p:nvSpPr>
          <p:cNvPr id="90114" name="Content Placeholder 4"/>
          <p:cNvSpPr>
            <a:spLocks noGrp="1" noChangeArrowheads="1"/>
          </p:cNvSpPr>
          <p:nvPr>
            <p:ph idx="1"/>
          </p:nvPr>
        </p:nvSpPr>
        <p:spPr>
          <a:xfrm>
            <a:off x="466725" y="1508125"/>
            <a:ext cx="8328025" cy="4740275"/>
          </a:xfrm>
        </p:spPr>
        <p:txBody>
          <a:bodyPr/>
          <a:lstStyle/>
          <a:p>
            <a:pPr>
              <a:buFont typeface="Wingdings" charset="0"/>
              <a:buChar char=""/>
            </a:pPr>
            <a:r>
              <a:rPr>
                <a:latin typeface="Rockwell" charset="0"/>
                <a:ea typeface="ＭＳ Ｐゴシック" charset="0"/>
              </a:rPr>
              <a:t>Poverty and Policy</a:t>
            </a:r>
          </a:p>
          <a:p>
            <a:pPr lvl="1"/>
            <a:r>
              <a:rPr>
                <a:latin typeface="Rockwell" charset="0"/>
              </a:rPr>
              <a:t>Poverty in the United States</a:t>
            </a:r>
          </a:p>
          <a:p>
            <a:pPr marL="1252538" lvl="4" indent="-338138">
              <a:buFont typeface="Wingdings" charset="0"/>
              <a:buChar char=""/>
            </a:pPr>
            <a:r>
              <a:rPr>
                <a:latin typeface="Rockwell" charset="0"/>
              </a:rPr>
              <a:t>Poverty increased dramatically during the 2000s.</a:t>
            </a:r>
          </a:p>
          <a:p>
            <a:pPr marL="1252538" lvl="4" indent="-338138">
              <a:buFont typeface="Wingdings" charset="0"/>
              <a:buChar char=""/>
            </a:pPr>
            <a:r>
              <a:rPr>
                <a:latin typeface="Rockwell" charset="0"/>
              </a:rPr>
              <a:t>Poverty is concentrated by race/ethnicity.</a:t>
            </a:r>
          </a:p>
          <a:p>
            <a:pPr marL="1252538" lvl="4" indent="-338138">
              <a:buFont typeface="Wingdings" charset="0"/>
              <a:buChar char=""/>
            </a:pPr>
            <a:r>
              <a:rPr>
                <a:latin typeface="Rockwell" charset="0"/>
              </a:rPr>
              <a:t>Poverty is closely related to family structure.</a:t>
            </a:r>
          </a:p>
          <a:p>
            <a:pPr marL="1252538" lvl="4" indent="-338138">
              <a:buFont typeface="Wingdings" charset="0"/>
              <a:buChar char=""/>
            </a:pPr>
            <a:r>
              <a:rPr>
                <a:latin typeface="Rockwell" charset="0"/>
              </a:rPr>
              <a:t>Poverty for old people has dropped dramatically since the 1960s.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Deprivation</a:t>
            </a:r>
          </a:p>
        </p:txBody>
      </p:sp>
      <p:sp>
        <p:nvSpPr>
          <p:cNvPr id="92162" name="Content Placeholder 4"/>
          <p:cNvSpPr>
            <a:spLocks noGrp="1" noChangeArrowheads="1"/>
          </p:cNvSpPr>
          <p:nvPr>
            <p:ph idx="1"/>
          </p:nvPr>
        </p:nvSpPr>
        <p:spPr>
          <a:xfrm>
            <a:off x="466725" y="1508125"/>
            <a:ext cx="8328025" cy="4740275"/>
          </a:xfrm>
        </p:spPr>
        <p:txBody>
          <a:bodyPr/>
          <a:lstStyle/>
          <a:p>
            <a:pPr>
              <a:buFont typeface="Wingdings" charset="0"/>
              <a:buChar char=""/>
            </a:pPr>
            <a:r>
              <a:rPr>
                <a:latin typeface="Rockwell" charset="0"/>
                <a:ea typeface="ＭＳ Ｐゴシック" charset="0"/>
              </a:rPr>
              <a:t>Poverty and Policy</a:t>
            </a:r>
          </a:p>
          <a:p>
            <a:pPr lvl="1"/>
            <a:r>
              <a:rPr>
                <a:latin typeface="Rockwell" charset="0"/>
              </a:rPr>
              <a:t>Poverty in the United States</a:t>
            </a:r>
          </a:p>
          <a:p>
            <a:pPr marL="1252538" lvl="4" indent="-338138">
              <a:buFont typeface="Wingdings" charset="0"/>
              <a:buChar char=""/>
            </a:pPr>
            <a:r>
              <a:rPr>
                <a:latin typeface="Rockwell" charset="0"/>
              </a:rPr>
              <a:t>Poverty increased dramatically during the 2000s.</a:t>
            </a:r>
          </a:p>
          <a:p>
            <a:pPr marL="1252538" lvl="4" indent="-338138">
              <a:buFont typeface="Wingdings" charset="0"/>
              <a:buChar char=""/>
            </a:pPr>
            <a:r>
              <a:rPr>
                <a:latin typeface="Rockwell" charset="0"/>
              </a:rPr>
              <a:t>Poverty is concentrated by race/ethnicity.</a:t>
            </a:r>
          </a:p>
          <a:p>
            <a:pPr marL="1252538" lvl="4" indent="-338138">
              <a:buFont typeface="Wingdings" charset="0"/>
              <a:buChar char=""/>
            </a:pPr>
            <a:r>
              <a:rPr>
                <a:latin typeface="Rockwell" charset="0"/>
              </a:rPr>
              <a:t>Poverty is closely related to family structure.</a:t>
            </a:r>
          </a:p>
          <a:p>
            <a:pPr marL="1252538" lvl="4" indent="-338138">
              <a:buFont typeface="Wingdings" charset="0"/>
              <a:buChar char=""/>
            </a:pPr>
            <a:r>
              <a:rPr>
                <a:latin typeface="Rockwell" charset="0"/>
              </a:rPr>
              <a:t>Poverty for old people has dropped dramatically since the 1960s.</a:t>
            </a:r>
          </a:p>
          <a:p>
            <a:pPr marL="1252538" lvl="4" indent="-338138">
              <a:buFont typeface="Wingdings" charset="0"/>
              <a:buChar char=""/>
            </a:pPr>
            <a:r>
              <a:rPr>
                <a:latin typeface="Rockwell" charset="0"/>
              </a:rPr>
              <a:t>People in poverty suffer from serious deprivation.</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Homelessness</a:t>
            </a:r>
          </a:p>
        </p:txBody>
      </p:sp>
      <p:sp>
        <p:nvSpPr>
          <p:cNvPr id="94210" name="Content Placeholder 4"/>
          <p:cNvSpPr>
            <a:spLocks noGrp="1" noChangeArrowheads="1"/>
          </p:cNvSpPr>
          <p:nvPr>
            <p:ph idx="1"/>
          </p:nvPr>
        </p:nvSpPr>
        <p:spPr>
          <a:xfrm>
            <a:off x="466725" y="1508125"/>
            <a:ext cx="8328025" cy="4740275"/>
          </a:xfrm>
        </p:spPr>
        <p:txBody>
          <a:bodyPr/>
          <a:lstStyle/>
          <a:p>
            <a:pPr>
              <a:buFont typeface="Wingdings" charset="0"/>
              <a:buChar char=""/>
            </a:pPr>
            <a:r>
              <a:rPr>
                <a:latin typeface="Rockwell" charset="0"/>
                <a:ea typeface="ＭＳ Ｐゴシック" charset="0"/>
              </a:rPr>
              <a:t>Poverty and Policy</a:t>
            </a:r>
          </a:p>
          <a:p>
            <a:pPr lvl="1"/>
            <a:r>
              <a:rPr>
                <a:latin typeface="Rockwell" charset="0"/>
              </a:rPr>
              <a:t>Poverty in the United States</a:t>
            </a:r>
          </a:p>
          <a:p>
            <a:pPr marL="1252538" lvl="4" indent="-287338">
              <a:buFont typeface="Wingdings" charset="0"/>
              <a:buChar char=""/>
            </a:pPr>
            <a:r>
              <a:rPr>
                <a:latin typeface="Rockwell" charset="0"/>
              </a:rPr>
              <a:t>Poverty increased dramatically during the 2000s.</a:t>
            </a:r>
          </a:p>
          <a:p>
            <a:pPr marL="1252538" lvl="4" indent="-287338">
              <a:buFont typeface="Wingdings" charset="0"/>
              <a:buChar char=""/>
            </a:pPr>
            <a:r>
              <a:rPr>
                <a:latin typeface="Rockwell" charset="0"/>
              </a:rPr>
              <a:t>Poverty is concentrated by race/ethnicity.</a:t>
            </a:r>
          </a:p>
          <a:p>
            <a:pPr marL="1252538" lvl="4" indent="-287338">
              <a:buFont typeface="Wingdings" charset="0"/>
              <a:buChar char=""/>
            </a:pPr>
            <a:r>
              <a:rPr>
                <a:latin typeface="Rockwell" charset="0"/>
              </a:rPr>
              <a:t>Poverty is closely related to family structure.</a:t>
            </a:r>
          </a:p>
          <a:p>
            <a:pPr marL="1252538" lvl="4" indent="-287338">
              <a:buFont typeface="Wingdings" charset="0"/>
              <a:buChar char=""/>
            </a:pPr>
            <a:r>
              <a:rPr>
                <a:latin typeface="Rockwell" charset="0"/>
              </a:rPr>
              <a:t>Poverty for old people has dropped dramatically since the 1960s.</a:t>
            </a:r>
          </a:p>
          <a:p>
            <a:pPr marL="1252538" lvl="4" indent="-287338">
              <a:buFont typeface="Wingdings" charset="0"/>
              <a:buChar char=""/>
            </a:pPr>
            <a:r>
              <a:rPr>
                <a:latin typeface="Rockwell" charset="0"/>
              </a:rPr>
              <a:t>People in poverty suffer from serious deprivation.</a:t>
            </a:r>
          </a:p>
          <a:p>
            <a:pPr marL="1252538" lvl="4" indent="-287338">
              <a:buFont typeface="Wingdings" charset="0"/>
              <a:buChar char=""/>
            </a:pPr>
            <a:r>
              <a:rPr>
                <a:latin typeface="Rockwell" charset="0"/>
              </a:rPr>
              <a:t>Homelessness has declined but remains a serious problem.</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The American Class Structure: Moving In and Out of Poverty</a:t>
            </a:r>
          </a:p>
        </p:txBody>
      </p:sp>
      <p:sp>
        <p:nvSpPr>
          <p:cNvPr id="9625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Poverty and Policy</a:t>
            </a:r>
          </a:p>
          <a:p>
            <a:pPr lvl="1"/>
            <a:r>
              <a:rPr>
                <a:latin typeface="Rockwell" charset="0"/>
              </a:rPr>
              <a:t>Poverty in the United States</a:t>
            </a:r>
          </a:p>
          <a:p>
            <a:pPr lvl="4">
              <a:buFont typeface="Wingdings" charset="0"/>
              <a:buChar char=""/>
            </a:pPr>
            <a:r>
              <a:rPr>
                <a:latin typeface="Rockwell" charset="0"/>
              </a:rPr>
              <a:t>Many people move in and out of poverty.</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3"/>
          <p:cNvSpPr>
            <a:spLocks noGrp="1" noChangeArrowheads="1"/>
          </p:cNvSpPr>
          <p:nvPr>
            <p:ph type="title"/>
          </p:nvPr>
        </p:nvSpPr>
        <p:spPr>
          <a:xfrm>
            <a:off x="152400" y="347663"/>
            <a:ext cx="8839200" cy="1100137"/>
          </a:xfrm>
        </p:spPr>
        <p:txBody>
          <a:bodyPr/>
          <a:lstStyle/>
          <a:p>
            <a:pPr>
              <a:lnSpc>
                <a:spcPts val="3875"/>
              </a:lnSpc>
            </a:pPr>
            <a:r>
              <a:rPr sz="3000">
                <a:latin typeface="Rockwell" charset="0"/>
                <a:ea typeface="ＭＳ Ｐゴシック" charset="0"/>
              </a:rPr>
              <a:t>The American Class Structure: Households Where Someone Receives Federal Assistance</a:t>
            </a:r>
          </a:p>
        </p:txBody>
      </p:sp>
      <p:pic>
        <p:nvPicPr>
          <p:cNvPr id="98306" name="Picture 1" descr="FAMILY2_FIG04.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1752600"/>
            <a:ext cx="6973887"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3"/>
          <p:cNvSpPr>
            <a:spLocks noGrp="1" noChangeArrowheads="1"/>
          </p:cNvSpPr>
          <p:nvPr>
            <p:ph type="title"/>
          </p:nvPr>
        </p:nvSpPr>
        <p:spPr/>
        <p:txBody>
          <a:bodyPr/>
          <a:lstStyle/>
          <a:p>
            <a:pPr>
              <a:lnSpc>
                <a:spcPts val="3875"/>
              </a:lnSpc>
            </a:pPr>
            <a:r>
              <a:rPr>
                <a:latin typeface="Rockwell" charset="0"/>
                <a:ea typeface="ＭＳ Ｐゴシック" charset="0"/>
              </a:rPr>
              <a:t>The Story behind the Numbers: Unmarried Male-Headed Families</a:t>
            </a:r>
          </a:p>
        </p:txBody>
      </p:sp>
      <p:pic>
        <p:nvPicPr>
          <p:cNvPr id="100354" name="Picture 2" descr="FAMILY2_Infographics04_01.jpg"/>
          <p:cNvPicPr>
            <a:picLocks noChangeAspect="1"/>
          </p:cNvPicPr>
          <p:nvPr/>
        </p:nvPicPr>
        <p:blipFill>
          <a:blip r:embed="rId3">
            <a:extLst>
              <a:ext uri="{28A0092B-C50C-407E-A947-70E740481C1C}">
                <a14:useLocalDpi xmlns:a14="http://schemas.microsoft.com/office/drawing/2010/main" val="0"/>
              </a:ext>
            </a:extLst>
          </a:blip>
          <a:srcRect l="75504" t="51089" r="3662" b="8488"/>
          <a:stretch>
            <a:fillRect/>
          </a:stretch>
        </p:blipFill>
        <p:spPr bwMode="auto">
          <a:xfrm>
            <a:off x="2819400" y="1743075"/>
            <a:ext cx="35496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3"/>
          <p:cNvSpPr>
            <a:spLocks noGrp="1" noChangeArrowheads="1"/>
          </p:cNvSpPr>
          <p:nvPr>
            <p:ph type="title"/>
          </p:nvPr>
        </p:nvSpPr>
        <p:spPr/>
        <p:txBody>
          <a:bodyPr/>
          <a:lstStyle/>
          <a:p>
            <a:pPr>
              <a:lnSpc>
                <a:spcPts val="3875"/>
              </a:lnSpc>
            </a:pPr>
            <a:r>
              <a:rPr>
                <a:latin typeface="Rockwell" charset="0"/>
                <a:ea typeface="ＭＳ Ｐゴシック" charset="0"/>
              </a:rPr>
              <a:t>The Story behind the Numbers: Families in Poverty</a:t>
            </a:r>
          </a:p>
        </p:txBody>
      </p:sp>
      <p:pic>
        <p:nvPicPr>
          <p:cNvPr id="102402" name="Picture 1" descr="FAMILY2_Infographics04_01.jpg"/>
          <p:cNvPicPr>
            <a:picLocks noChangeAspect="1"/>
          </p:cNvPicPr>
          <p:nvPr/>
        </p:nvPicPr>
        <p:blipFill>
          <a:blip r:embed="rId3">
            <a:extLst>
              <a:ext uri="{28A0092B-C50C-407E-A947-70E740481C1C}">
                <a14:useLocalDpi xmlns:a14="http://schemas.microsoft.com/office/drawing/2010/main" val="0"/>
              </a:ext>
            </a:extLst>
          </a:blip>
          <a:srcRect r="52652" b="8784"/>
          <a:stretch>
            <a:fillRect/>
          </a:stretch>
        </p:blipFill>
        <p:spPr bwMode="auto">
          <a:xfrm>
            <a:off x="2819400" y="1600200"/>
            <a:ext cx="3675063"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3"/>
          <p:cNvSpPr>
            <a:spLocks noGrp="1" noChangeArrowheads="1"/>
          </p:cNvSpPr>
          <p:nvPr>
            <p:ph type="title"/>
          </p:nvPr>
        </p:nvSpPr>
        <p:spPr/>
        <p:txBody>
          <a:bodyPr/>
          <a:lstStyle/>
          <a:p>
            <a:pPr>
              <a:lnSpc>
                <a:spcPts val="3875"/>
              </a:lnSpc>
            </a:pPr>
            <a:r>
              <a:rPr>
                <a:latin typeface="Rockwell" charset="0"/>
                <a:ea typeface="ＭＳ Ｐゴシック" charset="0"/>
              </a:rPr>
              <a:t>The Story behind the Numbers: Married Couple Families</a:t>
            </a:r>
          </a:p>
        </p:txBody>
      </p:sp>
      <p:pic>
        <p:nvPicPr>
          <p:cNvPr id="104450" name="Picture 1" descr="FAMILY2_Infographics04_01.jpg"/>
          <p:cNvPicPr>
            <a:picLocks noChangeAspect="1"/>
          </p:cNvPicPr>
          <p:nvPr/>
        </p:nvPicPr>
        <p:blipFill>
          <a:blip r:embed="rId3">
            <a:extLst>
              <a:ext uri="{28A0092B-C50C-407E-A947-70E740481C1C}">
                <a14:useLocalDpi xmlns:a14="http://schemas.microsoft.com/office/drawing/2010/main" val="0"/>
              </a:ext>
            </a:extLst>
          </a:blip>
          <a:srcRect l="46716" b="45180"/>
          <a:stretch>
            <a:fillRect/>
          </a:stretch>
        </p:blipFill>
        <p:spPr bwMode="auto">
          <a:xfrm>
            <a:off x="1600200" y="1752600"/>
            <a:ext cx="6302375"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Families and Social Class: Division of Labor</a:t>
            </a:r>
          </a:p>
        </p:txBody>
      </p:sp>
      <p:sp>
        <p:nvSpPr>
          <p:cNvPr id="1433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Theories of Social Class</a:t>
            </a:r>
          </a:p>
          <a:p>
            <a:pPr lvl="1"/>
            <a:r>
              <a:rPr>
                <a:latin typeface="Rockwell" charset="0"/>
              </a:rPr>
              <a:t>Division of Labor</a:t>
            </a:r>
          </a:p>
          <a:p>
            <a:pPr lvl="4">
              <a:buFont typeface="Wingdings" charset="0"/>
              <a:buChar char=""/>
            </a:pPr>
            <a:r>
              <a:rPr>
                <a:latin typeface="Rockwell" charset="0"/>
              </a:rPr>
              <a:t>The social process of determining who does what work and for what rewards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3"/>
          <p:cNvSpPr>
            <a:spLocks noGrp="1" noChangeArrowheads="1"/>
          </p:cNvSpPr>
          <p:nvPr>
            <p:ph type="title"/>
          </p:nvPr>
        </p:nvSpPr>
        <p:spPr/>
        <p:txBody>
          <a:bodyPr/>
          <a:lstStyle/>
          <a:p>
            <a:pPr>
              <a:lnSpc>
                <a:spcPts val="3875"/>
              </a:lnSpc>
            </a:pPr>
            <a:r>
              <a:rPr>
                <a:latin typeface="Rockwell" charset="0"/>
                <a:ea typeface="ＭＳ Ｐゴシック" charset="0"/>
              </a:rPr>
              <a:t>The Story behind the Numbers: Unrelated Individuals</a:t>
            </a:r>
          </a:p>
        </p:txBody>
      </p:sp>
      <p:pic>
        <p:nvPicPr>
          <p:cNvPr id="106498" name="Picture 1" descr="FAMILY2_Infographics04_01.jpg"/>
          <p:cNvPicPr>
            <a:picLocks noChangeAspect="1"/>
          </p:cNvPicPr>
          <p:nvPr/>
        </p:nvPicPr>
        <p:blipFill>
          <a:blip r:embed="rId3">
            <a:extLst>
              <a:ext uri="{28A0092B-C50C-407E-A947-70E740481C1C}">
                <a14:useLocalDpi xmlns:a14="http://schemas.microsoft.com/office/drawing/2010/main" val="0"/>
              </a:ext>
            </a:extLst>
          </a:blip>
          <a:srcRect l="44444" t="57765" r="25378"/>
          <a:stretch>
            <a:fillRect/>
          </a:stretch>
        </p:blipFill>
        <p:spPr bwMode="auto">
          <a:xfrm>
            <a:off x="2743200" y="2133600"/>
            <a:ext cx="3957638"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noChangeArrowheads="1"/>
          </p:cNvSpPr>
          <p:nvPr>
            <p:ph type="title"/>
          </p:nvPr>
        </p:nvSpPr>
        <p:spPr/>
        <p:txBody>
          <a:bodyPr/>
          <a:lstStyle/>
          <a:p>
            <a:r>
              <a:rPr>
                <a:latin typeface="Rockwell" charset="0"/>
                <a:ea typeface="ＭＳ Ｐゴシック" charset="0"/>
              </a:rPr>
              <a:t>Eviction</a:t>
            </a:r>
          </a:p>
        </p:txBody>
      </p:sp>
      <p:sp>
        <p:nvSpPr>
          <p:cNvPr id="3" name="TextBox 2">
            <a:extLst>
              <a:ext uri="{FF2B5EF4-FFF2-40B4-BE49-F238E27FC236}"/>
            </a:extLst>
          </p:cNvPr>
          <p:cNvSpPr txBox="1"/>
          <p:nvPr/>
        </p:nvSpPr>
        <p:spPr>
          <a:xfrm>
            <a:off x="838200" y="1752600"/>
            <a:ext cx="7620000" cy="1477963"/>
          </a:xfrm>
          <a:prstGeom prst="rect">
            <a:avLst/>
          </a:prstGeom>
          <a:noFill/>
        </p:spPr>
        <p:txBody>
          <a:bodyPr>
            <a:spAutoFit/>
          </a:bodyPr>
          <a:lstStyle/>
          <a:p>
            <a:pPr>
              <a:defRPr/>
            </a:pPr>
            <a:r>
              <a:rPr lang="en-US" sz="3000" dirty="0">
                <a:latin typeface="+mj-lt"/>
                <a:ea typeface="ＭＳ Ｐゴシック" panose="020B0600070205080204" pitchFamily="34" charset="-128"/>
              </a:rPr>
              <a:t>The experience of eviction has become much more common.</a:t>
            </a:r>
          </a:p>
          <a:p>
            <a:pPr marL="457200" indent="-457200">
              <a:buFont typeface="Arial" panose="020B0604020202020204" pitchFamily="34" charset="0"/>
              <a:buChar char="•"/>
              <a:defRPr/>
            </a:pPr>
            <a:r>
              <a:rPr lang="en-US" sz="3000" dirty="0">
                <a:latin typeface="+mj-lt"/>
                <a:ea typeface="ＭＳ Ｐゴシック" panose="020B0600070205080204" pitchFamily="34" charset="-128"/>
              </a:rPr>
              <a:t>Legal vs Informal</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Social Class Mobility and Class Persistence</a:t>
            </a:r>
          </a:p>
        </p:txBody>
      </p:sp>
      <p:sp>
        <p:nvSpPr>
          <p:cNvPr id="11059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Social Mobility</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Social Class Mobility and Class Persistence: Social Mobility Definition</a:t>
            </a:r>
          </a:p>
        </p:txBody>
      </p:sp>
      <p:sp>
        <p:nvSpPr>
          <p:cNvPr id="11264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Social Mobility</a:t>
            </a:r>
          </a:p>
          <a:p>
            <a:pPr lvl="1"/>
            <a:r>
              <a:rPr>
                <a:latin typeface="Rockwell" charset="0"/>
              </a:rPr>
              <a:t>The movement, up or down, between social classes</a:t>
            </a: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3"/>
          <p:cNvSpPr>
            <a:spLocks noGrp="1" noChangeArrowheads="1"/>
          </p:cNvSpPr>
          <p:nvPr>
            <p:ph type="title"/>
          </p:nvPr>
        </p:nvSpPr>
        <p:spPr/>
        <p:txBody>
          <a:bodyPr/>
          <a:lstStyle/>
          <a:p>
            <a:pPr>
              <a:lnSpc>
                <a:spcPts val="3875"/>
              </a:lnSpc>
            </a:pPr>
            <a:r>
              <a:rPr>
                <a:latin typeface="Rockwell" charset="0"/>
                <a:ea typeface="ＭＳ Ｐゴシック" charset="0"/>
              </a:rPr>
              <a:t>Mobility Table</a:t>
            </a:r>
          </a:p>
        </p:txBody>
      </p:sp>
      <p:pic>
        <p:nvPicPr>
          <p:cNvPr id="114690" name="Picture 2" descr="A mobility table shows the frequency of sons’ occupations in relation to their fathers’ occupations. Data from the graph suggest that sons are most likely to have the same occupation as their father. Data also show that sons with upper professional fathers are least likely to work in unskilled and service or technical skilled positions.&#10;&#10;The following list presents the data from the graph. &#10;• Sons of upper professional fathers&#10;  o Upper professional – 2.2&#10;  o Lower professional/clerical – 1.0&#10;  o Self-employed – 0.7&#10;  o Technical and skilled – 0.5&#10;  o Unskilled and service – 0.5&#10;• Sons of lower professional/clerical fathers&#10;  o Upper professional – 1.1&#10;  o Lower professional/Clerical – 3.9&#10;  o Self-employed – 0.1&#10;  o Technical and Skilled – 0.8&#10;  o Unskilled and Service – 0.7&#10;• Sons of self-employed fathers&#10;  o Upper professional – 0.6&#10;  o Lower professional/Clerical – 0.9&#10;  o Self-employed – 2.0&#10;  o Technical and Skilled – 1.3&#10;  o Unskilled and Service – 1.2&#10;• Sons of technical and skilled fathers&#10;  o Upper professional – 0.6&#10;  o Lower professional/Clerical – 0.8&#10;  o Self-employed – 1.1&#10;  o Technical and Skilled – 1.5&#10;  o Unskilled and Service – 1.4&#10;• Sons of unskilled and service fathers&#10;  o Upper professional – 0.6&#10;  o Lower professional/Clerical – 1.0&#10;  o Self-employed – 1.0&#10;  o Technical and Skilled – 1.1&#10;  o Unskilled and Service – 1.6&#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9013" y="1858963"/>
            <a:ext cx="7164387"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Social Class Mobility and Class Persistence: Family Structure</a:t>
            </a:r>
          </a:p>
        </p:txBody>
      </p:sp>
      <p:sp>
        <p:nvSpPr>
          <p:cNvPr id="11673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Family Structure</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3"/>
          <p:cNvSpPr>
            <a:spLocks noGrp="1" noChangeArrowheads="1"/>
          </p:cNvSpPr>
          <p:nvPr>
            <p:ph type="title"/>
          </p:nvPr>
        </p:nvSpPr>
        <p:spPr/>
        <p:txBody>
          <a:bodyPr/>
          <a:lstStyle/>
          <a:p>
            <a:pPr>
              <a:lnSpc>
                <a:spcPts val="3875"/>
              </a:lnSpc>
            </a:pPr>
            <a:r>
              <a:rPr>
                <a:latin typeface="Rockwell" charset="0"/>
                <a:ea typeface="ＭＳ Ｐゴシック" charset="0"/>
              </a:rPr>
              <a:t>Distribution of Children by Family Type and Family Income, 2010</a:t>
            </a:r>
          </a:p>
        </p:txBody>
      </p:sp>
      <p:pic>
        <p:nvPicPr>
          <p:cNvPr id="118786" name="Picture 1" descr="FAMILY2_FIG04.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6400"/>
            <a:ext cx="4848225" cy="459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Social Class Mobility and Class Persistence: Money</a:t>
            </a:r>
          </a:p>
        </p:txBody>
      </p:sp>
      <p:sp>
        <p:nvSpPr>
          <p:cNvPr id="12083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Family Structure</a:t>
            </a:r>
          </a:p>
          <a:p>
            <a:pPr lvl="1"/>
            <a:r>
              <a:rPr>
                <a:latin typeface="Rockwell" charset="0"/>
              </a:rPr>
              <a:t>Money</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Social Class Mobility and Class Persistence: Time</a:t>
            </a:r>
          </a:p>
        </p:txBody>
      </p:sp>
      <p:sp>
        <p:nvSpPr>
          <p:cNvPr id="12288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Family Structure</a:t>
            </a:r>
          </a:p>
          <a:p>
            <a:pPr lvl="1"/>
            <a:r>
              <a:rPr>
                <a:latin typeface="Rockwell" charset="0"/>
              </a:rPr>
              <a:t>Money</a:t>
            </a:r>
          </a:p>
          <a:p>
            <a:pPr lvl="1"/>
            <a:r>
              <a:rPr>
                <a:latin typeface="Rockwell" charset="0"/>
              </a:rPr>
              <a:t>Time</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3"/>
          <p:cNvSpPr>
            <a:spLocks noGrp="1" noChangeArrowheads="1"/>
          </p:cNvSpPr>
          <p:nvPr>
            <p:ph type="title"/>
          </p:nvPr>
        </p:nvSpPr>
        <p:spPr/>
        <p:txBody>
          <a:bodyPr/>
          <a:lstStyle/>
          <a:p>
            <a:pPr>
              <a:lnSpc>
                <a:spcPts val="3875"/>
              </a:lnSpc>
            </a:pPr>
            <a:r>
              <a:rPr>
                <a:latin typeface="Rockwell" charset="0"/>
                <a:ea typeface="ＭＳ Ｐゴシック" charset="0"/>
              </a:rPr>
              <a:t>Media Time for Children</a:t>
            </a:r>
          </a:p>
        </p:txBody>
      </p:sp>
      <p:pic>
        <p:nvPicPr>
          <p:cNvPr id="124930" name="Picture 1" descr="FAMILY2_FIG04.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52600"/>
            <a:ext cx="5927725" cy="441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Families and Social Class: Exploitation</a:t>
            </a:r>
          </a:p>
        </p:txBody>
      </p:sp>
      <p:sp>
        <p:nvSpPr>
          <p:cNvPr id="16386"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Theories of Social Class</a:t>
            </a:r>
          </a:p>
          <a:p>
            <a:pPr lvl="1"/>
            <a:r>
              <a:rPr>
                <a:latin typeface="Rockwell" charset="0"/>
              </a:rPr>
              <a:t>Exploitation</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Social Class Mobility and Class Persistence: Social Capital</a:t>
            </a:r>
          </a:p>
        </p:txBody>
      </p:sp>
      <p:sp>
        <p:nvSpPr>
          <p:cNvPr id="126978"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Family Structure</a:t>
            </a:r>
          </a:p>
          <a:p>
            <a:pPr lvl="1"/>
            <a:r>
              <a:rPr>
                <a:latin typeface="Rockwell" charset="0"/>
              </a:rPr>
              <a:t>Money</a:t>
            </a:r>
          </a:p>
          <a:p>
            <a:pPr lvl="1"/>
            <a:r>
              <a:rPr>
                <a:latin typeface="Rockwell" charset="0"/>
              </a:rPr>
              <a:t>Time</a:t>
            </a:r>
          </a:p>
          <a:p>
            <a:pPr lvl="1"/>
            <a:r>
              <a:rPr>
                <a:latin typeface="Rockwell" charset="0"/>
              </a:rPr>
              <a:t>Social Capital</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Social Class Mobility and Class Persistence: Family Practices</a:t>
            </a:r>
          </a:p>
        </p:txBody>
      </p:sp>
      <p:sp>
        <p:nvSpPr>
          <p:cNvPr id="129026"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Family Structure</a:t>
            </a:r>
          </a:p>
          <a:p>
            <a:pPr>
              <a:buFont typeface="Wingdings" charset="0"/>
              <a:buChar char=""/>
            </a:pPr>
            <a:r>
              <a:rPr>
                <a:latin typeface="Rockwell" charset="0"/>
                <a:ea typeface="ＭＳ Ｐゴシック" charset="0"/>
              </a:rPr>
              <a:t>Family Practices</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Social Class Mobility and Class Persistence: Concerted Cultivation</a:t>
            </a:r>
          </a:p>
        </p:txBody>
      </p:sp>
      <p:sp>
        <p:nvSpPr>
          <p:cNvPr id="13107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Family Structure</a:t>
            </a:r>
          </a:p>
          <a:p>
            <a:pPr>
              <a:buFont typeface="Wingdings" charset="0"/>
              <a:buChar char=""/>
            </a:pPr>
            <a:r>
              <a:rPr>
                <a:latin typeface="Rockwell" charset="0"/>
                <a:ea typeface="ＭＳ Ｐゴシック" charset="0"/>
              </a:rPr>
              <a:t>Family Practices</a:t>
            </a:r>
          </a:p>
          <a:p>
            <a:pPr lvl="1"/>
            <a:r>
              <a:rPr>
                <a:latin typeface="Rockwell" charset="0"/>
              </a:rPr>
              <a:t>Concerted Cultivation</a:t>
            </a: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Social Class Mobility and Class Persistence: Natural Growth</a:t>
            </a:r>
          </a:p>
        </p:txBody>
      </p:sp>
      <p:sp>
        <p:nvSpPr>
          <p:cNvPr id="13312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Family Structure</a:t>
            </a:r>
          </a:p>
          <a:p>
            <a:pPr>
              <a:buFont typeface="Wingdings" charset="0"/>
              <a:buChar char=""/>
            </a:pPr>
            <a:r>
              <a:rPr>
                <a:latin typeface="Rockwell" charset="0"/>
                <a:ea typeface="ＭＳ Ｐゴシック" charset="0"/>
              </a:rPr>
              <a:t>Family Practices</a:t>
            </a:r>
          </a:p>
          <a:p>
            <a:pPr lvl="1"/>
            <a:r>
              <a:rPr>
                <a:latin typeface="Rockwell" charset="0"/>
              </a:rPr>
              <a:t>Concerted Cultivation</a:t>
            </a:r>
          </a:p>
          <a:p>
            <a:pPr lvl="1"/>
            <a:r>
              <a:rPr>
                <a:latin typeface="Rockwell" charset="0"/>
              </a:rPr>
              <a:t>Accomplishment of Natural Growth</a:t>
            </a: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Social Class Mobility and Class Persistence: Gini Index</a:t>
            </a:r>
          </a:p>
        </p:txBody>
      </p:sp>
      <p:sp>
        <p:nvSpPr>
          <p:cNvPr id="13517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Family Structure</a:t>
            </a:r>
          </a:p>
          <a:p>
            <a:pPr>
              <a:buFont typeface="Wingdings" charset="0"/>
              <a:buChar char=""/>
            </a:pPr>
            <a:r>
              <a:rPr>
                <a:latin typeface="Rockwell" charset="0"/>
                <a:ea typeface="ＭＳ Ｐゴシック" charset="0"/>
              </a:rPr>
              <a:t>Family Practices</a:t>
            </a:r>
          </a:p>
          <a:p>
            <a:pPr lvl="1"/>
            <a:r>
              <a:rPr>
                <a:latin typeface="Rockwell" charset="0"/>
              </a:rPr>
              <a:t>Concerted Cultivation</a:t>
            </a:r>
          </a:p>
          <a:p>
            <a:pPr lvl="4">
              <a:buFont typeface="Wingdings" charset="0"/>
              <a:buChar char=""/>
            </a:pPr>
            <a:r>
              <a:rPr>
                <a:latin typeface="Rockwell" charset="0"/>
              </a:rPr>
              <a:t>Gini index: a measure of inequality, in which 0 represents complete equality and 1 represents complete inequality</a:t>
            </a:r>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3"/>
          <p:cNvSpPr>
            <a:spLocks noGrp="1" noChangeArrowheads="1"/>
          </p:cNvSpPr>
          <p:nvPr>
            <p:ph type="title"/>
          </p:nvPr>
        </p:nvSpPr>
        <p:spPr>
          <a:xfrm>
            <a:off x="152400" y="347663"/>
            <a:ext cx="8839200" cy="1100137"/>
          </a:xfrm>
        </p:spPr>
        <p:txBody>
          <a:bodyPr/>
          <a:lstStyle/>
          <a:p>
            <a:pPr>
              <a:lnSpc>
                <a:spcPts val="3875"/>
              </a:lnSpc>
            </a:pPr>
            <a:r>
              <a:rPr sz="2800">
                <a:latin typeface="Rockwell" charset="0"/>
                <a:ea typeface="ＭＳ Ｐゴシック" charset="0"/>
              </a:rPr>
              <a:t>Changing Culture: Educational Inequality (High School Dropout and College Completion Rates)</a:t>
            </a:r>
          </a:p>
        </p:txBody>
      </p:sp>
      <p:pic>
        <p:nvPicPr>
          <p:cNvPr id="137218" name="Picture 1" descr="FAMILY2_FIG04.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2388" y="1828800"/>
            <a:ext cx="4113212"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3"/>
          <p:cNvSpPr>
            <a:spLocks noGrp="1" noChangeArrowheads="1"/>
          </p:cNvSpPr>
          <p:nvPr>
            <p:ph type="title"/>
          </p:nvPr>
        </p:nvSpPr>
        <p:spPr>
          <a:xfrm>
            <a:off x="152400" y="347663"/>
            <a:ext cx="8839200" cy="1100137"/>
          </a:xfrm>
        </p:spPr>
        <p:txBody>
          <a:bodyPr/>
          <a:lstStyle/>
          <a:p>
            <a:pPr>
              <a:lnSpc>
                <a:spcPts val="3875"/>
              </a:lnSpc>
            </a:pPr>
            <a:r>
              <a:rPr>
                <a:latin typeface="Rockwell" charset="0"/>
                <a:ea typeface="ＭＳ Ｐゴシック" charset="0"/>
              </a:rPr>
              <a:t>Changing Culture: Educational Inequality (Differences in Earnings by Education)</a:t>
            </a:r>
          </a:p>
        </p:txBody>
      </p:sp>
      <p:pic>
        <p:nvPicPr>
          <p:cNvPr id="139266" name="Picture 1" descr="FAMILY2_FIG04.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38438" y="1658938"/>
            <a:ext cx="3433762"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noChangeArrowheads="1"/>
          </p:cNvSpPr>
          <p:nvPr>
            <p:ph type="title"/>
          </p:nvPr>
        </p:nvSpPr>
        <p:spPr/>
        <p:txBody>
          <a:bodyPr/>
          <a:lstStyle/>
          <a:p>
            <a:r>
              <a:rPr b="0">
                <a:latin typeface="Rockwell" charset="0"/>
                <a:ea typeface="ＭＳ Ｐゴシック" charset="0"/>
              </a:rPr>
              <a:t>The 1 Percent</a:t>
            </a:r>
            <a:endParaRPr>
              <a:latin typeface="Rockwell" charset="0"/>
              <a:ea typeface="ＭＳ Ｐゴシック" charset="0"/>
            </a:endParaRPr>
          </a:p>
        </p:txBody>
      </p:sp>
      <p:sp>
        <p:nvSpPr>
          <p:cNvPr id="3" name="TextBox 2">
            <a:extLst>
              <a:ext uri="{FF2B5EF4-FFF2-40B4-BE49-F238E27FC236}"/>
            </a:extLst>
          </p:cNvPr>
          <p:cNvSpPr txBox="1"/>
          <p:nvPr/>
        </p:nvSpPr>
        <p:spPr>
          <a:xfrm>
            <a:off x="762000" y="1905000"/>
            <a:ext cx="7696200" cy="1938338"/>
          </a:xfrm>
          <a:prstGeom prst="rect">
            <a:avLst/>
          </a:prstGeom>
          <a:noFill/>
        </p:spPr>
        <p:txBody>
          <a:bodyPr>
            <a:spAutoFit/>
          </a:bodyPr>
          <a:lstStyle/>
          <a:p>
            <a:pPr marL="457200" indent="-457200">
              <a:buFont typeface="Arial" panose="020B0604020202020204" pitchFamily="34" charset="0"/>
              <a:buChar char="•"/>
              <a:defRPr/>
            </a:pPr>
            <a:r>
              <a:rPr lang="en-US" sz="3000" dirty="0">
                <a:latin typeface="+mj-lt"/>
                <a:ea typeface="ＭＳ Ｐゴシック" panose="020B0600070205080204" pitchFamily="34" charset="-128"/>
              </a:rPr>
              <a:t>United States Has Seen Rising Income Inequality for the Last Several Decades</a:t>
            </a:r>
          </a:p>
          <a:p>
            <a:pPr marL="457200" indent="-457200">
              <a:buFont typeface="Arial" panose="020B0604020202020204" pitchFamily="34" charset="0"/>
              <a:buChar char="•"/>
              <a:defRPr/>
            </a:pPr>
            <a:endParaRPr lang="en-US" sz="3000" dirty="0">
              <a:latin typeface="+mj-lt"/>
              <a:ea typeface="ＭＳ Ｐゴシック" panose="020B0600070205080204" pitchFamily="34" charset="-128"/>
            </a:endParaRPr>
          </a:p>
          <a:p>
            <a:pPr marL="457200" indent="-457200">
              <a:buFont typeface="Arial" panose="020B0604020202020204" pitchFamily="34" charset="0"/>
              <a:buChar char="•"/>
              <a:defRPr/>
            </a:pPr>
            <a:r>
              <a:rPr lang="en-US" sz="3000" dirty="0">
                <a:latin typeface="+mj-lt"/>
                <a:ea typeface="ＭＳ Ｐゴシック" panose="020B0600070205080204" pitchFamily="34" charset="-128"/>
              </a:rPr>
              <a:t>Will This Trend Continue?</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Class Activity</a:t>
            </a:r>
          </a:p>
        </p:txBody>
      </p:sp>
      <p:sp>
        <p:nvSpPr>
          <p:cNvPr id="14336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The “SNAP Challenge”</a:t>
            </a:r>
          </a:p>
          <a:p>
            <a:pPr lvl="1"/>
            <a:r>
              <a:rPr>
                <a:latin typeface="Rockwell" charset="0"/>
              </a:rPr>
              <a:t>How Much Do Your Meals Cost?</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Review Question 1</a:t>
            </a:r>
          </a:p>
        </p:txBody>
      </p:sp>
      <p:sp>
        <p:nvSpPr>
          <p:cNvPr id="145410"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ＭＳ Ｐゴシック" charset="0"/>
              </a:rPr>
              <a:t>1. Functionalist theories argue that since social inequality exists in all societies, it</a:t>
            </a:r>
          </a:p>
          <a:p>
            <a:pPr lvl="1">
              <a:buFont typeface="Times New Roman" charset="0"/>
              <a:buAutoNum type="alphaLcParenR"/>
            </a:pPr>
            <a:r>
              <a:rPr>
                <a:latin typeface="Rockwell" charset="0"/>
              </a:rPr>
              <a:t> must be eliminated.</a:t>
            </a:r>
          </a:p>
          <a:p>
            <a:pPr lvl="1">
              <a:buFont typeface="Times New Roman" charset="0"/>
              <a:buAutoNum type="alphaLcParenR"/>
            </a:pPr>
            <a:r>
              <a:rPr>
                <a:latin typeface="Rockwell" charset="0"/>
              </a:rPr>
              <a:t> is harmful.</a:t>
            </a:r>
          </a:p>
          <a:p>
            <a:pPr lvl="1">
              <a:buFont typeface="Times New Roman" charset="0"/>
              <a:buAutoNum type="alphaLcParenR"/>
            </a:pPr>
            <a:r>
              <a:rPr>
                <a:latin typeface="Rockwell" charset="0"/>
              </a:rPr>
              <a:t> serves an essential purpose.</a:t>
            </a:r>
          </a:p>
          <a:p>
            <a:pPr lvl="1">
              <a:buFont typeface="Times New Roman" charset="0"/>
              <a:buAutoNum type="alphaLcParenR"/>
            </a:pPr>
            <a:r>
              <a:rPr>
                <a:latin typeface="Rockwell" charset="0"/>
              </a:rPr>
              <a:t> prevents exploitation.</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Families and Social Class: Exploitation Definition</a:t>
            </a:r>
          </a:p>
        </p:txBody>
      </p:sp>
      <p:sp>
        <p:nvSpPr>
          <p:cNvPr id="18434"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Theories of Social Class</a:t>
            </a:r>
          </a:p>
          <a:p>
            <a:pPr lvl="1"/>
            <a:r>
              <a:rPr>
                <a:latin typeface="Rockwell" charset="0"/>
              </a:rPr>
              <a:t>Exploitation</a:t>
            </a:r>
          </a:p>
          <a:p>
            <a:pPr lvl="4">
              <a:buFont typeface="Wingdings" charset="0"/>
              <a:buChar char=""/>
            </a:pPr>
            <a:r>
              <a:rPr>
                <a:latin typeface="Rockwell" charset="0"/>
              </a:rPr>
              <a:t>The process by which the labor of some people produces wealth that is controlled by others</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Review Question 2</a:t>
            </a:r>
          </a:p>
        </p:txBody>
      </p:sp>
      <p:sp>
        <p:nvSpPr>
          <p:cNvPr id="147458"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ＭＳ Ｐゴシック" charset="0"/>
              </a:rPr>
              <a:t>2. The fact that American Indians, Latinos, and African Americans are about three times more likely to be poor than Whites is evidence of</a:t>
            </a:r>
          </a:p>
          <a:p>
            <a:pPr lvl="1">
              <a:buFont typeface="Times New Roman" charset="0"/>
              <a:buAutoNum type="alphaLcParenR"/>
            </a:pPr>
            <a:r>
              <a:rPr>
                <a:latin typeface="Rockwell" charset="0"/>
              </a:rPr>
              <a:t> cultural deficiency.</a:t>
            </a:r>
          </a:p>
          <a:p>
            <a:pPr lvl="1">
              <a:buFont typeface="Times New Roman" charset="0"/>
              <a:buAutoNum type="alphaLcParenR"/>
            </a:pPr>
            <a:r>
              <a:rPr>
                <a:latin typeface="Rockwell" charset="0"/>
              </a:rPr>
              <a:t> the poverty line.</a:t>
            </a:r>
          </a:p>
          <a:p>
            <a:pPr lvl="1">
              <a:buFont typeface="Times New Roman" charset="0"/>
              <a:buAutoNum type="alphaLcParenR"/>
            </a:pPr>
            <a:r>
              <a:rPr>
                <a:latin typeface="Rockwell" charset="0"/>
              </a:rPr>
              <a:t> the concentration of poverty by race/ethnicity.</a:t>
            </a:r>
          </a:p>
          <a:p>
            <a:pPr lvl="1">
              <a:buFont typeface="Times New Roman" charset="0"/>
              <a:buAutoNum type="alphaLcParenR"/>
            </a:pPr>
            <a:r>
              <a:rPr>
                <a:latin typeface="Rockwell" charset="0"/>
              </a:rPr>
              <a:t> equitable distribution of wealth.</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Review Question 3</a:t>
            </a:r>
          </a:p>
        </p:txBody>
      </p:sp>
      <p:sp>
        <p:nvSpPr>
          <p:cNvPr id="149506"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ＭＳ Ｐゴシック" charset="0"/>
              </a:rPr>
              <a:t>4. Octavia’s parents are professionals, as are her parents’ siblings and most of their friends. They are able to draw on their social networks to help Octavia achieve her goals. This is an example of</a:t>
            </a:r>
          </a:p>
          <a:p>
            <a:pPr lvl="1">
              <a:buFont typeface="Times New Roman" charset="0"/>
              <a:buAutoNum type="alphaLcParenR"/>
            </a:pPr>
            <a:r>
              <a:rPr>
                <a:latin typeface="Rockwell" charset="0"/>
              </a:rPr>
              <a:t> Bourdieu’s social capital.</a:t>
            </a:r>
          </a:p>
          <a:p>
            <a:pPr lvl="1">
              <a:buFont typeface="Times New Roman" charset="0"/>
              <a:buAutoNum type="alphaLcParenR"/>
            </a:pPr>
            <a:r>
              <a:rPr>
                <a:latin typeface="Rockwell" charset="0"/>
              </a:rPr>
              <a:t> Marx’s conflict theory.</a:t>
            </a:r>
          </a:p>
          <a:p>
            <a:pPr lvl="1">
              <a:buFont typeface="Times New Roman" charset="0"/>
              <a:buAutoNum type="alphaLcParenR"/>
            </a:pPr>
            <a:r>
              <a:rPr>
                <a:latin typeface="Rockwell" charset="0"/>
              </a:rPr>
              <a:t> Weber</a:t>
            </a:r>
            <a:r>
              <a:rPr lang="ja-JP" altLang="en-US">
                <a:latin typeface="Rockwell" charset="0"/>
              </a:rPr>
              <a:t>’</a:t>
            </a:r>
            <a:r>
              <a:rPr altLang="ja-JP">
                <a:latin typeface="Rockwell" charset="0"/>
              </a:rPr>
              <a:t>s iron cage.</a:t>
            </a:r>
          </a:p>
          <a:p>
            <a:pPr lvl="1">
              <a:buFont typeface="Times New Roman" charset="0"/>
              <a:buAutoNum type="alphaLcParenR"/>
            </a:pPr>
            <a:r>
              <a:rPr>
                <a:latin typeface="Rockwell" charset="0"/>
              </a:rPr>
              <a:t> Durkheim’s division of labor.</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Review Question 4</a:t>
            </a:r>
          </a:p>
        </p:txBody>
      </p:sp>
      <p:sp>
        <p:nvSpPr>
          <p:cNvPr id="151554" name="Content Placeholder 4"/>
          <p:cNvSpPr>
            <a:spLocks noGrp="1" noChangeArrowheads="1"/>
          </p:cNvSpPr>
          <p:nvPr>
            <p:ph idx="1"/>
          </p:nvPr>
        </p:nvSpPr>
        <p:spPr>
          <a:xfrm>
            <a:off x="466725" y="1508125"/>
            <a:ext cx="8143875" cy="4740275"/>
          </a:xfrm>
        </p:spPr>
        <p:txBody>
          <a:bodyPr/>
          <a:lstStyle/>
          <a:p>
            <a:pPr marL="0" indent="0">
              <a:buFont typeface="Wingdings" charset="0"/>
              <a:buNone/>
            </a:pPr>
            <a:r>
              <a:rPr>
                <a:latin typeface="Rockwell" charset="0"/>
                <a:ea typeface="ＭＳ Ｐゴシック" charset="0"/>
              </a:rPr>
              <a:t>5. Beth takes piano lessons, plays on a youth soccer team, attends after-school tutoring, and goes to science camp. Beth’s college-educated professional parents engage in a style of parenting called</a:t>
            </a:r>
          </a:p>
          <a:p>
            <a:pPr lvl="1">
              <a:buFont typeface="Times New Roman" charset="0"/>
              <a:buAutoNum type="alphaLcParenR"/>
            </a:pPr>
            <a:r>
              <a:rPr>
                <a:latin typeface="Rockwell" charset="0"/>
              </a:rPr>
              <a:t> helicopter parenting.</a:t>
            </a:r>
          </a:p>
          <a:p>
            <a:pPr lvl="1">
              <a:buFont typeface="Times New Roman" charset="0"/>
              <a:buAutoNum type="alphaLcParenR"/>
            </a:pPr>
            <a:r>
              <a:rPr>
                <a:latin typeface="Rockwell" charset="0"/>
              </a:rPr>
              <a:t> accomplishment of natural growth.</a:t>
            </a:r>
          </a:p>
          <a:p>
            <a:pPr lvl="1">
              <a:buFont typeface="Times New Roman" charset="0"/>
              <a:buAutoNum type="alphaLcParenR"/>
            </a:pPr>
            <a:r>
              <a:rPr>
                <a:latin typeface="Rockwell" charset="0"/>
              </a:rPr>
              <a:t> conformity.</a:t>
            </a:r>
          </a:p>
          <a:p>
            <a:pPr lvl="1">
              <a:buFont typeface="Times New Roman" charset="0"/>
              <a:buAutoNum type="alphaLcParenR"/>
            </a:pPr>
            <a:r>
              <a:rPr>
                <a:latin typeface="Rockwell" charset="0"/>
              </a:rPr>
              <a:t> concerted cultivation.</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Content Placeholder 2"/>
          <p:cNvSpPr txBox="1">
            <a:spLocks/>
          </p:cNvSpPr>
          <p:nvPr/>
        </p:nvSpPr>
        <p:spPr bwMode="auto">
          <a:xfrm>
            <a:off x="355600" y="2667000"/>
            <a:ext cx="8470900"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lnSpc>
                <a:spcPts val="3900"/>
              </a:lnSpc>
              <a:spcBef>
                <a:spcPts val="900"/>
              </a:spcBef>
              <a:buClr>
                <a:srgbClr val="6E4E82"/>
              </a:buClr>
              <a:buSzPct val="120000"/>
            </a:pPr>
            <a:r>
              <a:rPr lang="en-US" sz="3200" dirty="0">
                <a:latin typeface="Rockwell" charset="0"/>
                <a:cs typeface="Times New Roman" charset="0"/>
              </a:rPr>
              <a:t>This concludes the Lecture Slide Set </a:t>
            </a:r>
            <a:br>
              <a:rPr lang="en-US" sz="3200" dirty="0">
                <a:latin typeface="Rockwell" charset="0"/>
                <a:cs typeface="Times New Roman" charset="0"/>
              </a:rPr>
            </a:br>
            <a:r>
              <a:rPr lang="en-US" sz="3200" dirty="0">
                <a:latin typeface="Rockwell" charset="0"/>
                <a:cs typeface="Times New Roman" charset="0"/>
              </a:rPr>
              <a:t>for Chapter 4</a:t>
            </a:r>
          </a:p>
          <a:p>
            <a:pPr algn="ctr" eaLnBrk="1" hangingPunct="1">
              <a:spcBef>
                <a:spcPts val="3600"/>
              </a:spcBef>
              <a:buClr>
                <a:srgbClr val="6E4E82"/>
              </a:buClr>
              <a:buSzPct val="120000"/>
            </a:pPr>
            <a:r>
              <a:rPr lang="en-US" sz="2400" dirty="0" smtClean="0">
                <a:latin typeface="Rockwell" charset="0"/>
                <a:cs typeface="Times New Roman" charset="0"/>
              </a:rPr>
              <a:t> </a:t>
            </a:r>
            <a:endParaRPr lang="en-US" sz="2400" dirty="0">
              <a:latin typeface="Rockwell" charset="0"/>
              <a:cs typeface="Times New Roman" charset="0"/>
            </a:endParaRPr>
          </a:p>
          <a:p>
            <a:pPr algn="ctr" eaLnBrk="1" hangingPunct="1">
              <a:spcBef>
                <a:spcPts val="1000"/>
              </a:spcBef>
              <a:buClr>
                <a:srgbClr val="6E4E82"/>
              </a:buClr>
              <a:buSzPct val="120000"/>
            </a:pPr>
            <a:endParaRPr lang="en-US" sz="2400" dirty="0">
              <a:latin typeface="Rockwell" charset="0"/>
              <a:cs typeface="Times New Roman" charset="0"/>
            </a:endParaRPr>
          </a:p>
          <a:p>
            <a:pPr algn="ctr" eaLnBrk="1" hangingPunct="1">
              <a:spcBef>
                <a:spcPts val="2000"/>
              </a:spcBef>
              <a:buClr>
                <a:srgbClr val="6E4E82"/>
              </a:buClr>
              <a:buSzPct val="120000"/>
            </a:pPr>
            <a:r>
              <a:rPr lang="en-US" sz="2400" dirty="0">
                <a:latin typeface="Rockwell" charset="0"/>
                <a:cs typeface="Times New Roman" charset="0"/>
              </a:rPr>
              <a:t>© 2018 W. W. Norton &amp; Company, Inc.</a:t>
            </a:r>
          </a:p>
          <a:p>
            <a:pPr algn="ctr" eaLnBrk="1" hangingPunct="1">
              <a:spcBef>
                <a:spcPts val="900"/>
              </a:spcBef>
              <a:buClr>
                <a:srgbClr val="6E4E82"/>
              </a:buClr>
              <a:buSzPct val="120000"/>
            </a:pPr>
            <a:r>
              <a:rPr lang="en-US" sz="2400" dirty="0">
                <a:latin typeface="Rockwell" charset="0"/>
                <a:cs typeface="Times New Roman" charset="0"/>
              </a:rPr>
              <a:t>Independent and Employee-Owned</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Families and Social Class: Life Chances</a:t>
            </a:r>
          </a:p>
        </p:txBody>
      </p:sp>
      <p:sp>
        <p:nvSpPr>
          <p:cNvPr id="20482"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Theories of Social Class</a:t>
            </a:r>
          </a:p>
          <a:p>
            <a:pPr lvl="1"/>
            <a:r>
              <a:rPr>
                <a:latin typeface="Rockwell" charset="0"/>
              </a:rPr>
              <a:t>Life Chances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noChangeArrowheads="1"/>
          </p:cNvSpPr>
          <p:nvPr>
            <p:ph type="title"/>
          </p:nvPr>
        </p:nvSpPr>
        <p:spPr>
          <a:xfrm>
            <a:off x="347663" y="347663"/>
            <a:ext cx="8447087" cy="1100137"/>
          </a:xfrm>
        </p:spPr>
        <p:txBody>
          <a:bodyPr/>
          <a:lstStyle/>
          <a:p>
            <a:pPr>
              <a:lnSpc>
                <a:spcPts val="3875"/>
              </a:lnSpc>
            </a:pPr>
            <a:r>
              <a:rPr>
                <a:latin typeface="Rockwell" charset="0"/>
                <a:ea typeface="ＭＳ Ｐゴシック" charset="0"/>
              </a:rPr>
              <a:t>Families and Social Class: Life Chances Definition</a:t>
            </a:r>
          </a:p>
        </p:txBody>
      </p:sp>
      <p:sp>
        <p:nvSpPr>
          <p:cNvPr id="22530" name="Content Placeholder 4"/>
          <p:cNvSpPr>
            <a:spLocks noGrp="1" noChangeArrowheads="1"/>
          </p:cNvSpPr>
          <p:nvPr>
            <p:ph idx="1"/>
          </p:nvPr>
        </p:nvSpPr>
        <p:spPr>
          <a:xfrm>
            <a:off x="466725" y="1508125"/>
            <a:ext cx="8143875" cy="4740275"/>
          </a:xfrm>
        </p:spPr>
        <p:txBody>
          <a:bodyPr/>
          <a:lstStyle/>
          <a:p>
            <a:pPr>
              <a:buFont typeface="Wingdings" charset="0"/>
              <a:buChar char=""/>
            </a:pPr>
            <a:r>
              <a:rPr>
                <a:latin typeface="Rockwell" charset="0"/>
                <a:ea typeface="ＭＳ Ｐゴシック" charset="0"/>
              </a:rPr>
              <a:t>Theories of Social Class</a:t>
            </a:r>
          </a:p>
          <a:p>
            <a:pPr lvl="1"/>
            <a:r>
              <a:rPr>
                <a:latin typeface="Rockwell" charset="0"/>
              </a:rPr>
              <a:t>Life Chances</a:t>
            </a:r>
          </a:p>
          <a:p>
            <a:pPr lvl="4">
              <a:buFont typeface="Wingdings" charset="0"/>
              <a:buChar char=""/>
            </a:pPr>
            <a:r>
              <a:rPr>
                <a:latin typeface="Rockwell" charset="0"/>
              </a:rPr>
              <a:t>The practical opportunity to achieve desired material conditions and personal experiences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hen_Slid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Rockwell"/>
        <a:ea typeface="ＭＳ Ｐゴシック"/>
        <a:cs typeface="Arial"/>
      </a:majorFont>
      <a:minorFont>
        <a:latin typeface="Rockwel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mpd="sng">
          <a:solidFill>
            <a:srgbClr val="6E4E8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defPPr>
          <a:defRPr dirty="0">
            <a:cs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10923</TotalTime>
  <Words>6454</Words>
  <Application>Microsoft Macintosh PowerPoint</Application>
  <PresentationFormat>On-screen Show (4:3)</PresentationFormat>
  <Paragraphs>602</Paragraphs>
  <Slides>73</Slides>
  <Notes>73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Cohen_Slide</vt:lpstr>
      <vt:lpstr>4</vt:lpstr>
      <vt:lpstr>Families and Social Class</vt:lpstr>
      <vt:lpstr>Two Perspectives on Social Class</vt:lpstr>
      <vt:lpstr>Families and Social Class: Theories</vt:lpstr>
      <vt:lpstr>Families and Social Class: Division of Labor</vt:lpstr>
      <vt:lpstr>Families and Social Class: Exploitation</vt:lpstr>
      <vt:lpstr>Families and Social Class: Exploitation Definition</vt:lpstr>
      <vt:lpstr>Families and Social Class: Life Chances</vt:lpstr>
      <vt:lpstr>Families and Social Class: Life Chances Definition</vt:lpstr>
      <vt:lpstr>Families and Social Class: Social Capital</vt:lpstr>
      <vt:lpstr>Families and Social Class: Social Capital Definition</vt:lpstr>
      <vt:lpstr>Theories of Social Class: Families</vt:lpstr>
      <vt:lpstr>Theories of Social Class: Generations of Wealth and Privilege</vt:lpstr>
      <vt:lpstr>An Elite Extended Family</vt:lpstr>
      <vt:lpstr>Theories of Social Class: Generations of Working Poverty</vt:lpstr>
      <vt:lpstr>Theories of Social Class: Family Networks</vt:lpstr>
      <vt:lpstr>Families in Social Class Networks</vt:lpstr>
      <vt:lpstr>Theories of Social Class: Class Identity</vt:lpstr>
      <vt:lpstr>Theories of Social Class: Class Identity Definition</vt:lpstr>
      <vt:lpstr>The American Class Structure</vt:lpstr>
      <vt:lpstr>The American Class Structure: Capitalist and Corporate Managerial</vt:lpstr>
      <vt:lpstr>The American Class Structure: Middle Class</vt:lpstr>
      <vt:lpstr>The American Class Structure: Working Class</vt:lpstr>
      <vt:lpstr>The American Class Structure: Lower Class</vt:lpstr>
      <vt:lpstr>American Class Identification</vt:lpstr>
      <vt:lpstr>The American Class Structure: Inequality</vt:lpstr>
      <vt:lpstr>U.S. Family Income Distribution, 2011</vt:lpstr>
      <vt:lpstr>The American Class Structure: Gini Index</vt:lpstr>
      <vt:lpstr>The American Class Structure: Gini Index Definition</vt:lpstr>
      <vt:lpstr>Family Income Inequality, 1947–2015</vt:lpstr>
      <vt:lpstr>The American Class Structure: At the Bottom</vt:lpstr>
      <vt:lpstr>The American Class Structure: In the Middle </vt:lpstr>
      <vt:lpstr>The American Class Structure: At the Top</vt:lpstr>
      <vt:lpstr>The American Class Structure: Poverty and Policy</vt:lpstr>
      <vt:lpstr>The American Class Structure: Poverty Line</vt:lpstr>
      <vt:lpstr>The American Class Structure: Poverty Line Definition</vt:lpstr>
      <vt:lpstr>The American Class Structure: Poverty in the United States</vt:lpstr>
      <vt:lpstr>The American Class Structure: Poverty Increase</vt:lpstr>
      <vt:lpstr>The American Class Structure: Poverty Concentration</vt:lpstr>
      <vt:lpstr>U.S. Family Poverty Rates by Race/Ethnicity, 2011</vt:lpstr>
      <vt:lpstr>The American Class Structure: Poverty and Family Structure</vt:lpstr>
      <vt:lpstr>The American Class Structure: Poverty and Older People</vt:lpstr>
      <vt:lpstr>The American Class Structure: Deprivation</vt:lpstr>
      <vt:lpstr>The American Class Structure: Homelessness</vt:lpstr>
      <vt:lpstr>The American Class Structure: Moving In and Out of Poverty</vt:lpstr>
      <vt:lpstr>The American Class Structure: Households Where Someone Receives Federal Assistance</vt:lpstr>
      <vt:lpstr>The Story behind the Numbers: Unmarried Male-Headed Families</vt:lpstr>
      <vt:lpstr>The Story behind the Numbers: Families in Poverty</vt:lpstr>
      <vt:lpstr>The Story behind the Numbers: Married Couple Families</vt:lpstr>
      <vt:lpstr>The Story behind the Numbers: Unrelated Individuals</vt:lpstr>
      <vt:lpstr>Eviction</vt:lpstr>
      <vt:lpstr>Social Class Mobility and Class Persistence</vt:lpstr>
      <vt:lpstr>Social Class Mobility and Class Persistence: Social Mobility Definition</vt:lpstr>
      <vt:lpstr>Mobility Table</vt:lpstr>
      <vt:lpstr>Social Class Mobility and Class Persistence: Family Structure</vt:lpstr>
      <vt:lpstr>Distribution of Children by Family Type and Family Income, 2010</vt:lpstr>
      <vt:lpstr>Social Class Mobility and Class Persistence: Money</vt:lpstr>
      <vt:lpstr>Social Class Mobility and Class Persistence: Time</vt:lpstr>
      <vt:lpstr>Media Time for Children</vt:lpstr>
      <vt:lpstr>Social Class Mobility and Class Persistence: Social Capital</vt:lpstr>
      <vt:lpstr>Social Class Mobility and Class Persistence: Family Practices</vt:lpstr>
      <vt:lpstr>Social Class Mobility and Class Persistence: Concerted Cultivation</vt:lpstr>
      <vt:lpstr>Social Class Mobility and Class Persistence: Natural Growth</vt:lpstr>
      <vt:lpstr>Social Class Mobility and Class Persistence: Gini Index</vt:lpstr>
      <vt:lpstr>Changing Culture: Educational Inequality (High School Dropout and College Completion Rates)</vt:lpstr>
      <vt:lpstr>Changing Culture: Educational Inequality (Differences in Earnings by Education)</vt:lpstr>
      <vt:lpstr>The 1 Percent</vt:lpstr>
      <vt:lpstr>Class Activity</vt:lpstr>
      <vt:lpstr>Review Question 1</vt:lpstr>
      <vt:lpstr>Review Question 2</vt:lpstr>
      <vt:lpstr>Review Question 3</vt:lpstr>
      <vt:lpstr>Review Question 4</vt:lpstr>
      <vt:lpstr>PowerPoint Presentation</vt:lpstr>
    </vt:vector>
  </TitlesOfParts>
  <Company>OffCenter Concept House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Compositor</dc:creator>
  <cp:lastModifiedBy>Macuser</cp:lastModifiedBy>
  <cp:revision>429</cp:revision>
  <dcterms:created xsi:type="dcterms:W3CDTF">2012-07-17T19:24:24Z</dcterms:created>
  <dcterms:modified xsi:type="dcterms:W3CDTF">2018-01-24T03:43:32Z</dcterms:modified>
</cp:coreProperties>
</file>