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386"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385" r:id="rId5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6DB"/>
    <a:srgbClr val="D8D424"/>
    <a:srgbClr val="B59E49"/>
    <a:srgbClr val="6E4E82"/>
    <a:srgbClr val="CAC92D"/>
    <a:srgbClr val="FFE600"/>
    <a:srgbClr val="CADB2A"/>
    <a:srgbClr val="FAA61A"/>
    <a:srgbClr val="39C2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7" autoAdjust="0"/>
    <p:restoredTop sz="66513" autoAdjust="0"/>
  </p:normalViewPr>
  <p:slideViewPr>
    <p:cSldViewPr>
      <p:cViewPr>
        <p:scale>
          <a:sx n="100" d="100"/>
          <a:sy n="100" d="100"/>
        </p:scale>
        <p:origin x="-3408" y="-80"/>
      </p:cViewPr>
      <p:guideLst>
        <p:guide orient="horz" pos="3240"/>
        <p:guide orient="horz" pos="1979"/>
        <p:guide orient="horz" pos="1255"/>
        <p:guide orient="horz" pos="221"/>
        <p:guide pos="5553"/>
        <p:guide pos="3072"/>
        <p:guide pos="262"/>
      </p:guideLst>
    </p:cSldViewPr>
  </p:slideViewPr>
  <p:outlineViewPr>
    <p:cViewPr>
      <p:scale>
        <a:sx n="33" d="100"/>
        <a:sy n="33" d="100"/>
      </p:scale>
      <p:origin x="0" y="361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52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5B1B35F-F63B-B341-85E5-1AD712EB2699}" type="datetime1">
              <a:rPr lang="en-US"/>
              <a:pPr>
                <a:defRPr/>
              </a:pPr>
              <a:t>25/04/18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3D9C665-58D8-1941-936F-36EFF8B76EA2}" type="slidenum">
              <a:rPr lang="en-US"/>
              <a:pPr>
                <a:defRPr/>
              </a:pPr>
              <a:t>‹#›</a:t>
            </a:fld>
            <a:endParaRPr lang="en-US"/>
          </a:p>
        </p:txBody>
      </p:sp>
    </p:spTree>
    <p:extLst>
      <p:ext uri="{BB962C8B-B14F-4D97-AF65-F5344CB8AC3E}">
        <p14:creationId xmlns:p14="http://schemas.microsoft.com/office/powerpoint/2010/main" val="187121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8BEFB05-D26D-9240-A48B-67B1845B3325}" type="datetime1">
              <a:rPr lang="en-US"/>
              <a:pPr>
                <a:defRPr/>
              </a:pPr>
              <a:t>25/04/18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231CD3-BB07-F347-BE48-F31C19235498}" type="slidenum">
              <a:rPr lang="en-US"/>
              <a:pPr>
                <a:defRPr/>
              </a:pPr>
              <a:t>‹#›</a:t>
            </a:fld>
            <a:endParaRPr lang="en-US"/>
          </a:p>
        </p:txBody>
      </p:sp>
    </p:spTree>
    <p:extLst>
      <p:ext uri="{BB962C8B-B14F-4D97-AF65-F5344CB8AC3E}">
        <p14:creationId xmlns:p14="http://schemas.microsoft.com/office/powerpoint/2010/main" val="19484974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9C086DE-F039-164B-9C4F-D506140CD072}" type="slidenum">
              <a:rPr lang="en-US">
                <a:latin typeface="Arial" charset="0"/>
              </a:rPr>
              <a:pPr/>
              <a:t>1</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Population decimated by conquest, oppression, disease, and genocide</a:t>
            </a:r>
          </a:p>
          <a:p>
            <a:pPr marL="115888" indent="-115888">
              <a:spcBef>
                <a:spcPts val="450"/>
              </a:spcBef>
              <a:buSzPct val="45000"/>
              <a:buFont typeface="Wingdings" charset="0"/>
              <a:buChar char=""/>
            </a:pPr>
            <a:r>
              <a:rPr lang="en-US">
                <a:latin typeface="Calibri" charset="0"/>
                <a:ea typeface="MS PGothic" charset="0"/>
                <a:cs typeface="MS PGothic" charset="0"/>
              </a:rPr>
              <a:t>Many still live in very harsh conditions far from ancestral homelands.</a:t>
            </a:r>
          </a:p>
          <a:p>
            <a:pPr marL="115888" indent="-115888">
              <a:spcBef>
                <a:spcPts val="450"/>
              </a:spcBef>
              <a:buSzPct val="45000"/>
              <a:buFont typeface="Wingdings" charset="0"/>
              <a:buChar char=""/>
            </a:pPr>
            <a:r>
              <a:rPr lang="en-US">
                <a:latin typeface="Calibri" charset="0"/>
                <a:ea typeface="MS PGothic" charset="0"/>
                <a:cs typeface="MS PGothic" charset="0"/>
              </a:rPr>
              <a:t>Family life has been crucial to survival and resistance.</a:t>
            </a:r>
          </a:p>
          <a:p>
            <a:pPr marL="115888" indent="-115888">
              <a:spcBef>
                <a:spcPts val="450"/>
              </a:spcBef>
              <a:buSzPct val="45000"/>
              <a:buFont typeface="Wingdings" charset="0"/>
              <a:buChar char=""/>
            </a:pPr>
            <a:r>
              <a:rPr lang="en-US">
                <a:latin typeface="Calibri" charset="0"/>
                <a:ea typeface="MS PGothic" charset="0"/>
                <a:cs typeface="MS PGothic" charset="0"/>
              </a:rPr>
              <a:t>Population beginning to grow again, especially in last 50–100 years</a:t>
            </a:r>
          </a:p>
          <a:p>
            <a:pPr marL="115888" indent="-115888">
              <a:spcBef>
                <a:spcPts val="450"/>
              </a:spcBef>
              <a:buSzPct val="45000"/>
              <a:buFont typeface="Wingdings" charset="0"/>
              <a:buChar char=""/>
            </a:pPr>
            <a:r>
              <a:rPr lang="en-US">
                <a:latin typeface="Calibri" charset="0"/>
                <a:ea typeface="MS PGothic" charset="0"/>
                <a:cs typeface="MS PGothic" charset="0"/>
              </a:rPr>
              <a:t>Self-identification has become more culturally acceptable</a:t>
            </a:r>
          </a:p>
          <a:p>
            <a:pPr marL="115888" indent="-115888">
              <a:spcBef>
                <a:spcPts val="450"/>
              </a:spcBef>
              <a:buSzPct val="45000"/>
              <a:buFont typeface="Wingdings" charset="0"/>
              <a:buChar char=""/>
            </a:pPr>
            <a:r>
              <a:rPr lang="en-US">
                <a:latin typeface="Calibri" charset="0"/>
                <a:ea typeface="MS PGothic" charset="0"/>
                <a:cs typeface="MS PGothic" charset="0"/>
              </a:rPr>
              <a:t>More willingness today to identify with (mixed) heritage than previously</a:t>
            </a:r>
          </a:p>
          <a:p>
            <a:pPr marL="115888" indent="-115888">
              <a:spcBef>
                <a:spcPts val="450"/>
              </a:spcBef>
              <a:buSzPct val="45000"/>
              <a:buFont typeface="Wingdings" charset="0"/>
              <a:buChar char=""/>
            </a:pPr>
            <a:r>
              <a:rPr lang="en-US">
                <a:latin typeface="Calibri" charset="0"/>
                <a:ea typeface="MS PGothic" charset="0"/>
                <a:cs typeface="MS PGothic" charset="0"/>
              </a:rPr>
              <a:t>Relatively high rates of mixing and intermarriage historically with Whites and Latinos</a:t>
            </a:r>
          </a:p>
          <a:p>
            <a:pPr marL="115888" indent="-115888">
              <a:spcBef>
                <a:spcPts val="450"/>
              </a:spcBef>
              <a:buSzPct val="45000"/>
              <a:buFont typeface="Wingdings" charset="0"/>
              <a:buChar char=""/>
            </a:pPr>
            <a:r>
              <a:rPr lang="en-US">
                <a:latin typeface="Calibri" charset="0"/>
                <a:ea typeface="MS PGothic" charset="0"/>
                <a:cs typeface="MS PGothic" charset="0"/>
              </a:rPr>
              <a:t>Family life was central to social structure.</a:t>
            </a:r>
          </a:p>
          <a:p>
            <a:pPr marL="115888" indent="-115888">
              <a:spcBef>
                <a:spcPts val="450"/>
              </a:spcBef>
              <a:buSzPct val="45000"/>
              <a:buFont typeface="Wingdings" charset="0"/>
              <a:buChar char=""/>
            </a:pPr>
            <a:r>
              <a:rPr lang="en-US">
                <a:latin typeface="Calibri" charset="0"/>
                <a:ea typeface="MS PGothic" charset="0"/>
                <a:cs typeface="MS PGothic" charset="0"/>
              </a:rPr>
              <a:t>It stressed values of cooperation over competition and collectivity over individualism.</a:t>
            </a:r>
          </a:p>
          <a:p>
            <a:pPr marL="115888" indent="-115888">
              <a:spcBef>
                <a:spcPts val="450"/>
              </a:spcBef>
              <a:buSzPct val="45000"/>
              <a:buFont typeface="Wingdings" charset="0"/>
              <a:buChar char=""/>
            </a:pPr>
            <a:r>
              <a:rPr lang="en-US">
                <a:latin typeface="Calibri" charset="0"/>
                <a:ea typeface="MS PGothic" charset="0"/>
                <a:cs typeface="MS PGothic" charset="0"/>
              </a:rPr>
              <a:t>Family boundaries were not strict or narrow; rather, they were broadly defined.</a:t>
            </a:r>
          </a:p>
          <a:p>
            <a:pPr marL="115888" indent="-115888">
              <a:spcBef>
                <a:spcPts val="450"/>
              </a:spcBef>
              <a:buSzPct val="45000"/>
              <a:buFont typeface="Wingdings" charset="0"/>
              <a:buChar char=""/>
            </a:pPr>
            <a:r>
              <a:rPr lang="en-US">
                <a:latin typeface="Calibri" charset="0"/>
                <a:ea typeface="MS PGothic" charset="0"/>
                <a:cs typeface="MS PGothic" charset="0"/>
              </a:rPr>
              <a:t>Diverse family practices</a:t>
            </a:r>
          </a:p>
          <a:p>
            <a:pPr marL="115888" indent="-115888">
              <a:spcBef>
                <a:spcPts val="450"/>
              </a:spcBef>
              <a:buSzPct val="45000"/>
              <a:buFont typeface="Wingdings" charset="0"/>
              <a:buChar char=""/>
            </a:pPr>
            <a:r>
              <a:rPr lang="en-US">
                <a:latin typeface="Calibri" charset="0"/>
                <a:ea typeface="MS PGothic" charset="0"/>
                <a:cs typeface="MS PGothic" charset="0"/>
              </a:rPr>
              <a:t>Included acceptance of same-sex marriage and a third gender identity</a:t>
            </a:r>
          </a:p>
          <a:p>
            <a:pPr marL="115888" indent="-115888">
              <a:spcBef>
                <a:spcPts val="450"/>
              </a:spcBef>
              <a:buSzPct val="45000"/>
              <a:buFont typeface="Wingdings" charset="0"/>
              <a:buChar char=""/>
            </a:pPr>
            <a:r>
              <a:rPr lang="en-US">
                <a:latin typeface="Calibri" charset="0"/>
                <a:ea typeface="MS PGothic" charset="0"/>
                <a:cs typeface="MS PGothic" charset="0"/>
              </a:rPr>
              <a:t>Some polygamy, but it was not a predominant practice</a:t>
            </a:r>
          </a:p>
          <a:p>
            <a:pPr marL="115888" indent="-115888">
              <a:spcBef>
                <a:spcPts val="450"/>
              </a:spcBef>
              <a:buSzPct val="45000"/>
              <a:buFont typeface="Wingdings" charset="0"/>
              <a:buChar char=""/>
            </a:pPr>
            <a:r>
              <a:rPr lang="en-US">
                <a:latin typeface="Calibri" charset="0"/>
                <a:ea typeface="MS PGothic" charset="0"/>
                <a:cs typeface="MS PGothic" charset="0"/>
              </a:rPr>
              <a:t>The majority left tribal lands in the twentieth century.</a:t>
            </a:r>
          </a:p>
          <a:p>
            <a:pPr marL="115888" indent="-115888">
              <a:spcBef>
                <a:spcPts val="450"/>
              </a:spcBef>
              <a:buSzPct val="45000"/>
              <a:buFont typeface="Wingdings" charset="0"/>
              <a:buChar char=""/>
            </a:pPr>
            <a:r>
              <a:rPr lang="en-US">
                <a:latin typeface="Calibri" charset="0"/>
                <a:ea typeface="MS PGothic" charset="0"/>
                <a:cs typeface="MS PGothic" charset="0"/>
              </a:rPr>
              <a:t>Forced relocation, boarding schools, and placement of children with White foster families disrupted social and family life.</a:t>
            </a:r>
          </a:p>
          <a:p>
            <a:pPr marL="115888" indent="-115888">
              <a:spcBef>
                <a:spcPts val="450"/>
              </a:spcBef>
              <a:buSzPct val="45000"/>
              <a:buFont typeface="Wingdings" charset="0"/>
              <a:buChar char=""/>
            </a:pPr>
            <a:r>
              <a:rPr lang="en-US">
                <a:latin typeface="Calibri" charset="0"/>
                <a:ea typeface="MS PGothic" charset="0"/>
                <a:cs typeface="MS PGothic" charset="0"/>
              </a:rPr>
              <a:t>In 2010, only 22 percent of American Indians were living on tribal land.</a:t>
            </a:r>
          </a:p>
          <a:p>
            <a:pPr marL="115888" indent="-115888">
              <a:spcBef>
                <a:spcPts val="450"/>
              </a:spcBef>
              <a:buSzPct val="45000"/>
              <a:buFont typeface="Wingdings" charset="0"/>
              <a:buChar char=""/>
            </a:pPr>
            <a:r>
              <a:rPr lang="en-US">
                <a:latin typeface="Calibri" charset="0"/>
                <a:ea typeface="MS PGothic" charset="0"/>
                <a:cs typeface="MS PGothic" charset="0"/>
              </a:rPr>
              <a:t>This weakened the hold of traditional values and practices, and of families.</a:t>
            </a:r>
          </a:p>
          <a:p>
            <a:pPr marL="115888" indent="-115888">
              <a:spcBef>
                <a:spcPts val="450"/>
              </a:spcBef>
              <a:buSzPct val="45000"/>
              <a:buFont typeface="Wingdings" charset="0"/>
              <a:buChar char=""/>
            </a:pPr>
            <a:r>
              <a:rPr lang="en-US">
                <a:latin typeface="Calibri" charset="0"/>
                <a:ea typeface="MS PGothic" charset="0"/>
                <a:cs typeface="MS PGothic" charset="0"/>
              </a:rPr>
              <a:t>Modern problems include obesity, diabetes, alcoholism, suicide, and violence (especially against women).</a:t>
            </a:r>
          </a:p>
          <a:p>
            <a:pPr marL="115888" indent="-115888"/>
            <a:endParaRPr lang="en-US">
              <a:latin typeface="Calibri" charset="0"/>
              <a:ea typeface="MS PGothic" charset="0"/>
              <a:cs typeface="MS PGothic"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A1ABBC3-5015-904F-BD01-19A9D9E7C7CB}" type="slidenum">
              <a:rPr lang="en-US">
                <a:latin typeface="Arial" charset="0"/>
              </a:rPr>
              <a:pPr/>
              <a:t>10</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Racial inequality experiences through family life</a:t>
            </a:r>
          </a:p>
          <a:p>
            <a:pPr marL="115888" indent="-115888">
              <a:spcBef>
                <a:spcPts val="450"/>
              </a:spcBef>
              <a:buSzPct val="45000"/>
              <a:buFont typeface="Wingdings" charset="0"/>
              <a:buChar char=""/>
            </a:pPr>
            <a:r>
              <a:rPr lang="en-US">
                <a:latin typeface="Calibri" charset="0"/>
                <a:ea typeface="MS PGothic" charset="0"/>
                <a:cs typeface="MS PGothic" charset="0"/>
              </a:rPr>
              <a:t>Issues such as slavery, discrimination, poverty, unemployment, high mortality, and segregation</a:t>
            </a:r>
          </a:p>
          <a:p>
            <a:pPr marL="115888" indent="-115888">
              <a:spcBef>
                <a:spcPts val="450"/>
              </a:spcBef>
              <a:buSzPct val="45000"/>
              <a:buFont typeface="Wingdings" charset="0"/>
              <a:buChar char=""/>
            </a:pPr>
            <a:r>
              <a:rPr lang="en-US">
                <a:latin typeface="Calibri" charset="0"/>
                <a:ea typeface="MS PGothic" charset="0"/>
                <a:cs typeface="MS PGothic" charset="0"/>
              </a:rPr>
              <a:t>Longer-term role of slavery’s legacy</a:t>
            </a:r>
          </a:p>
          <a:p>
            <a:pPr marL="115888" indent="-115888">
              <a:spcBef>
                <a:spcPts val="450"/>
              </a:spcBef>
              <a:buSzPct val="45000"/>
              <a:buFont typeface="Wingdings" charset="0"/>
              <a:buChar char=""/>
            </a:pPr>
            <a:r>
              <a:rPr lang="en-US">
                <a:latin typeface="Calibri" charset="0"/>
                <a:ea typeface="MS PGothic" charset="0"/>
                <a:cs typeface="MS PGothic" charset="0"/>
              </a:rPr>
              <a:t>Powerful presence in Black families, but also resilience</a:t>
            </a:r>
          </a:p>
          <a:p>
            <a:pPr marL="115888" indent="-115888">
              <a:spcBef>
                <a:spcPts val="450"/>
              </a:spcBef>
              <a:buSzPct val="45000"/>
              <a:buFont typeface="Wingdings" charset="0"/>
              <a:buChar char=""/>
            </a:pPr>
            <a:r>
              <a:rPr lang="en-US">
                <a:latin typeface="Calibri" charset="0"/>
                <a:ea typeface="MS PGothic" charset="0"/>
                <a:cs typeface="MS PGothic" charset="0"/>
              </a:rPr>
              <a:t>Families shaped more by slavery, discrimination, and poverty than by cultural traditions from Africa</a:t>
            </a:r>
          </a:p>
          <a:p>
            <a:pPr marL="115888" indent="-115888">
              <a:spcBef>
                <a:spcPts val="450"/>
              </a:spcBef>
              <a:buSzPct val="45000"/>
              <a:buFont typeface="Wingdings" charset="0"/>
              <a:buChar char=""/>
            </a:pPr>
            <a:r>
              <a:rPr lang="en-US">
                <a:latin typeface="Calibri" charset="0"/>
                <a:ea typeface="MS PGothic" charset="0"/>
                <a:cs typeface="MS PGothic" charset="0"/>
              </a:rPr>
              <a:t>Families more fluid, less stable</a:t>
            </a:r>
          </a:p>
          <a:p>
            <a:pPr marL="115888" indent="-115888">
              <a:spcBef>
                <a:spcPts val="450"/>
              </a:spcBef>
              <a:buSzPct val="45000"/>
              <a:buFont typeface="Wingdings" charset="0"/>
              <a:buChar char=""/>
            </a:pPr>
            <a:r>
              <a:rPr lang="en-US">
                <a:latin typeface="Calibri" charset="0"/>
                <a:ea typeface="MS PGothic" charset="0"/>
                <a:cs typeface="MS PGothic" charset="0"/>
              </a:rPr>
              <a:t>Informal, common-law marriage and higher divorce rates than for other groups</a:t>
            </a:r>
          </a:p>
          <a:p>
            <a:pPr marL="115888" indent="-115888">
              <a:spcBef>
                <a:spcPts val="450"/>
              </a:spcBef>
              <a:buSzPct val="45000"/>
              <a:buFont typeface="Wingdings" charset="0"/>
              <a:buChar char=""/>
            </a:pPr>
            <a:r>
              <a:rPr lang="en-US">
                <a:latin typeface="Calibri" charset="0"/>
                <a:ea typeface="MS PGothic" charset="0"/>
                <a:cs typeface="MS PGothic" charset="0"/>
              </a:rPr>
              <a:t>Weak tradition of nuclear family</a:t>
            </a:r>
          </a:p>
          <a:p>
            <a:pPr marL="115888" indent="-115888">
              <a:spcBef>
                <a:spcPts val="450"/>
              </a:spcBef>
              <a:buSzPct val="45000"/>
              <a:buFont typeface="Wingdings" charset="0"/>
              <a:buChar char=""/>
            </a:pPr>
            <a:r>
              <a:rPr lang="en-US">
                <a:latin typeface="Calibri" charset="0"/>
                <a:ea typeface="MS PGothic" charset="0"/>
                <a:cs typeface="MS PGothic" charset="0"/>
              </a:rPr>
              <a:t>Matriarchal, female dominated</a:t>
            </a:r>
          </a:p>
          <a:p>
            <a:pPr marL="115888" indent="-115888">
              <a:spcBef>
                <a:spcPts val="450"/>
              </a:spcBef>
              <a:buSzPct val="45000"/>
              <a:buFont typeface="Wingdings" charset="0"/>
              <a:buChar char=""/>
            </a:pPr>
            <a:r>
              <a:rPr lang="en-US">
                <a:latin typeface="Calibri" charset="0"/>
                <a:ea typeface="MS PGothic" charset="0"/>
                <a:cs typeface="MS PGothic" charset="0"/>
              </a:rPr>
              <a:t>Led to assessment by Senator Daniel Patrick Moynihan in the Moynihan Report</a:t>
            </a:r>
          </a:p>
          <a:p>
            <a:pPr marL="115888" indent="-115888">
              <a:spcBef>
                <a:spcPts val="450"/>
              </a:spcBef>
              <a:buSzPct val="45000"/>
              <a:buFont typeface="Wingdings" charset="0"/>
              <a:buChar char=""/>
            </a:pPr>
            <a:r>
              <a:rPr lang="en-US">
                <a:latin typeface="Calibri" charset="0"/>
                <a:ea typeface="MS PGothic" charset="0"/>
                <a:cs typeface="MS PGothic" charset="0"/>
              </a:rPr>
              <a:t>Daniel Patrick Moynihan, U.S. senator (NY), sociologist and government analyst</a:t>
            </a:r>
          </a:p>
          <a:p>
            <a:pPr marL="115888" indent="-115888">
              <a:spcBef>
                <a:spcPts val="450"/>
              </a:spcBef>
              <a:buSzPct val="45000"/>
              <a:buFont typeface="Wingdings" charset="0"/>
              <a:buChar char=""/>
            </a:pPr>
            <a:r>
              <a:rPr lang="en-US">
                <a:latin typeface="Calibri" charset="0"/>
                <a:ea typeface="MS PGothic" charset="0"/>
                <a:cs typeface="MS PGothic" charset="0"/>
              </a:rPr>
              <a:t>Contributed to the belief that the nature of the Black family was fundamentally flawed</a:t>
            </a:r>
          </a:p>
          <a:p>
            <a:pPr marL="115888" indent="-115888">
              <a:spcBef>
                <a:spcPts val="450"/>
              </a:spcBef>
              <a:buSzPct val="45000"/>
              <a:buFont typeface="Wingdings" charset="0"/>
              <a:buChar char=""/>
            </a:pPr>
            <a:r>
              <a:rPr lang="en-US">
                <a:latin typeface="Calibri" charset="0"/>
                <a:ea typeface="MS PGothic" charset="0"/>
                <a:cs typeface="MS PGothic" charset="0"/>
              </a:rPr>
              <a:t>“Problem” of female domination </a:t>
            </a:r>
          </a:p>
          <a:p>
            <a:pPr marL="115888" indent="-115888">
              <a:spcBef>
                <a:spcPts val="450"/>
              </a:spcBef>
              <a:buSzPct val="45000"/>
              <a:buFont typeface="Wingdings" charset="0"/>
              <a:buChar char=""/>
            </a:pPr>
            <a:r>
              <a:rPr lang="en-US">
                <a:latin typeface="Calibri" charset="0"/>
                <a:ea typeface="MS PGothic" charset="0"/>
                <a:cs typeface="MS PGothic" charset="0"/>
              </a:rPr>
              <a:t>Judged Black family as too female centered and matriarchal </a:t>
            </a:r>
          </a:p>
          <a:p>
            <a:pPr marL="115888" indent="-115888">
              <a:spcBef>
                <a:spcPts val="450"/>
              </a:spcBef>
              <a:buSzPct val="45000"/>
              <a:buFont typeface="Wingdings" charset="0"/>
              <a:buChar char=""/>
            </a:pPr>
            <a:r>
              <a:rPr lang="en-US">
                <a:latin typeface="Calibri" charset="0"/>
                <a:ea typeface="MS PGothic" charset="0"/>
                <a:cs typeface="MS PGothic" charset="0"/>
              </a:rPr>
              <a:t>A type of “blame the victim” approach</a:t>
            </a:r>
          </a:p>
          <a:p>
            <a:pPr marL="115888" indent="-115888">
              <a:spcBef>
                <a:spcPts val="450"/>
              </a:spcBef>
              <a:buSzPct val="45000"/>
              <a:buFont typeface="Wingdings" charset="0"/>
              <a:buChar char=""/>
            </a:pPr>
            <a:r>
              <a:rPr lang="en-US">
                <a:latin typeface="Calibri" charset="0"/>
                <a:ea typeface="MS PGothic" charset="0"/>
                <a:cs typeface="MS PGothic" charset="0"/>
              </a:rPr>
              <a:t>Created further racist stereotypes</a:t>
            </a:r>
          </a:p>
          <a:p>
            <a:pPr marL="115888" indent="-115888">
              <a:spcBef>
                <a:spcPts val="450"/>
              </a:spcBef>
              <a:buSzPct val="45000"/>
              <a:buFont typeface="Wingdings" charset="0"/>
              <a:buChar char=""/>
            </a:pPr>
            <a:r>
              <a:rPr lang="en-US">
                <a:latin typeface="Calibri" charset="0"/>
                <a:ea typeface="MS PGothic" charset="0"/>
                <a:cs typeface="MS PGothic" charset="0"/>
              </a:rPr>
              <a:t>Countered by the Family Resilience approach</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09C192D-9394-C14A-863A-9C6EA55D3736}" type="slidenum">
              <a:rPr lang="en-US">
                <a:latin typeface="Arial" charset="0"/>
              </a:rPr>
              <a:pPr/>
              <a:t>11</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Economic hardship even after slavery</a:t>
            </a:r>
          </a:p>
          <a:p>
            <a:pPr marL="115888" indent="-115888">
              <a:spcBef>
                <a:spcPts val="450"/>
              </a:spcBef>
              <a:buSzPct val="45000"/>
              <a:buFont typeface="Wingdings" charset="0"/>
              <a:buChar char=""/>
            </a:pPr>
            <a:r>
              <a:rPr lang="en-US">
                <a:latin typeface="Calibri" charset="0"/>
                <a:ea typeface="MS PGothic" charset="0"/>
                <a:cs typeface="MS PGothic" charset="0"/>
              </a:rPr>
              <a:t>Kept traditional nuclear family out of the reach of most African Americans</a:t>
            </a:r>
          </a:p>
          <a:p>
            <a:pPr marL="115888" indent="-115888">
              <a:spcBef>
                <a:spcPts val="450"/>
              </a:spcBef>
              <a:buSzPct val="45000"/>
              <a:buFont typeface="Wingdings" charset="0"/>
              <a:buChar char=""/>
            </a:pPr>
            <a:r>
              <a:rPr lang="en-US">
                <a:latin typeface="Calibri" charset="0"/>
                <a:ea typeface="MS PGothic" charset="0"/>
                <a:cs typeface="MS PGothic" charset="0"/>
              </a:rPr>
              <a:t>Newer theoretical approach focusing on the Black family as resilient and adaptive rather than problematic</a:t>
            </a:r>
          </a:p>
          <a:p>
            <a:pPr marL="115888" indent="-115888">
              <a:spcBef>
                <a:spcPts val="450"/>
              </a:spcBef>
              <a:buSzPct val="45000"/>
              <a:buFont typeface="Wingdings" charset="0"/>
              <a:buChar char=""/>
            </a:pPr>
            <a:r>
              <a:rPr lang="en-US">
                <a:latin typeface="Calibri" charset="0"/>
                <a:ea typeface="MS PGothic" charset="0"/>
                <a:cs typeface="MS PGothic" charset="0"/>
              </a:rPr>
              <a:t>Matrifocal, not a “problem with matriarchy”</a:t>
            </a:r>
          </a:p>
          <a:p>
            <a:pPr marL="115888" indent="-115888">
              <a:spcBef>
                <a:spcPts val="450"/>
              </a:spcBef>
              <a:buSzPct val="45000"/>
              <a:buFont typeface="Wingdings" charset="0"/>
              <a:buChar char=""/>
            </a:pPr>
            <a:r>
              <a:rPr lang="en-US">
                <a:latin typeface="Calibri" charset="0"/>
                <a:ea typeface="MS PGothic" charset="0"/>
                <a:cs typeface="MS PGothic" charset="0"/>
              </a:rPr>
              <a:t>Family resilience in the face of discrimination, migration, poverty, mortality, and lack of opportunity</a:t>
            </a:r>
          </a:p>
          <a:p>
            <a:pPr marL="115888" indent="-115888">
              <a:spcBef>
                <a:spcPts val="450"/>
              </a:spcBef>
              <a:buSzPct val="45000"/>
              <a:buFont typeface="Wingdings" charset="0"/>
              <a:buChar char=""/>
            </a:pPr>
            <a:r>
              <a:rPr lang="en-US">
                <a:latin typeface="Calibri" charset="0"/>
                <a:ea typeface="MS PGothic" charset="0"/>
                <a:cs typeface="MS PGothic" charset="0"/>
              </a:rPr>
              <a:t>Increase in industrialization and urbanization</a:t>
            </a:r>
          </a:p>
          <a:p>
            <a:pPr marL="115888" indent="-115888">
              <a:spcBef>
                <a:spcPts val="450"/>
              </a:spcBef>
              <a:buSzPct val="45000"/>
              <a:buFont typeface="Wingdings" charset="0"/>
              <a:buChar char=""/>
            </a:pPr>
            <a:r>
              <a:rPr lang="en-US">
                <a:latin typeface="Calibri" charset="0"/>
                <a:ea typeface="MS PGothic" charset="0"/>
                <a:cs typeface="MS PGothic" charset="0"/>
              </a:rPr>
              <a:t>The Great Migration between World War I and the 1950s created changes, new opportunities, and new problems.</a:t>
            </a:r>
          </a:p>
          <a:p>
            <a:pPr marL="115888" indent="-115888">
              <a:spcBef>
                <a:spcPts val="450"/>
              </a:spcBef>
              <a:buSzPct val="45000"/>
              <a:buFont typeface="Wingdings" charset="0"/>
              <a:buChar char=""/>
            </a:pPr>
            <a:r>
              <a:rPr lang="en-US">
                <a:latin typeface="Calibri" charset="0"/>
                <a:ea typeface="MS PGothic" charset="0"/>
                <a:cs typeface="MS PGothic" charset="0"/>
              </a:rPr>
              <a:t> Migration from southern rural areas to northern urban cities</a:t>
            </a:r>
          </a:p>
          <a:p>
            <a:pPr marL="115888" indent="-115888">
              <a:spcBef>
                <a:spcPts val="450"/>
              </a:spcBef>
              <a:buSzPct val="45000"/>
              <a:buFont typeface="Wingdings" charset="0"/>
              <a:buChar char=""/>
            </a:pPr>
            <a:r>
              <a:rPr lang="en-US">
                <a:latin typeface="Calibri" charset="0"/>
                <a:ea typeface="MS PGothic" charset="0"/>
                <a:cs typeface="MS PGothic" charset="0"/>
              </a:rPr>
              <a:t>Creation of residential segregation through formal and informal practices (e.g., redlining and preferential home mortgages for White families)</a:t>
            </a:r>
          </a:p>
          <a:p>
            <a:pPr marL="115888" indent="-115888">
              <a:spcBef>
                <a:spcPts val="450"/>
              </a:spcBef>
              <a:buSzPct val="45000"/>
              <a:buFont typeface="Wingdings" charset="0"/>
              <a:buChar char=""/>
            </a:pPr>
            <a:r>
              <a:rPr lang="en-US">
                <a:latin typeface="Calibri" charset="0"/>
                <a:ea typeface="MS PGothic" charset="0"/>
                <a:cs typeface="MS PGothic" charset="0"/>
              </a:rPr>
              <a:t>Deindustrialization contributed to unemployment, urban decline, and higher residential segregation (e.g., White flight)</a:t>
            </a:r>
          </a:p>
          <a:p>
            <a:pPr marL="115888" indent="-115888">
              <a:spcBef>
                <a:spcPts val="450"/>
              </a:spcBef>
              <a:buSzPct val="45000"/>
              <a:buFont typeface="Wingdings" charset="0"/>
              <a:buChar char=""/>
            </a:pPr>
            <a:r>
              <a:rPr lang="en-US">
                <a:latin typeface="Calibri" charset="0"/>
                <a:ea typeface="MS PGothic" charset="0"/>
                <a:cs typeface="MS PGothic" charset="0"/>
              </a:rPr>
              <a:t>High-profile images of Black middle class (e.g., </a:t>
            </a:r>
            <a:r>
              <a:rPr lang="en-US" i="1">
                <a:latin typeface="Calibri" charset="0"/>
                <a:ea typeface="MS PGothic" charset="0"/>
                <a:cs typeface="MS PGothic" charset="0"/>
              </a:rPr>
              <a:t>Cosby Show</a:t>
            </a:r>
            <a:r>
              <a:rPr lang="en-US">
                <a:latin typeface="Calibri" charset="0"/>
                <a:ea typeface="MS PGothic" charset="0"/>
                <a:cs typeface="MS PGothic" charset="0"/>
              </a:rPr>
              <a:t>) inconsistent with reality</a:t>
            </a:r>
          </a:p>
          <a:p>
            <a:pPr marL="115888" indent="-115888"/>
            <a:endParaRPr lang="en-US">
              <a:latin typeface="Calibri" charset="0"/>
              <a:ea typeface="MS PGothic" charset="0"/>
              <a:cs typeface="MS PGothic"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6E01F6B-AC5E-A842-8470-35CEB02DA3FC}" type="slidenum">
              <a:rPr lang="en-US">
                <a:latin typeface="Arial" charset="0"/>
              </a:rPr>
              <a:pPr/>
              <a:t>12</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Data obtained from 2010 U.S. Census</a:t>
            </a:r>
          </a:p>
          <a:p>
            <a:pPr marL="115888" indent="-115888">
              <a:spcBef>
                <a:spcPts val="450"/>
              </a:spcBef>
              <a:buSzPct val="45000"/>
              <a:buFont typeface="Wingdings" charset="0"/>
              <a:buChar char=""/>
            </a:pPr>
            <a:r>
              <a:rPr lang="en-US">
                <a:latin typeface="Calibri" charset="0"/>
                <a:ea typeface="MS PGothic" charset="0"/>
                <a:cs typeface="MS PGothic" charset="0"/>
              </a:rPr>
              <a:t>Depicts persistent patterns of residential segregation in Milwaukee, Wisconsin</a:t>
            </a:r>
          </a:p>
          <a:p>
            <a:pPr marL="115888" indent="-115888">
              <a:spcBef>
                <a:spcPts val="450"/>
              </a:spcBef>
              <a:buSzPct val="45000"/>
              <a:buFont typeface="Wingdings" charset="0"/>
              <a:buChar char=""/>
            </a:pPr>
            <a:r>
              <a:rPr lang="en-US">
                <a:latin typeface="Calibri" charset="0"/>
                <a:ea typeface="MS PGothic" charset="0"/>
                <a:cs typeface="MS PGothic" charset="0"/>
              </a:rPr>
              <a:t>Milwaukee: “The most residentially segregated city in 2010”</a:t>
            </a:r>
          </a:p>
          <a:p>
            <a:pPr marL="115888" indent="-115888">
              <a:spcBef>
                <a:spcPts val="450"/>
              </a:spcBef>
              <a:buSzPct val="45000"/>
              <a:buFont typeface="Wingdings" charset="0"/>
              <a:buChar char=""/>
            </a:pPr>
            <a:r>
              <a:rPr lang="en-US">
                <a:latin typeface="Calibri" charset="0"/>
                <a:ea typeface="MS PGothic" charset="0"/>
                <a:cs typeface="MS PGothic" charset="0"/>
              </a:rPr>
              <a:t>Residential segregation created by intentional government policies and informal social practices </a:t>
            </a:r>
          </a:p>
          <a:p>
            <a:pPr marL="115888" indent="-115888">
              <a:spcBef>
                <a:spcPts val="450"/>
              </a:spcBef>
              <a:buSzPct val="45000"/>
              <a:buFont typeface="Wingdings" charset="0"/>
              <a:buChar char=""/>
            </a:pPr>
            <a:r>
              <a:rPr lang="en-US">
                <a:latin typeface="Calibri" charset="0"/>
                <a:ea typeface="MS PGothic" charset="0"/>
                <a:cs typeface="MS PGothic" charset="0"/>
              </a:rPr>
              <a:t>Examples: Redlining and preferential home mortgage programs for White families</a:t>
            </a:r>
          </a:p>
          <a:p>
            <a:pPr marL="115888" indent="-115888"/>
            <a:endParaRPr lang="en-US">
              <a:latin typeface="Calibri" charset="0"/>
              <a:ea typeface="MS PGothic" charset="0"/>
              <a:cs typeface="MS PGothic"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7B895B9-00FC-7043-B102-E5276C4EE3F1}" type="slidenum">
              <a:rPr lang="en-US">
                <a:latin typeface="Arial" charset="0"/>
              </a:rPr>
              <a:pPr/>
              <a:t>13</a:t>
            </a:fld>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spcBef>
                <a:spcPts val="450"/>
              </a:spcBef>
              <a:buSzPct val="45000"/>
              <a:buFont typeface="Wingdings" charset="0"/>
              <a:buChar char=""/>
            </a:pPr>
            <a:r>
              <a:rPr lang="en-US">
                <a:latin typeface="Calibri" charset="0"/>
                <a:ea typeface="MS PGothic" charset="0"/>
                <a:cs typeface="MS PGothic" charset="0"/>
              </a:rPr>
              <a:t>Marriage rates of African Americans differ from those of the rest of the U.S. population.</a:t>
            </a:r>
          </a:p>
          <a:p>
            <a:pPr marL="169863" indent="-169863">
              <a:spcBef>
                <a:spcPts val="450"/>
              </a:spcBef>
              <a:buSzPct val="45000"/>
              <a:buFont typeface="Wingdings" charset="0"/>
              <a:buChar char=""/>
            </a:pPr>
            <a:r>
              <a:rPr lang="en-US">
                <a:latin typeface="Calibri" charset="0"/>
                <a:ea typeface="MS PGothic" charset="0"/>
                <a:cs typeface="MS PGothic" charset="0"/>
              </a:rPr>
              <a:t>Significantly lower rates of marriage for African Americans</a:t>
            </a:r>
          </a:p>
          <a:p>
            <a:pPr marL="169863" indent="-169863">
              <a:spcBef>
                <a:spcPts val="450"/>
              </a:spcBef>
              <a:buSzPct val="45000"/>
              <a:buFont typeface="Wingdings" charset="0"/>
              <a:buChar char=""/>
            </a:pPr>
            <a:r>
              <a:rPr lang="en-US">
                <a:latin typeface="Calibri" charset="0"/>
                <a:ea typeface="MS PGothic" charset="0"/>
                <a:cs typeface="MS PGothic" charset="0"/>
              </a:rPr>
              <a:t>Demographic and economic pressures cause reduced availability of Black men for Black women to marry.</a:t>
            </a:r>
          </a:p>
          <a:p>
            <a:pPr marL="169863" indent="-169863">
              <a:spcBef>
                <a:spcPts val="450"/>
              </a:spcBef>
              <a:buSzPct val="45000"/>
              <a:buFont typeface="Wingdings" charset="0"/>
              <a:buChar char=""/>
            </a:pPr>
            <a:r>
              <a:rPr lang="en-US">
                <a:latin typeface="Calibri" charset="0"/>
                <a:ea typeface="MS PGothic" charset="0"/>
                <a:cs typeface="MS PGothic" charset="0"/>
              </a:rPr>
              <a:t>Higher rates of incarceration, mortality, and unemployment for Black men than for other groups</a:t>
            </a:r>
          </a:p>
          <a:p>
            <a:pPr marL="169863" indent="-169863"/>
            <a:endParaRPr lang="en-US">
              <a:latin typeface="Calibri" charset="0"/>
              <a:ea typeface="MS PGothic" charset="0"/>
              <a:cs typeface="MS PGothic"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11D7FA0-67A3-7243-959F-226803E6DE80}" type="slidenum">
              <a:rPr lang="en-US">
                <a:latin typeface="Arial" charset="0"/>
              </a:rPr>
              <a:pPr/>
              <a:t>14</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Data obtained from U.S. Census and results calculated by author</a:t>
            </a:r>
          </a:p>
          <a:p>
            <a:pPr marL="115888" indent="-115888">
              <a:spcBef>
                <a:spcPts val="450"/>
              </a:spcBef>
              <a:buSzPct val="45000"/>
              <a:buFont typeface="Wingdings" charset="0"/>
              <a:buChar char=""/>
            </a:pPr>
            <a:r>
              <a:rPr lang="en-US">
                <a:latin typeface="Calibri" charset="0"/>
                <a:ea typeface="MS PGothic" charset="0"/>
                <a:cs typeface="MS PGothic" charset="0"/>
              </a:rPr>
              <a:t>Percentage of adults married: total U.S. population and Black population</a:t>
            </a:r>
          </a:p>
          <a:p>
            <a:pPr marL="115888" indent="-115888">
              <a:spcBef>
                <a:spcPts val="450"/>
              </a:spcBef>
              <a:buSzPct val="45000"/>
              <a:buFont typeface="Wingdings" charset="0"/>
              <a:buChar char=""/>
            </a:pPr>
            <a:r>
              <a:rPr lang="en-US">
                <a:latin typeface="Calibri" charset="0"/>
                <a:ea typeface="MS PGothic" charset="0"/>
                <a:cs typeface="MS PGothic" charset="0"/>
              </a:rPr>
              <a:t>1950 through 2015</a:t>
            </a:r>
          </a:p>
          <a:p>
            <a:pPr marL="115888" indent="-115888">
              <a:spcBef>
                <a:spcPts val="450"/>
              </a:spcBef>
              <a:buSzPct val="45000"/>
              <a:buFont typeface="Wingdings" charset="0"/>
              <a:buChar char=""/>
            </a:pPr>
            <a:r>
              <a:rPr lang="en-US">
                <a:latin typeface="Calibri" charset="0"/>
                <a:ea typeface="MS PGothic" charset="0"/>
                <a:cs typeface="MS PGothic" charset="0"/>
              </a:rPr>
              <a:t>Marriage rates overall have been in decline.</a:t>
            </a:r>
          </a:p>
          <a:p>
            <a:pPr marL="115888" indent="-115888">
              <a:spcBef>
                <a:spcPts val="450"/>
              </a:spcBef>
              <a:buSzPct val="45000"/>
              <a:buFont typeface="Wingdings" charset="0"/>
              <a:buChar char=""/>
            </a:pPr>
            <a:r>
              <a:rPr lang="en-US">
                <a:latin typeface="Calibri" charset="0"/>
                <a:ea typeface="MS PGothic" charset="0"/>
                <a:cs typeface="MS PGothic" charset="0"/>
              </a:rPr>
              <a:t>Greater decrease in marriage for African Americans</a:t>
            </a:r>
          </a:p>
          <a:p>
            <a:pPr marL="115888" indent="-115888">
              <a:spcBef>
                <a:spcPts val="450"/>
              </a:spcBef>
              <a:buSzPct val="45000"/>
              <a:buFont typeface="Wingdings" charset="0"/>
              <a:buChar char=""/>
            </a:pPr>
            <a:r>
              <a:rPr lang="en-US">
                <a:latin typeface="Calibri" charset="0"/>
                <a:ea typeface="MS PGothic" charset="0"/>
                <a:cs typeface="MS PGothic" charset="0"/>
              </a:rPr>
              <a:t>Retreat from marriage itself versus other demographic and economic pressures that prevent marriage (e.g., higher mortality and incarceration rates for Black men)</a:t>
            </a:r>
          </a:p>
          <a:p>
            <a:pPr marL="115888" indent="-115888"/>
            <a:endParaRPr lang="en-US">
              <a:latin typeface="Calibri" charset="0"/>
              <a:ea typeface="MS PGothic" charset="0"/>
              <a:cs typeface="MS PGothic"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D1969A8-E342-7C42-90BC-7B1B4C000637}" type="slidenum">
              <a:rPr lang="en-US">
                <a:latin typeface="Arial" charset="0"/>
              </a:rPr>
              <a:pPr/>
              <a:t>15</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Population more than 50 million</a:t>
            </a:r>
          </a:p>
          <a:p>
            <a:pPr marL="115888" indent="-115888">
              <a:spcBef>
                <a:spcPts val="450"/>
              </a:spcBef>
              <a:buSzPct val="45000"/>
              <a:buFont typeface="Wingdings" charset="0"/>
              <a:buChar char=""/>
            </a:pPr>
            <a:r>
              <a:rPr lang="en-US">
                <a:latin typeface="Calibri" charset="0"/>
                <a:ea typeface="MS PGothic" charset="0"/>
                <a:cs typeface="MS PGothic" charset="0"/>
              </a:rPr>
              <a:t>Largest and fastest-growing minority group</a:t>
            </a:r>
          </a:p>
          <a:p>
            <a:pPr marL="115888" indent="-115888">
              <a:spcBef>
                <a:spcPts val="450"/>
              </a:spcBef>
              <a:buSzPct val="45000"/>
              <a:buFont typeface="Wingdings" charset="0"/>
              <a:buChar char=""/>
            </a:pPr>
            <a:r>
              <a:rPr lang="en-US">
                <a:latin typeface="Calibri" charset="0"/>
                <a:ea typeface="MS PGothic" charset="0"/>
                <a:cs typeface="MS PGothic" charset="0"/>
              </a:rPr>
              <a:t>Includes recent and older immigrants from Mexico, Puerto Rico, Cuba, and other countries</a:t>
            </a:r>
          </a:p>
          <a:p>
            <a:pPr marL="115888" indent="-115888">
              <a:spcBef>
                <a:spcPts val="450"/>
              </a:spcBef>
              <a:buSzPct val="45000"/>
              <a:buFont typeface="Wingdings" charset="0"/>
              <a:buChar char=""/>
            </a:pPr>
            <a:r>
              <a:rPr lang="en-US">
                <a:latin typeface="Calibri" charset="0"/>
                <a:ea typeface="MS PGothic" charset="0"/>
                <a:cs typeface="MS PGothic" charset="0"/>
              </a:rPr>
              <a:t>Different groups, very different experiences</a:t>
            </a:r>
          </a:p>
          <a:p>
            <a:pPr marL="115888" indent="-115888">
              <a:spcBef>
                <a:spcPts val="450"/>
              </a:spcBef>
              <a:buSzPct val="45000"/>
              <a:buFont typeface="Wingdings" charset="0"/>
              <a:buChar char=""/>
            </a:pPr>
            <a:r>
              <a:rPr lang="en-US">
                <a:latin typeface="Calibri" charset="0"/>
                <a:ea typeface="MS PGothic" charset="0"/>
                <a:cs typeface="MS PGothic" charset="0"/>
              </a:rPr>
              <a:t>Diverse origins and history</a:t>
            </a:r>
          </a:p>
          <a:p>
            <a:pPr marL="115888" indent="-115888">
              <a:spcBef>
                <a:spcPts val="450"/>
              </a:spcBef>
              <a:buSzPct val="45000"/>
              <a:buFont typeface="Wingdings" charset="0"/>
              <a:buChar char=""/>
            </a:pPr>
            <a:r>
              <a:rPr lang="en-US">
                <a:latin typeface="Calibri" charset="0"/>
                <a:ea typeface="MS PGothic" charset="0"/>
                <a:cs typeface="MS PGothic" charset="0"/>
              </a:rPr>
              <a:t>Part of Mexico annexed by United States after Mexican-American War in 1848</a:t>
            </a:r>
          </a:p>
          <a:p>
            <a:pPr marL="115888" indent="-115888">
              <a:spcBef>
                <a:spcPts val="450"/>
              </a:spcBef>
              <a:buSzPct val="45000"/>
              <a:buFont typeface="Wingdings" charset="0"/>
              <a:buChar char=""/>
            </a:pPr>
            <a:r>
              <a:rPr lang="en-US">
                <a:latin typeface="Calibri" charset="0"/>
                <a:ea typeface="MS PGothic" charset="0"/>
                <a:cs typeface="MS PGothic" charset="0"/>
              </a:rPr>
              <a:t>Also new Mexican immigrants</a:t>
            </a:r>
          </a:p>
          <a:p>
            <a:pPr marL="115888" indent="-115888">
              <a:spcBef>
                <a:spcPts val="450"/>
              </a:spcBef>
              <a:buSzPct val="45000"/>
              <a:buFont typeface="Wingdings" charset="0"/>
              <a:buChar char=""/>
            </a:pPr>
            <a:r>
              <a:rPr lang="en-US">
                <a:latin typeface="Calibri" charset="0"/>
                <a:ea typeface="MS PGothic" charset="0"/>
                <a:cs typeface="MS PGothic" charset="0"/>
              </a:rPr>
              <a:t>Commonwealth of Puerto Rico, 1898</a:t>
            </a:r>
          </a:p>
          <a:p>
            <a:pPr marL="115888" indent="-115888">
              <a:spcBef>
                <a:spcPts val="450"/>
              </a:spcBef>
              <a:buSzPct val="45000"/>
              <a:buFont typeface="Wingdings" charset="0"/>
              <a:buChar char=""/>
            </a:pPr>
            <a:r>
              <a:rPr lang="en-US">
                <a:latin typeface="Calibri" charset="0"/>
                <a:ea typeface="MS PGothic" charset="0"/>
                <a:cs typeface="MS PGothic" charset="0"/>
              </a:rPr>
              <a:t>Cuban revolution of 1959</a:t>
            </a:r>
          </a:p>
          <a:p>
            <a:pPr marL="115888" indent="-115888">
              <a:spcBef>
                <a:spcPts val="450"/>
              </a:spcBef>
              <a:buSzPct val="45000"/>
              <a:buFont typeface="Wingdings" charset="0"/>
              <a:buChar char=""/>
            </a:pPr>
            <a:r>
              <a:rPr lang="en-US">
                <a:latin typeface="Calibri" charset="0"/>
                <a:ea typeface="MS PGothic" charset="0"/>
                <a:cs typeface="MS PGothic" charset="0"/>
              </a:rPr>
              <a:t>New waves of immigrants from Central and South America</a:t>
            </a:r>
          </a:p>
          <a:p>
            <a:pPr marL="115888" indent="-115888"/>
            <a:endParaRPr lang="en-US">
              <a:latin typeface="Calibri" charset="0"/>
              <a:ea typeface="MS PGothic" charset="0"/>
              <a:cs typeface="MS PGothic"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749CC9C-8CEB-CC4E-88D1-B0068B8FC81D}" type="slidenum">
              <a:rPr lang="en-US">
                <a:latin typeface="Arial" charset="0"/>
              </a:rPr>
              <a:pPr/>
              <a:t>16</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Familism: Cultural trait associated with Latino culture</a:t>
            </a:r>
          </a:p>
          <a:p>
            <a:pPr marL="115888" indent="-115888">
              <a:spcBef>
                <a:spcPts val="450"/>
              </a:spcBef>
              <a:buSzPct val="45000"/>
              <a:buFont typeface="Wingdings" charset="0"/>
              <a:buChar char=""/>
            </a:pPr>
            <a:r>
              <a:rPr lang="en-US">
                <a:latin typeface="Calibri" charset="0"/>
                <a:ea typeface="MS PGothic" charset="0"/>
                <a:cs typeface="MS PGothic" charset="0"/>
              </a:rPr>
              <a:t>Emphasizes family role in daily life</a:t>
            </a:r>
          </a:p>
          <a:p>
            <a:pPr marL="115888" indent="-115888">
              <a:spcBef>
                <a:spcPts val="450"/>
              </a:spcBef>
              <a:buSzPct val="45000"/>
              <a:buFont typeface="Wingdings" charset="0"/>
              <a:buChar char=""/>
            </a:pPr>
            <a:r>
              <a:rPr lang="en-US">
                <a:latin typeface="Calibri" charset="0"/>
                <a:ea typeface="MS PGothic" charset="0"/>
                <a:cs typeface="MS PGothic" charset="0"/>
              </a:rPr>
              <a:t>Strong intergenerational ties</a:t>
            </a:r>
          </a:p>
          <a:p>
            <a:pPr marL="115888" indent="-115888">
              <a:spcBef>
                <a:spcPts val="450"/>
              </a:spcBef>
              <a:buSzPct val="45000"/>
              <a:buFont typeface="Wingdings" charset="0"/>
              <a:buChar char=""/>
            </a:pPr>
            <a:r>
              <a:rPr lang="en-US">
                <a:latin typeface="Calibri" charset="0"/>
                <a:ea typeface="MS PGothic" charset="0"/>
                <a:cs typeface="MS PGothic" charset="0"/>
              </a:rPr>
              <a:t>Younger average age of families</a:t>
            </a:r>
          </a:p>
          <a:p>
            <a:pPr marL="115888" indent="-115888">
              <a:spcBef>
                <a:spcPts val="450"/>
              </a:spcBef>
              <a:buSzPct val="45000"/>
              <a:buFont typeface="Wingdings" charset="0"/>
              <a:buChar char=""/>
            </a:pPr>
            <a:r>
              <a:rPr lang="en-US">
                <a:latin typeface="Calibri" charset="0"/>
                <a:ea typeface="MS PGothic" charset="0"/>
                <a:cs typeface="MS PGothic" charset="0"/>
              </a:rPr>
              <a:t>More children per family</a:t>
            </a:r>
          </a:p>
          <a:p>
            <a:pPr marL="115888" indent="-115888">
              <a:spcBef>
                <a:spcPts val="450"/>
              </a:spcBef>
              <a:buSzPct val="45000"/>
              <a:buFont typeface="Wingdings" charset="0"/>
              <a:buChar char=""/>
            </a:pPr>
            <a:r>
              <a:rPr lang="en-US">
                <a:latin typeface="Calibri" charset="0"/>
                <a:ea typeface="MS PGothic" charset="0"/>
                <a:cs typeface="MS PGothic" charset="0"/>
              </a:rPr>
              <a:t>Extended households</a:t>
            </a:r>
          </a:p>
          <a:p>
            <a:pPr marL="115888" indent="-115888">
              <a:spcBef>
                <a:spcPts val="450"/>
              </a:spcBef>
              <a:buSzPct val="45000"/>
              <a:buFont typeface="Wingdings" charset="0"/>
              <a:buChar char=""/>
            </a:pPr>
            <a:r>
              <a:rPr lang="en-US">
                <a:latin typeface="Calibri" charset="0"/>
                <a:ea typeface="MS PGothic" charset="0"/>
                <a:cs typeface="MS PGothic" charset="0"/>
              </a:rPr>
              <a:t>Helps maintain traditional culture</a:t>
            </a:r>
          </a:p>
          <a:p>
            <a:pPr marL="115888" indent="-115888">
              <a:spcBef>
                <a:spcPts val="450"/>
              </a:spcBef>
              <a:buSzPct val="45000"/>
              <a:buFont typeface="Wingdings" charset="0"/>
              <a:buChar char=""/>
            </a:pPr>
            <a:r>
              <a:rPr lang="en-US">
                <a:latin typeface="Calibri" charset="0"/>
                <a:ea typeface="MS PGothic" charset="0"/>
                <a:cs typeface="MS PGothic" charset="0"/>
              </a:rPr>
              <a:t>Sometimes exaggerated by observers and pop culture</a:t>
            </a:r>
          </a:p>
          <a:p>
            <a:pPr marL="115888" indent="-115888">
              <a:spcBef>
                <a:spcPts val="450"/>
              </a:spcBef>
              <a:buSzPct val="45000"/>
              <a:buFont typeface="Wingdings" charset="0"/>
              <a:buChar char=""/>
            </a:pPr>
            <a:r>
              <a:rPr lang="en-US">
                <a:latin typeface="Calibri" charset="0"/>
                <a:ea typeface="MS PGothic" charset="0"/>
                <a:cs typeface="MS PGothic" charset="0"/>
              </a:rPr>
              <a:t>Can slow integration into American mainstream, but also a mechanism of support</a:t>
            </a:r>
          </a:p>
          <a:p>
            <a:pPr marL="115888" indent="-115888"/>
            <a:endParaRPr lang="en-US">
              <a:latin typeface="Calibri" charset="0"/>
              <a:ea typeface="MS PGothic" charset="0"/>
              <a:cs typeface="MS PGothic"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9534B90-AC3A-4C49-9889-139039FC9DD9}" type="slidenum">
              <a:rPr lang="en-US">
                <a:latin typeface="Arial" charset="0"/>
              </a:rPr>
              <a:pPr/>
              <a:t>17</a:t>
            </a:fld>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Chinese workmen in the nineteenth century were the first large Asian group</a:t>
            </a:r>
          </a:p>
          <a:p>
            <a:pPr marL="115888" indent="-115888">
              <a:spcBef>
                <a:spcPts val="450"/>
              </a:spcBef>
              <a:buSzPct val="45000"/>
              <a:buFont typeface="Wingdings" charset="0"/>
              <a:buChar char=""/>
            </a:pPr>
            <a:r>
              <a:rPr lang="en-US">
                <a:latin typeface="Calibri" charset="0"/>
                <a:ea typeface="MS PGothic" charset="0"/>
                <a:cs typeface="MS PGothic" charset="0"/>
              </a:rPr>
              <a:t>Did not have many legal rights; many did not stay</a:t>
            </a:r>
          </a:p>
          <a:p>
            <a:pPr marL="115888" indent="-115888">
              <a:spcBef>
                <a:spcPts val="450"/>
              </a:spcBef>
              <a:buSzPct val="45000"/>
              <a:buFont typeface="Wingdings" charset="0"/>
              <a:buChar char=""/>
            </a:pPr>
            <a:r>
              <a:rPr lang="en-US">
                <a:latin typeface="Calibri" charset="0"/>
                <a:ea typeface="MS PGothic" charset="0"/>
                <a:cs typeface="MS PGothic" charset="0"/>
              </a:rPr>
              <a:t>Twentieth-century waves of migration from China, the Philippines, and India</a:t>
            </a:r>
          </a:p>
          <a:p>
            <a:pPr marL="115888" indent="-115888">
              <a:spcBef>
                <a:spcPts val="450"/>
              </a:spcBef>
              <a:buSzPct val="45000"/>
              <a:buFont typeface="Wingdings" charset="0"/>
              <a:buChar char=""/>
            </a:pPr>
            <a:r>
              <a:rPr lang="en-US">
                <a:latin typeface="Calibri" charset="0"/>
                <a:ea typeface="MS PGothic" charset="0"/>
                <a:cs typeface="MS PGothic" charset="0"/>
              </a:rPr>
              <a:t>Twentieth- and twenty-first–century waves of immigration from Southeast Asia (e.g., Cambodia, Korea, Vietnam, Hmong)</a:t>
            </a:r>
          </a:p>
          <a:p>
            <a:pPr marL="115888" indent="-115888">
              <a:spcBef>
                <a:spcPts val="450"/>
              </a:spcBef>
              <a:buSzPct val="45000"/>
              <a:buFont typeface="Wingdings" charset="0"/>
              <a:buChar char=""/>
            </a:pPr>
            <a:r>
              <a:rPr lang="en-US">
                <a:latin typeface="Calibri" charset="0"/>
                <a:ea typeface="MS PGothic" charset="0"/>
                <a:cs typeface="MS PGothic" charset="0"/>
              </a:rPr>
              <a:t>Different national-origin groups with diverse populations</a:t>
            </a:r>
          </a:p>
          <a:p>
            <a:pPr marL="115888" indent="-115888">
              <a:spcBef>
                <a:spcPts val="450"/>
              </a:spcBef>
              <a:buSzPct val="45000"/>
              <a:buFont typeface="Wingdings" charset="0"/>
              <a:buChar char=""/>
            </a:pPr>
            <a:r>
              <a:rPr lang="en-US">
                <a:latin typeface="Calibri" charset="0"/>
                <a:ea typeface="MS PGothic" charset="0"/>
                <a:cs typeface="MS PGothic" charset="0"/>
              </a:rPr>
              <a:t>Common, but not universal, characteristics</a:t>
            </a:r>
          </a:p>
          <a:p>
            <a:pPr marL="115888" indent="-115888">
              <a:spcBef>
                <a:spcPts val="450"/>
              </a:spcBef>
              <a:buSzPct val="45000"/>
              <a:buFont typeface="Wingdings" charset="0"/>
              <a:buChar char=""/>
            </a:pPr>
            <a:r>
              <a:rPr lang="en-US">
                <a:latin typeface="Calibri" charset="0"/>
                <a:ea typeface="MS PGothic" charset="0"/>
                <a:cs typeface="MS PGothic" charset="0"/>
              </a:rPr>
              <a:t>Emphasis on educational excellence and higher levels of education (problematic stereotypes of “model minority myths” and “tiger moms”)</a:t>
            </a:r>
          </a:p>
          <a:p>
            <a:pPr marL="115888" indent="-115888">
              <a:spcBef>
                <a:spcPts val="450"/>
              </a:spcBef>
              <a:buSzPct val="45000"/>
              <a:buFont typeface="Wingdings" charset="0"/>
              <a:buChar char=""/>
            </a:pPr>
            <a:r>
              <a:rPr lang="en-US">
                <a:latin typeface="Calibri" charset="0"/>
                <a:ea typeface="MS PGothic" charset="0"/>
                <a:cs typeface="MS PGothic" charset="0"/>
              </a:rPr>
              <a:t>Respect and care for elders</a:t>
            </a:r>
          </a:p>
          <a:p>
            <a:pPr marL="115888" indent="-115888">
              <a:spcBef>
                <a:spcPts val="450"/>
              </a:spcBef>
              <a:buSzPct val="45000"/>
              <a:buFont typeface="Wingdings" charset="0"/>
              <a:buChar char=""/>
            </a:pPr>
            <a:r>
              <a:rPr lang="en-US">
                <a:latin typeface="Calibri" charset="0"/>
                <a:ea typeface="MS PGothic" charset="0"/>
                <a:cs typeface="MS PGothic" charset="0"/>
              </a:rPr>
              <a:t>Relatively likely to live in multigenerational households</a:t>
            </a:r>
          </a:p>
          <a:p>
            <a:pPr marL="115888" indent="-115888">
              <a:spcBef>
                <a:spcPts val="450"/>
              </a:spcBef>
              <a:buSzPct val="45000"/>
              <a:buFont typeface="Wingdings" charset="0"/>
              <a:buChar char=""/>
            </a:pPr>
            <a:r>
              <a:rPr lang="en-US">
                <a:latin typeface="Calibri" charset="0"/>
                <a:ea typeface="MS PGothic" charset="0"/>
                <a:cs typeface="MS PGothic" charset="0"/>
              </a:rPr>
              <a:t>More authoritarian parenting style</a:t>
            </a:r>
          </a:p>
          <a:p>
            <a:pPr marL="115888" indent="-115888">
              <a:spcBef>
                <a:spcPts val="450"/>
              </a:spcBef>
              <a:buSzPct val="45000"/>
              <a:buFont typeface="Wingdings" charset="0"/>
              <a:buChar char=""/>
            </a:pPr>
            <a:r>
              <a:rPr lang="en-US">
                <a:latin typeface="Calibri" charset="0"/>
                <a:ea typeface="MS PGothic" charset="0"/>
                <a:cs typeface="MS PGothic" charset="0"/>
              </a:rPr>
              <a:t>Less value on children’s independence</a:t>
            </a:r>
          </a:p>
          <a:p>
            <a:pPr marL="115888" indent="-115888">
              <a:spcBef>
                <a:spcPts val="450"/>
              </a:spcBef>
              <a:buSzPct val="45000"/>
              <a:buFont typeface="Wingdings" charset="0"/>
              <a:buChar char=""/>
            </a:pPr>
            <a:r>
              <a:rPr lang="en-US">
                <a:latin typeface="Calibri" charset="0"/>
                <a:ea typeface="MS PGothic" charset="0"/>
                <a:cs typeface="MS PGothic" charset="0"/>
              </a:rPr>
              <a:t>Lower levels of unmarried childbearing</a:t>
            </a:r>
          </a:p>
          <a:p>
            <a:pPr marL="115888" indent="-115888">
              <a:spcBef>
                <a:spcPts val="450"/>
              </a:spcBef>
              <a:buSzPct val="45000"/>
              <a:buFont typeface="Wingdings" charset="0"/>
              <a:buChar char=""/>
            </a:pPr>
            <a:r>
              <a:rPr lang="en-US">
                <a:latin typeface="Calibri" charset="0"/>
                <a:ea typeface="MS PGothic" charset="0"/>
                <a:cs typeface="MS PGothic" charset="0"/>
              </a:rPr>
              <a:t>Lower poverty rates than overall U.S. population (except for smaller groups from Southeast Asia)</a:t>
            </a:r>
          </a:p>
          <a:p>
            <a:pPr marL="115888" indent="-115888">
              <a:spcBef>
                <a:spcPts val="450"/>
              </a:spcBef>
              <a:buSzPct val="45000"/>
              <a:buFont typeface="Wingdings" charset="0"/>
              <a:buChar char=""/>
            </a:pPr>
            <a:r>
              <a:rPr lang="en-US">
                <a:latin typeface="Calibri" charset="0"/>
                <a:ea typeface="MS PGothic" charset="0"/>
                <a:cs typeface="MS PGothic" charset="0"/>
              </a:rPr>
              <a:t>Hostility and cultural division</a:t>
            </a:r>
          </a:p>
          <a:p>
            <a:pPr marL="115888" indent="-115888">
              <a:spcBef>
                <a:spcPts val="450"/>
              </a:spcBef>
              <a:buSzPct val="45000"/>
              <a:buFont typeface="Wingdings" charset="0"/>
              <a:buChar char=""/>
            </a:pPr>
            <a:r>
              <a:rPr lang="en-US">
                <a:latin typeface="Calibri" charset="0"/>
                <a:ea typeface="MS PGothic" charset="0"/>
                <a:cs typeface="MS PGothic" charset="0"/>
              </a:rPr>
              <a:t>Southeast Asian political and economic refugees</a:t>
            </a:r>
          </a:p>
          <a:p>
            <a:pPr marL="115888" indent="-115888">
              <a:spcBef>
                <a:spcPts val="450"/>
              </a:spcBef>
              <a:buSzPct val="45000"/>
              <a:buFont typeface="Wingdings" charset="0"/>
              <a:buChar char=""/>
            </a:pPr>
            <a:r>
              <a:rPr lang="en-US">
                <a:latin typeface="Calibri" charset="0"/>
                <a:ea typeface="MS PGothic" charset="0"/>
                <a:cs typeface="MS PGothic" charset="0"/>
              </a:rPr>
              <a:t>Chinese Exclusion Act of 1882</a:t>
            </a:r>
          </a:p>
          <a:p>
            <a:pPr marL="115888" indent="-115888">
              <a:spcBef>
                <a:spcPts val="450"/>
              </a:spcBef>
              <a:buSzPct val="45000"/>
              <a:buFont typeface="Wingdings" charset="0"/>
              <a:buChar char=""/>
            </a:pPr>
            <a:r>
              <a:rPr lang="en-US">
                <a:latin typeface="Calibri" charset="0"/>
                <a:ea typeface="MS PGothic" charset="0"/>
                <a:cs typeface="MS PGothic" charset="0"/>
              </a:rPr>
              <a:t>Japanese American internment during World War II</a:t>
            </a:r>
          </a:p>
          <a:p>
            <a:pPr marL="115888" indent="-115888">
              <a:spcBef>
                <a:spcPts val="450"/>
              </a:spcBef>
              <a:buSzPct val="45000"/>
              <a:buFont typeface="Wingdings" charset="0"/>
              <a:buChar char=""/>
            </a:pPr>
            <a:r>
              <a:rPr lang="en-US">
                <a:latin typeface="Calibri" charset="0"/>
                <a:ea typeface="MS PGothic" charset="0"/>
                <a:cs typeface="MS PGothic" charset="0"/>
              </a:rPr>
              <a:t>“Model minority” myths and expectations</a:t>
            </a:r>
          </a:p>
          <a:p>
            <a:pPr marL="115888" indent="-115888"/>
            <a:endParaRPr lang="en-US">
              <a:latin typeface="Calibri" charset="0"/>
              <a:ea typeface="MS PGothic" charset="0"/>
              <a:cs typeface="MS PGothic"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44E9874-FB40-6B41-8A35-016BE51591C4}" type="slidenum">
              <a:rPr lang="en-US">
                <a:latin typeface="Arial" charset="0"/>
              </a:rPr>
              <a:pPr/>
              <a:t>18</a:t>
            </a:fld>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Profound effect on individuals, families, and U.S. society and culture</a:t>
            </a:r>
          </a:p>
          <a:p>
            <a:pPr marL="171450" indent="-171450"/>
            <a:endParaRPr lang="en-US">
              <a:latin typeface="Calibri" charset="0"/>
              <a:ea typeface="MS PGothic" charset="0"/>
              <a:cs typeface="MS PGothic"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58330CF-A34C-F646-8457-53ABCEDA14CB}" type="slidenum">
              <a:rPr lang="en-US">
                <a:latin typeface="Arial" charset="0"/>
              </a:rPr>
              <a:pPr/>
              <a:t>19</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Eighteenth-century creation of race as a category</a:t>
            </a:r>
          </a:p>
          <a:p>
            <a:pPr marL="115888" indent="-115888">
              <a:spcBef>
                <a:spcPts val="450"/>
              </a:spcBef>
              <a:buSzPct val="45000"/>
              <a:buFont typeface="Wingdings" charset="0"/>
              <a:buChar char=""/>
            </a:pPr>
            <a:r>
              <a:rPr lang="en-US">
                <a:latin typeface="Calibri" charset="0"/>
                <a:ea typeface="MS PGothic" charset="0"/>
                <a:cs typeface="MS PGothic" charset="0"/>
              </a:rPr>
              <a:t>Roughly corresponded to the populations of the different continents (Banton 1998)</a:t>
            </a:r>
          </a:p>
          <a:p>
            <a:pPr marL="115888" indent="-115888">
              <a:spcBef>
                <a:spcPts val="450"/>
              </a:spcBef>
              <a:buSzPct val="45000"/>
              <a:buFont typeface="Wingdings" charset="0"/>
              <a:buChar char=""/>
            </a:pPr>
            <a:r>
              <a:rPr lang="en-US">
                <a:latin typeface="Calibri" charset="0"/>
                <a:ea typeface="MS PGothic" charset="0"/>
                <a:cs typeface="MS PGothic" charset="0"/>
              </a:rPr>
              <a:t>Influence of Charles Darwin’s theory of evolution by natural selection</a:t>
            </a:r>
          </a:p>
          <a:p>
            <a:pPr marL="115888" indent="-115888">
              <a:spcBef>
                <a:spcPts val="450"/>
              </a:spcBef>
              <a:buSzPct val="45000"/>
              <a:buFont typeface="Wingdings" charset="0"/>
              <a:buChar char=""/>
            </a:pPr>
            <a:r>
              <a:rPr lang="en-US">
                <a:latin typeface="Calibri" charset="0"/>
                <a:ea typeface="MS PGothic" charset="0"/>
                <a:cs typeface="MS PGothic" charset="0"/>
              </a:rPr>
              <a:t>Created hierarchical ranking of cultural superiority </a:t>
            </a:r>
          </a:p>
          <a:p>
            <a:pPr marL="115888" indent="-115888">
              <a:spcBef>
                <a:spcPts val="450"/>
              </a:spcBef>
              <a:buSzPct val="45000"/>
              <a:buFont typeface="Wingdings" charset="0"/>
              <a:buChar char=""/>
            </a:pPr>
            <a:r>
              <a:rPr lang="en-US">
                <a:latin typeface="Calibri" charset="0"/>
                <a:ea typeface="MS PGothic" charset="0"/>
                <a:cs typeface="MS PGothic" charset="0"/>
              </a:rPr>
              <a:t>Reinforced the legitimacy of more industrially “advanced” populations (Gould 1996)</a:t>
            </a:r>
          </a:p>
          <a:p>
            <a:pPr marL="115888" indent="-115888">
              <a:spcBef>
                <a:spcPts val="450"/>
              </a:spcBef>
              <a:buSzPct val="45000"/>
              <a:buFont typeface="Wingdings" charset="0"/>
              <a:buChar char=""/>
            </a:pPr>
            <a:r>
              <a:rPr lang="en-US">
                <a:latin typeface="Calibri" charset="0"/>
                <a:ea typeface="MS PGothic" charset="0"/>
                <a:cs typeface="MS PGothic" charset="0"/>
              </a:rPr>
              <a:t>Race not supported by biology or scientific principles</a:t>
            </a:r>
          </a:p>
          <a:p>
            <a:pPr marL="115888" indent="-115888">
              <a:spcBef>
                <a:spcPts val="450"/>
              </a:spcBef>
              <a:buSzPct val="45000"/>
              <a:buFont typeface="Wingdings" charset="0"/>
              <a:buChar char=""/>
            </a:pPr>
            <a:r>
              <a:rPr lang="en-US">
                <a:latin typeface="Calibri" charset="0"/>
                <a:ea typeface="MS PGothic" charset="0"/>
                <a:cs typeface="MS PGothic" charset="0"/>
              </a:rPr>
              <a:t>Race does not fit scientific criteria (Keita et al. 2004)</a:t>
            </a:r>
          </a:p>
          <a:p>
            <a:pPr marL="115888" indent="-115888">
              <a:spcBef>
                <a:spcPts val="450"/>
              </a:spcBef>
              <a:buSzPct val="45000"/>
              <a:buFont typeface="Wingdings" charset="0"/>
              <a:buChar char=""/>
            </a:pPr>
            <a:r>
              <a:rPr lang="en-US">
                <a:latin typeface="Calibri" charset="0"/>
                <a:ea typeface="MS PGothic" charset="0"/>
                <a:cs typeface="MS PGothic" charset="0"/>
              </a:rPr>
              <a:t>Social construction of race now acknowledged by (most) social science </a:t>
            </a:r>
          </a:p>
          <a:p>
            <a:pPr marL="115888" indent="-115888"/>
            <a:endParaRPr lang="en-US">
              <a:latin typeface="Calibri" charset="0"/>
              <a:ea typeface="MS PGothic" charset="0"/>
              <a:cs typeface="MS PGothic"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4344CC9-AB4F-2F4E-8091-F159481955C7}" type="slidenum">
              <a:rPr lang="en-US">
                <a:latin typeface="Arial" charset="0"/>
              </a:rPr>
              <a:pPr/>
              <a:t>2</a:t>
            </a:fld>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15 percent of U.S. residents born outside the United States</a:t>
            </a:r>
          </a:p>
          <a:p>
            <a:pPr marL="115888" indent="-115888">
              <a:spcBef>
                <a:spcPts val="450"/>
              </a:spcBef>
              <a:buSzPct val="45000"/>
              <a:buFont typeface="Wingdings" charset="0"/>
              <a:buChar char=""/>
            </a:pPr>
            <a:r>
              <a:rPr lang="en-US">
                <a:latin typeface="Calibri" charset="0"/>
                <a:ea typeface="MS PGothic" charset="0"/>
                <a:cs typeface="MS PGothic" charset="0"/>
              </a:rPr>
              <a:t>Currently the highest number of immigrants in U.S. history</a:t>
            </a:r>
          </a:p>
          <a:p>
            <a:pPr marL="115888" indent="-115888">
              <a:spcBef>
                <a:spcPts val="450"/>
              </a:spcBef>
              <a:buSzPct val="45000"/>
              <a:buFont typeface="Wingdings" charset="0"/>
              <a:buChar char=""/>
            </a:pPr>
            <a:r>
              <a:rPr lang="en-US">
                <a:latin typeface="Calibri" charset="0"/>
                <a:ea typeface="MS PGothic" charset="0"/>
                <a:cs typeface="MS PGothic" charset="0"/>
              </a:rPr>
              <a:t>Acceleration of immigration over the last three decades</a:t>
            </a:r>
          </a:p>
          <a:p>
            <a:pPr marL="115888" indent="-115888">
              <a:spcBef>
                <a:spcPts val="450"/>
              </a:spcBef>
              <a:buSzPct val="45000"/>
              <a:buFont typeface="Wingdings" charset="0"/>
              <a:buChar char=""/>
            </a:pPr>
            <a:r>
              <a:rPr lang="en-US">
                <a:latin typeface="Calibri" charset="0"/>
                <a:ea typeface="MS PGothic" charset="0"/>
                <a:cs typeface="MS PGothic" charset="0"/>
              </a:rPr>
              <a:t>Influenced by changes in federal laws</a:t>
            </a:r>
          </a:p>
          <a:p>
            <a:pPr marL="115888" indent="-115888">
              <a:spcBef>
                <a:spcPts val="450"/>
              </a:spcBef>
              <a:buSzPct val="45000"/>
              <a:buFont typeface="Wingdings" charset="0"/>
              <a:buChar char=""/>
            </a:pPr>
            <a:r>
              <a:rPr lang="en-US">
                <a:latin typeface="Calibri" charset="0"/>
                <a:ea typeface="MS PGothic" charset="0"/>
                <a:cs typeface="MS PGothic" charset="0"/>
              </a:rPr>
              <a:t>Creation of stronger, family-based immigration</a:t>
            </a:r>
          </a:p>
          <a:p>
            <a:pPr marL="115888" indent="-115888">
              <a:spcBef>
                <a:spcPts val="450"/>
              </a:spcBef>
              <a:buSzPct val="45000"/>
              <a:buFont typeface="Wingdings" charset="0"/>
              <a:buChar char=""/>
            </a:pPr>
            <a:r>
              <a:rPr lang="en-US">
                <a:latin typeface="Calibri" charset="0"/>
                <a:ea typeface="MS PGothic" charset="0"/>
                <a:cs typeface="MS PGothic" charset="0"/>
              </a:rPr>
              <a:t>Family reunification through immigration</a:t>
            </a:r>
          </a:p>
          <a:p>
            <a:pPr marL="115888" indent="-115888">
              <a:spcBef>
                <a:spcPts val="450"/>
              </a:spcBef>
              <a:buSzPct val="45000"/>
              <a:buFont typeface="Wingdings" charset="0"/>
              <a:buChar char=""/>
            </a:pPr>
            <a:r>
              <a:rPr lang="en-US">
                <a:latin typeface="Calibri" charset="0"/>
                <a:ea typeface="MS PGothic" charset="0"/>
                <a:cs typeface="MS PGothic" charset="0"/>
              </a:rPr>
              <a:t>Most legal migration has been family related.</a:t>
            </a:r>
          </a:p>
          <a:p>
            <a:pPr marL="115888" indent="-115888">
              <a:spcBef>
                <a:spcPts val="450"/>
              </a:spcBef>
              <a:buSzPct val="45000"/>
              <a:buFont typeface="Wingdings" charset="0"/>
              <a:buChar char=""/>
            </a:pPr>
            <a:r>
              <a:rPr lang="en-US">
                <a:latin typeface="Calibri" charset="0"/>
                <a:ea typeface="MS PGothic" charset="0"/>
                <a:cs typeface="MS PGothic" charset="0"/>
              </a:rPr>
              <a:t>This helps solidify immigrant communities but may increase social distance between immigrant groups and rest of society.</a:t>
            </a:r>
          </a:p>
          <a:p>
            <a:pPr marL="115888" indent="-115888"/>
            <a:endParaRPr lang="en-US">
              <a:latin typeface="Calibri" charset="0"/>
              <a:ea typeface="MS PGothic" charset="0"/>
              <a:cs typeface="MS PGothic"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9DBE212-7818-6D4F-B236-E594AED20D53}" type="slidenum">
              <a:rPr lang="en-US">
                <a:latin typeface="Arial" charset="0"/>
              </a:rPr>
              <a:pPr/>
              <a:t>20</a:t>
            </a:fld>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Immigration opportunities and obstacles</a:t>
            </a:r>
          </a:p>
          <a:p>
            <a:pPr marL="115888" indent="-115888">
              <a:spcBef>
                <a:spcPts val="450"/>
              </a:spcBef>
              <a:buSzPct val="45000"/>
              <a:buFont typeface="Wingdings" charset="0"/>
              <a:buChar char=""/>
            </a:pPr>
            <a:r>
              <a:rPr lang="en-US">
                <a:latin typeface="Calibri" charset="0"/>
                <a:ea typeface="MS PGothic" charset="0"/>
                <a:cs typeface="MS PGothic" charset="0"/>
              </a:rPr>
              <a:t>Chance for new life</a:t>
            </a:r>
          </a:p>
          <a:p>
            <a:pPr marL="115888" indent="-115888">
              <a:spcBef>
                <a:spcPts val="450"/>
              </a:spcBef>
              <a:buSzPct val="45000"/>
              <a:buFont typeface="Wingdings" charset="0"/>
              <a:buChar char=""/>
            </a:pPr>
            <a:r>
              <a:rPr lang="en-US">
                <a:latin typeface="Calibri" charset="0"/>
                <a:ea typeface="MS PGothic" charset="0"/>
                <a:cs typeface="MS PGothic" charset="0"/>
              </a:rPr>
              <a:t>Family dislocation and disruption</a:t>
            </a:r>
          </a:p>
          <a:p>
            <a:pPr marL="115888" indent="-115888">
              <a:spcBef>
                <a:spcPts val="450"/>
              </a:spcBef>
              <a:buSzPct val="45000"/>
              <a:buFont typeface="Wingdings" charset="0"/>
              <a:buChar char=""/>
            </a:pPr>
            <a:r>
              <a:rPr lang="en-US">
                <a:latin typeface="Calibri" charset="0"/>
                <a:ea typeface="MS PGothic" charset="0"/>
                <a:cs typeface="MS PGothic" charset="0"/>
              </a:rPr>
              <a:t>Influence of changes in laws and law enforcement</a:t>
            </a:r>
          </a:p>
          <a:p>
            <a:pPr marL="115888" indent="-115888">
              <a:spcBef>
                <a:spcPts val="450"/>
              </a:spcBef>
              <a:buSzPct val="45000"/>
              <a:buFont typeface="Wingdings" charset="0"/>
              <a:buChar char=""/>
            </a:pPr>
            <a:r>
              <a:rPr lang="en-US">
                <a:latin typeface="Calibri" charset="0"/>
                <a:ea typeface="MS PGothic" charset="0"/>
                <a:cs typeface="MS PGothic" charset="0"/>
              </a:rPr>
              <a:t>Confusing patterns of family division and unification</a:t>
            </a:r>
          </a:p>
          <a:p>
            <a:pPr marL="115888" indent="-115888"/>
            <a:endParaRPr lang="en-US">
              <a:latin typeface="Calibri" charset="0"/>
              <a:ea typeface="MS PGothic" charset="0"/>
              <a:cs typeface="MS PGothic"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6B3E828-C476-EF49-AF1C-A62167CF6BE1}" type="slidenum">
              <a:rPr lang="en-US">
                <a:latin typeface="Arial" charset="0"/>
              </a:rPr>
              <a:pPr/>
              <a:t>21</a:t>
            </a:fld>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endParaRPr lang="en-US">
              <a:latin typeface="Calibri" charset="0"/>
              <a:ea typeface="MS PGothic" charset="0"/>
              <a:cs typeface="MS PGothic" charset="0"/>
            </a:endParaRPr>
          </a:p>
          <a:p>
            <a:pPr marL="115888" indent="-115888">
              <a:spcBef>
                <a:spcPts val="450"/>
              </a:spcBef>
              <a:buSzPct val="45000"/>
              <a:buFont typeface="Wingdings" charset="0"/>
              <a:buChar char=""/>
            </a:pPr>
            <a:r>
              <a:rPr lang="en-US">
                <a:latin typeface="Calibri" charset="0"/>
                <a:ea typeface="MS PGothic" charset="0"/>
                <a:cs typeface="MS PGothic" charset="0"/>
              </a:rPr>
              <a:t>Chinese workmen immigrated to the American West, where many worked on the new and expanding railroad. </a:t>
            </a:r>
          </a:p>
          <a:p>
            <a:pPr marL="115888" indent="-115888">
              <a:spcBef>
                <a:spcPts val="450"/>
              </a:spcBef>
              <a:buSzPct val="45000"/>
              <a:buFont typeface="Wingdings" charset="0"/>
              <a:buChar char=""/>
            </a:pPr>
            <a:r>
              <a:rPr lang="en-US">
                <a:latin typeface="Calibri" charset="0"/>
                <a:ea typeface="MS PGothic" charset="0"/>
                <a:cs typeface="MS PGothic" charset="0"/>
              </a:rPr>
              <a:t>Anti-Chinese sentiment in the United States.</a:t>
            </a:r>
          </a:p>
          <a:p>
            <a:pPr marL="115888" indent="-115888">
              <a:spcBef>
                <a:spcPts val="450"/>
              </a:spcBef>
              <a:buSzPct val="45000"/>
              <a:buFont typeface="Wingdings" charset="0"/>
              <a:buChar char=""/>
            </a:pPr>
            <a:r>
              <a:rPr lang="en-US">
                <a:latin typeface="Calibri" charset="0"/>
                <a:ea typeface="MS PGothic" charset="0"/>
                <a:cs typeface="MS PGothic" charset="0"/>
              </a:rPr>
              <a:t>1882 Exclusion Act influenced by White-dominated labor movement</a:t>
            </a:r>
          </a:p>
          <a:p>
            <a:pPr marL="115888" indent="-115888">
              <a:spcBef>
                <a:spcPts val="450"/>
              </a:spcBef>
              <a:buSzPct val="45000"/>
              <a:buFont typeface="Wingdings" charset="0"/>
              <a:buChar char=""/>
            </a:pPr>
            <a:r>
              <a:rPr lang="en-US">
                <a:latin typeface="Calibri" charset="0"/>
                <a:ea typeface="MS PGothic" charset="0"/>
                <a:cs typeface="MS PGothic" charset="0"/>
              </a:rPr>
              <a:t>Barred Chinese from becoming citizens and blocked most new Chinese immigration until 1943</a:t>
            </a:r>
          </a:p>
          <a:p>
            <a:pPr marL="115888" indent="-115888">
              <a:spcBef>
                <a:spcPts val="450"/>
              </a:spcBef>
              <a:buSzPct val="45000"/>
              <a:buFont typeface="Wingdings" charset="0"/>
              <a:buChar char=""/>
            </a:pPr>
            <a:r>
              <a:rPr lang="en-US" i="1">
                <a:latin typeface="Calibri" charset="0"/>
                <a:ea typeface="MS PGothic" charset="0"/>
                <a:cs typeface="MS PGothic" charset="0"/>
              </a:rPr>
              <a:t>United States v. Wong Kim Ark, </a:t>
            </a:r>
            <a:r>
              <a:rPr lang="en-US">
                <a:latin typeface="Calibri" charset="0"/>
                <a:ea typeface="MS PGothic" charset="0"/>
                <a:cs typeface="MS PGothic" charset="0"/>
              </a:rPr>
              <a:t>1898: an</a:t>
            </a:r>
            <a:r>
              <a:rPr lang="en-US" i="1">
                <a:latin typeface="Calibri" charset="0"/>
                <a:ea typeface="MS PGothic" charset="0"/>
                <a:cs typeface="MS PGothic" charset="0"/>
              </a:rPr>
              <a:t> </a:t>
            </a:r>
            <a:r>
              <a:rPr lang="en-US">
                <a:latin typeface="Calibri" charset="0"/>
                <a:ea typeface="MS PGothic" charset="0"/>
                <a:cs typeface="MS PGothic" charset="0"/>
              </a:rPr>
              <a:t>important Supreme Court case</a:t>
            </a:r>
          </a:p>
          <a:p>
            <a:pPr marL="115888" indent="-115888">
              <a:spcBef>
                <a:spcPts val="450"/>
              </a:spcBef>
              <a:buSzPct val="45000"/>
              <a:buFont typeface="Wingdings" charset="0"/>
              <a:buChar char=""/>
            </a:pPr>
            <a:r>
              <a:rPr lang="en-US">
                <a:latin typeface="Calibri" charset="0"/>
                <a:ea typeface="MS PGothic" charset="0"/>
                <a:cs typeface="MS PGothic" charset="0"/>
              </a:rPr>
              <a:t>Declared that citizenship by birth was guaranteed under the Constitution</a:t>
            </a:r>
          </a:p>
          <a:p>
            <a:pPr marL="115888" indent="-115888">
              <a:spcBef>
                <a:spcPts val="450"/>
              </a:spcBef>
              <a:buSzPct val="45000"/>
              <a:buFont typeface="Wingdings" charset="0"/>
              <a:buChar char=""/>
            </a:pPr>
            <a:r>
              <a:rPr lang="en-US">
                <a:latin typeface="Calibri" charset="0"/>
                <a:ea typeface="MS PGothic" charset="0"/>
                <a:cs typeface="MS PGothic" charset="0"/>
              </a:rPr>
              <a:t>Used in current immigration debate </a:t>
            </a:r>
          </a:p>
          <a:p>
            <a:pPr marL="115888" indent="-115888"/>
            <a:endParaRPr lang="en-US">
              <a:latin typeface="Calibri" charset="0"/>
              <a:ea typeface="MS PGothic" charset="0"/>
              <a:cs typeface="MS PGothic"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B062C9A-9E4D-4D41-94AC-B0822C91C035}" type="slidenum">
              <a:rPr lang="en-US">
                <a:latin typeface="Arial" charset="0"/>
              </a:rPr>
              <a:pPr/>
              <a:t>22</a:t>
            </a:fld>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Severely restricted immigration</a:t>
            </a:r>
          </a:p>
          <a:p>
            <a:pPr marL="115888" indent="-115888">
              <a:spcBef>
                <a:spcPts val="450"/>
              </a:spcBef>
              <a:buSzPct val="45000"/>
              <a:buFont typeface="Wingdings" charset="0"/>
              <a:buChar char=""/>
            </a:pPr>
            <a:r>
              <a:rPr lang="en-US">
                <a:latin typeface="Calibri" charset="0"/>
                <a:ea typeface="MS PGothic" charset="0"/>
                <a:cs typeface="MS PGothic" charset="0"/>
              </a:rPr>
              <a:t>End of the wave of European immigration</a:t>
            </a:r>
          </a:p>
          <a:p>
            <a:pPr marL="115888" indent="-115888">
              <a:spcBef>
                <a:spcPts val="450"/>
              </a:spcBef>
              <a:buSzPct val="45000"/>
              <a:buFont typeface="Wingdings" charset="0"/>
              <a:buChar char=""/>
            </a:pPr>
            <a:r>
              <a:rPr lang="en-US">
                <a:latin typeface="Calibri" charset="0"/>
                <a:ea typeface="MS PGothic" charset="0"/>
                <a:cs typeface="MS PGothic" charset="0"/>
              </a:rPr>
              <a:t>Established a country-based quota system</a:t>
            </a:r>
          </a:p>
          <a:p>
            <a:pPr marL="115888" indent="-115888">
              <a:spcBef>
                <a:spcPts val="450"/>
              </a:spcBef>
              <a:buSzPct val="45000"/>
              <a:buFont typeface="Wingdings" charset="0"/>
              <a:buChar char=""/>
            </a:pPr>
            <a:r>
              <a:rPr lang="en-US">
                <a:latin typeface="Calibri" charset="0"/>
                <a:ea typeface="MS PGothic" charset="0"/>
                <a:cs typeface="MS PGothic" charset="0"/>
              </a:rPr>
              <a:t>Eliminated immigration from Asia</a:t>
            </a:r>
          </a:p>
          <a:p>
            <a:pPr marL="115888" indent="-115888"/>
            <a:endParaRPr lang="en-US">
              <a:latin typeface="Calibri" charset="0"/>
              <a:ea typeface="MS PGothic" charset="0"/>
              <a:cs typeface="MS PGothic"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B76624B-D9A3-644C-800A-58D53092A0FB}" type="slidenum">
              <a:rPr lang="en-US">
                <a:latin typeface="Arial" charset="0"/>
              </a:rPr>
              <a:pPr/>
              <a:t>23</a:t>
            </a:fld>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Allowed immigration of wives and children of World War II servicemen from Europe and Asia</a:t>
            </a:r>
          </a:p>
          <a:p>
            <a:pPr marL="115888" indent="-115888">
              <a:spcBef>
                <a:spcPts val="450"/>
              </a:spcBef>
              <a:buSzPct val="45000"/>
              <a:buFont typeface="Wingdings" charset="0"/>
              <a:buChar char=""/>
            </a:pPr>
            <a:r>
              <a:rPr lang="en-US">
                <a:latin typeface="Calibri" charset="0"/>
                <a:ea typeface="MS PGothic" charset="0"/>
                <a:cs typeface="MS PGothic" charset="0"/>
              </a:rPr>
              <a:t>Extended to Korean War brides</a:t>
            </a:r>
          </a:p>
          <a:p>
            <a:pPr marL="115888" indent="-115888">
              <a:spcBef>
                <a:spcPts val="450"/>
              </a:spcBef>
              <a:buSzPct val="45000"/>
              <a:buFont typeface="Wingdings" charset="0"/>
              <a:buChar char=""/>
            </a:pPr>
            <a:r>
              <a:rPr lang="en-US">
                <a:latin typeface="Calibri" charset="0"/>
                <a:ea typeface="MS PGothic" charset="0"/>
                <a:cs typeface="MS PGothic" charset="0"/>
              </a:rPr>
              <a:t>Hostile reception for new immigrants</a:t>
            </a:r>
          </a:p>
          <a:p>
            <a:pPr marL="115888" indent="-115888"/>
            <a:endParaRPr lang="en-US">
              <a:latin typeface="Calibri" charset="0"/>
              <a:ea typeface="MS PGothic" charset="0"/>
              <a:cs typeface="MS PGothic"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B9665FB-9E16-7544-9620-E878D07A0B0E}" type="slidenum">
              <a:rPr lang="en-US">
                <a:latin typeface="Arial" charset="0"/>
              </a:rPr>
              <a:pPr/>
              <a:t>24</a:t>
            </a:fld>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Need for agricultural workers</a:t>
            </a:r>
          </a:p>
          <a:p>
            <a:pPr marL="115888" indent="-115888">
              <a:spcBef>
                <a:spcPts val="450"/>
              </a:spcBef>
              <a:buSzPct val="45000"/>
              <a:buFont typeface="Wingdings" charset="0"/>
              <a:buChar char=""/>
            </a:pPr>
            <a:r>
              <a:rPr lang="en-US" i="1">
                <a:latin typeface="Calibri" charset="0"/>
                <a:ea typeface="MS PGothic" charset="0"/>
                <a:cs typeface="MS PGothic" charset="0"/>
              </a:rPr>
              <a:t>Bracero</a:t>
            </a:r>
            <a:r>
              <a:rPr lang="en-US">
                <a:latin typeface="Calibri" charset="0"/>
                <a:ea typeface="MS PGothic" charset="0"/>
                <a:cs typeface="MS PGothic" charset="0"/>
              </a:rPr>
              <a:t> means “manual laborer” in Spanish.</a:t>
            </a:r>
          </a:p>
          <a:p>
            <a:pPr marL="115888" indent="-115888">
              <a:spcBef>
                <a:spcPts val="450"/>
              </a:spcBef>
              <a:buSzPct val="45000"/>
              <a:buFont typeface="Wingdings" charset="0"/>
              <a:buChar char=""/>
            </a:pPr>
            <a:r>
              <a:rPr lang="en-US">
                <a:latin typeface="Calibri" charset="0"/>
                <a:ea typeface="MS PGothic" charset="0"/>
                <a:cs typeface="MS PGothic" charset="0"/>
              </a:rPr>
              <a:t>Resistance to full-scale immigration</a:t>
            </a:r>
          </a:p>
          <a:p>
            <a:pPr marL="115888" indent="-115888">
              <a:spcBef>
                <a:spcPts val="450"/>
              </a:spcBef>
              <a:buSzPct val="45000"/>
              <a:buFont typeface="Wingdings" charset="0"/>
              <a:buChar char=""/>
            </a:pPr>
            <a:r>
              <a:rPr lang="en-US">
                <a:latin typeface="Calibri" charset="0"/>
                <a:ea typeface="MS PGothic" charset="0"/>
                <a:cs typeface="MS PGothic" charset="0"/>
              </a:rPr>
              <a:t>“Temporary” work permits to Mexican workers</a:t>
            </a:r>
          </a:p>
          <a:p>
            <a:pPr marL="115888" indent="-115888"/>
            <a:endParaRPr lang="en-US">
              <a:latin typeface="Calibri" charset="0"/>
              <a:ea typeface="MS PGothic" charset="0"/>
              <a:cs typeface="MS PGothic"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2E1F915-2219-B340-AFED-8BABC2708BEF}" type="slidenum">
              <a:rPr lang="en-US">
                <a:latin typeface="Arial" charset="0"/>
              </a:rPr>
              <a:pPr/>
              <a:t>25</a:t>
            </a:fld>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Amendments to the restrictive 1952 Immigration Act</a:t>
            </a:r>
          </a:p>
          <a:p>
            <a:pPr marL="115888" indent="-115888">
              <a:spcBef>
                <a:spcPts val="450"/>
              </a:spcBef>
              <a:buSzPct val="45000"/>
              <a:buFont typeface="Wingdings" charset="0"/>
              <a:buChar char=""/>
            </a:pPr>
            <a:r>
              <a:rPr lang="en-US">
                <a:latin typeface="Calibri" charset="0"/>
                <a:ea typeface="MS PGothic" charset="0"/>
                <a:cs typeface="MS PGothic" charset="0"/>
              </a:rPr>
              <a:t>Lifted all numerical restrictions on immigration of family members</a:t>
            </a:r>
          </a:p>
          <a:p>
            <a:pPr marL="115888" indent="-115888">
              <a:spcBef>
                <a:spcPts val="450"/>
              </a:spcBef>
              <a:buSzPct val="45000"/>
              <a:buFont typeface="Wingdings" charset="0"/>
              <a:buChar char=""/>
            </a:pPr>
            <a:r>
              <a:rPr lang="en-US">
                <a:latin typeface="Calibri" charset="0"/>
                <a:ea typeface="MS PGothic" charset="0"/>
                <a:cs typeface="MS PGothic" charset="0"/>
              </a:rPr>
              <a:t>Ended the country-based quota system</a:t>
            </a:r>
          </a:p>
          <a:p>
            <a:pPr marL="115888" indent="-115888">
              <a:spcBef>
                <a:spcPts val="450"/>
              </a:spcBef>
              <a:buSzPct val="45000"/>
              <a:buFont typeface="Wingdings" charset="0"/>
              <a:buChar char=""/>
            </a:pPr>
            <a:r>
              <a:rPr lang="en-US">
                <a:latin typeface="Calibri" charset="0"/>
                <a:ea typeface="MS PGothic" charset="0"/>
                <a:cs typeface="MS PGothic" charset="0"/>
              </a:rPr>
              <a:t>Impact on immigrant family members from Latin America and Asia</a:t>
            </a:r>
          </a:p>
          <a:p>
            <a:pPr marL="115888" indent="-115888"/>
            <a:endParaRPr lang="en-US">
              <a:latin typeface="Calibri" charset="0"/>
              <a:ea typeface="MS PGothic" charset="0"/>
              <a:cs typeface="MS PGothic"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F3E2985-87F2-A844-91C8-87C7562F0341}" type="slidenum">
              <a:rPr lang="en-US">
                <a:latin typeface="Arial" charset="0"/>
              </a:rPr>
              <a:pPr/>
              <a:t>26</a:t>
            </a:fld>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Department of Homeland Security took over immigration enforcement</a:t>
            </a:r>
          </a:p>
          <a:p>
            <a:pPr marL="115888" indent="-115888">
              <a:spcBef>
                <a:spcPts val="450"/>
              </a:spcBef>
              <a:buSzPct val="45000"/>
              <a:buFont typeface="Wingdings" charset="0"/>
              <a:buChar char=""/>
            </a:pPr>
            <a:r>
              <a:rPr lang="en-US">
                <a:latin typeface="Calibri" charset="0"/>
                <a:ea typeface="MS PGothic" charset="0"/>
                <a:cs typeface="MS PGothic" charset="0"/>
              </a:rPr>
              <a:t>Made illegal crossing more difficult and dangerous.</a:t>
            </a:r>
          </a:p>
          <a:p>
            <a:pPr marL="115888" indent="-115888">
              <a:spcBef>
                <a:spcPts val="450"/>
              </a:spcBef>
              <a:buSzPct val="45000"/>
              <a:buFont typeface="Wingdings" charset="0"/>
              <a:buChar char=""/>
            </a:pPr>
            <a:r>
              <a:rPr lang="en-US">
                <a:latin typeface="Calibri" charset="0"/>
                <a:ea typeface="MS PGothic" charset="0"/>
                <a:cs typeface="MS PGothic" charset="0"/>
              </a:rPr>
              <a:t>Unintended consequence: Immigrants are now more likely to establish permanent residence in the United States because of difficulties crossing the border</a:t>
            </a:r>
          </a:p>
          <a:p>
            <a:pPr marL="115888" indent="-115888"/>
            <a:endParaRPr lang="en-US">
              <a:latin typeface="Calibri" charset="0"/>
              <a:ea typeface="MS PGothic" charset="0"/>
              <a:cs typeface="MS PGothic"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732774F-EB6D-3C45-828A-6547D08BAD97}" type="slidenum">
              <a:rPr lang="en-US">
                <a:latin typeface="Arial" charset="0"/>
              </a:rPr>
              <a:pPr/>
              <a:t>27</a:t>
            </a:fld>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Restrictions in an attempt to protect abuse of immigrants from marriage brokers (e.g., “mail-order bride” abuses)</a:t>
            </a:r>
          </a:p>
          <a:p>
            <a:pPr marL="171450" indent="-171450">
              <a:buFontTx/>
              <a:buChar char="•"/>
            </a:pPr>
            <a:r>
              <a:rPr lang="en-US">
                <a:latin typeface="Calibri" charset="0"/>
                <a:ea typeface="MS PGothic" charset="0"/>
                <a:cs typeface="MS PGothic" charset="0"/>
              </a:rPr>
              <a:t>In 2012, the Obama administration implemented a rule protecting from deportation people who had entered the country illegally as children and allowing them to work.</a:t>
            </a:r>
          </a:p>
          <a:p>
            <a:pPr marL="171450" indent="-171450">
              <a:buFontTx/>
              <a:buChar char="•"/>
            </a:pPr>
            <a:r>
              <a:rPr lang="en-US">
                <a:latin typeface="Calibri" charset="0"/>
                <a:ea typeface="MS PGothic" charset="0"/>
                <a:cs typeface="MS PGothic" charset="0"/>
              </a:rPr>
              <a:t>Because it was done without Congressional approval, any president has the authority to reverse it without approval.</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EF9C59A-CEC1-474E-9AD7-C949B6298E24}" type="slidenum">
              <a:rPr lang="en-US">
                <a:latin typeface="Arial" charset="0"/>
              </a:rPr>
              <a:pPr/>
              <a:t>28</a:t>
            </a:fld>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Researchers refer to immigrants according to the generation of the family’s migration (e.g., first generation = immigrants; second generation = immigrants’ children)</a:t>
            </a:r>
          </a:p>
          <a:p>
            <a:pPr marL="115888" indent="-115888">
              <a:spcBef>
                <a:spcPts val="450"/>
              </a:spcBef>
              <a:buSzPct val="45000"/>
              <a:buFont typeface="Wingdings" charset="0"/>
              <a:buChar char=""/>
            </a:pPr>
            <a:r>
              <a:rPr lang="en-US">
                <a:latin typeface="Calibri" charset="0"/>
                <a:ea typeface="MS PGothic" charset="0"/>
                <a:cs typeface="MS PGothic" charset="0"/>
              </a:rPr>
              <a:t>Generational change</a:t>
            </a:r>
          </a:p>
          <a:p>
            <a:pPr marL="115888" indent="-115888">
              <a:spcBef>
                <a:spcPts val="450"/>
              </a:spcBef>
              <a:buSzPct val="45000"/>
              <a:buFont typeface="Wingdings" charset="0"/>
              <a:buChar char=""/>
            </a:pPr>
            <a:r>
              <a:rPr lang="en-US">
                <a:latin typeface="Calibri" charset="0"/>
                <a:ea typeface="MS PGothic" charset="0"/>
                <a:cs typeface="MS PGothic" charset="0"/>
              </a:rPr>
              <a:t>Each successive generation has a different experience and self-identity.</a:t>
            </a:r>
          </a:p>
          <a:p>
            <a:pPr marL="115888" indent="-115888">
              <a:spcBef>
                <a:spcPts val="450"/>
              </a:spcBef>
              <a:buSzPct val="45000"/>
              <a:buFont typeface="Wingdings" charset="0"/>
              <a:buChar char=""/>
            </a:pPr>
            <a:r>
              <a:rPr lang="en-US">
                <a:latin typeface="Calibri" charset="0"/>
                <a:ea typeface="MS PGothic" charset="0"/>
                <a:cs typeface="MS PGothic" charset="0"/>
              </a:rPr>
              <a:t>Generational conflicts (including acceptance of intermarriage) can occur when one generation changes more quickly than the other.</a:t>
            </a:r>
          </a:p>
          <a:p>
            <a:pPr marL="115888" indent="-115888">
              <a:spcBef>
                <a:spcPts val="450"/>
              </a:spcBef>
              <a:buSzPct val="45000"/>
              <a:buFont typeface="Wingdings" charset="0"/>
              <a:buChar char=""/>
            </a:pPr>
            <a:r>
              <a:rPr lang="en-US">
                <a:latin typeface="Calibri" charset="0"/>
                <a:ea typeface="MS PGothic" charset="0"/>
                <a:cs typeface="MS PGothic" charset="0"/>
              </a:rPr>
              <a:t>However, recent research suggests that the age of immigration, not just the generation of immigration, influences the acculturation experience with the new culture.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28B5EAE-C7DF-DF42-96F0-C7ED61ABD0B9}" type="slidenum">
              <a:rPr lang="en-US">
                <a:latin typeface="Arial" charset="0"/>
              </a:rPr>
              <a:pPr/>
              <a:t>29</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Race is socially constructed and is a </a:t>
            </a:r>
            <a:r>
              <a:rPr lang="en-US" i="1">
                <a:latin typeface="Calibri" charset="0"/>
                <a:ea typeface="MS PGothic" charset="0"/>
                <a:cs typeface="MS PGothic" charset="0"/>
              </a:rPr>
              <a:t>social</a:t>
            </a:r>
            <a:r>
              <a:rPr lang="en-US">
                <a:latin typeface="Calibri" charset="0"/>
                <a:ea typeface="MS PGothic" charset="0"/>
                <a:cs typeface="MS PGothic" charset="0"/>
              </a:rPr>
              <a:t> definition.</a:t>
            </a:r>
          </a:p>
          <a:p>
            <a:pPr marL="115888" indent="-115888">
              <a:spcBef>
                <a:spcPts val="450"/>
              </a:spcBef>
              <a:buSzPct val="45000"/>
              <a:buFont typeface="Wingdings" charset="0"/>
              <a:buChar char=""/>
            </a:pPr>
            <a:r>
              <a:rPr lang="en-US">
                <a:latin typeface="Calibri" charset="0"/>
                <a:ea typeface="MS PGothic" charset="0"/>
                <a:cs typeface="MS PGothic" charset="0"/>
              </a:rPr>
              <a:t>Race is not strictly biological or natural.</a:t>
            </a:r>
          </a:p>
          <a:p>
            <a:pPr marL="115888" indent="-115888">
              <a:spcBef>
                <a:spcPts val="450"/>
              </a:spcBef>
              <a:buSzPct val="45000"/>
              <a:buFont typeface="Wingdings" charset="0"/>
              <a:buChar char=""/>
            </a:pPr>
            <a:r>
              <a:rPr lang="en-US">
                <a:latin typeface="Calibri" charset="0"/>
                <a:ea typeface="MS PGothic" charset="0"/>
                <a:cs typeface="MS PGothic" charset="0"/>
              </a:rPr>
              <a:t>Racial identification usually conforms to how others see us and involves </a:t>
            </a:r>
            <a:r>
              <a:rPr lang="en-US" i="1">
                <a:latin typeface="Calibri" charset="0"/>
                <a:ea typeface="MS PGothic" charset="0"/>
                <a:cs typeface="MS PGothic" charset="0"/>
              </a:rPr>
              <a:t>self-identification.</a:t>
            </a:r>
          </a:p>
          <a:p>
            <a:pPr marL="115888" indent="-115888">
              <a:spcBef>
                <a:spcPts val="450"/>
              </a:spcBef>
              <a:buSzPct val="45000"/>
              <a:buFont typeface="Wingdings" charset="0"/>
              <a:buChar char=""/>
            </a:pPr>
            <a:r>
              <a:rPr lang="en-US">
                <a:latin typeface="Calibri" charset="0"/>
                <a:ea typeface="MS PGothic" charset="0"/>
                <a:cs typeface="MS PGothic" charset="0"/>
              </a:rPr>
              <a:t>The American definition of “Black” emerged from the economic interests of slavery, not a scientific understanding of race (Moran 2001).</a:t>
            </a:r>
          </a:p>
          <a:p>
            <a:pPr marL="115888" indent="-115888">
              <a:spcBef>
                <a:spcPts val="450"/>
              </a:spcBef>
              <a:buSzPct val="45000"/>
              <a:buFont typeface="Wingdings" charset="0"/>
              <a:buChar char=""/>
            </a:pPr>
            <a:r>
              <a:rPr lang="en-US">
                <a:latin typeface="Calibri" charset="0"/>
                <a:ea typeface="MS PGothic" charset="0"/>
                <a:cs typeface="MS PGothic" charset="0"/>
              </a:rPr>
              <a:t>The rule of hypodescent, or the “one-drop” rule, identified anyone with any amount of Black ancestry as Black in the eyes of the law and white society (Moran 2001).</a:t>
            </a:r>
          </a:p>
          <a:p>
            <a:pPr marL="115888" indent="-115888">
              <a:spcBef>
                <a:spcPts val="450"/>
              </a:spcBef>
              <a:buSzPct val="45000"/>
              <a:buFont typeface="Wingdings" charset="0"/>
              <a:buChar char=""/>
            </a:pPr>
            <a:r>
              <a:rPr lang="en-US">
                <a:latin typeface="Calibri" charset="0"/>
                <a:ea typeface="MS PGothic" charset="0"/>
                <a:cs typeface="MS PGothic" charset="0"/>
              </a:rPr>
              <a:t>Race reflects social perceptions of biological categories.</a:t>
            </a:r>
          </a:p>
          <a:p>
            <a:pPr marL="115888" indent="-115888">
              <a:spcBef>
                <a:spcPts val="450"/>
              </a:spcBef>
              <a:buSzPct val="45000"/>
              <a:buFont typeface="Wingdings" charset="0"/>
              <a:buChar char=""/>
            </a:pPr>
            <a:r>
              <a:rPr lang="en-US">
                <a:latin typeface="Calibri" charset="0"/>
                <a:ea typeface="MS PGothic" charset="0"/>
                <a:cs typeface="MS PGothic" charset="0"/>
              </a:rPr>
              <a:t>Race is a social category.</a:t>
            </a:r>
          </a:p>
          <a:p>
            <a:pPr marL="115888" indent="-115888">
              <a:spcBef>
                <a:spcPts val="450"/>
              </a:spcBef>
              <a:buSzPct val="45000"/>
              <a:buFont typeface="Wingdings" charset="0"/>
              <a:buChar char=""/>
            </a:pPr>
            <a:r>
              <a:rPr lang="en-US">
                <a:latin typeface="Calibri" charset="0"/>
                <a:ea typeface="MS PGothic" charset="0"/>
                <a:cs typeface="MS PGothic" charset="0"/>
              </a:rPr>
              <a:t>Categories and perceptions are passed from parents to children.</a:t>
            </a:r>
          </a:p>
          <a:p>
            <a:pPr marL="115888" indent="-115888">
              <a:spcBef>
                <a:spcPts val="450"/>
              </a:spcBef>
              <a:buSzPct val="45000"/>
              <a:buFont typeface="Wingdings" charset="0"/>
              <a:buChar char=""/>
            </a:pPr>
            <a:r>
              <a:rPr lang="en-US">
                <a:latin typeface="Calibri" charset="0"/>
                <a:ea typeface="MS PGothic" charset="0"/>
                <a:cs typeface="MS PGothic" charset="0"/>
              </a:rPr>
              <a:t>Family and family interaction are the first site of racial self-awareness.</a:t>
            </a:r>
          </a:p>
          <a:p>
            <a:pPr marL="115888" indent="-115888">
              <a:spcBef>
                <a:spcPts val="450"/>
              </a:spcBef>
              <a:buSzPct val="45000"/>
              <a:buFont typeface="Wingdings" charset="0"/>
              <a:buChar char=""/>
            </a:pPr>
            <a:r>
              <a:rPr lang="en-US">
                <a:latin typeface="Calibri" charset="0"/>
                <a:ea typeface="MS PGothic" charset="0"/>
                <a:cs typeface="MS PGothic" charset="0"/>
              </a:rPr>
              <a:t>Race is distinct from ethnicity.</a:t>
            </a:r>
          </a:p>
          <a:p>
            <a:pPr marL="115888" indent="-115888">
              <a:spcBef>
                <a:spcPts val="450"/>
              </a:spcBef>
              <a:buSzPct val="45000"/>
              <a:buFont typeface="Wingdings" charset="0"/>
              <a:buChar char=""/>
            </a:pPr>
            <a:r>
              <a:rPr lang="en-US">
                <a:latin typeface="Calibri" charset="0"/>
                <a:ea typeface="MS PGothic" charset="0"/>
                <a:cs typeface="MS PGothic" charset="0"/>
              </a:rPr>
              <a:t>Race reflects perceived  biological differences; ethnicity reflects perceived cultural differences.</a:t>
            </a:r>
          </a:p>
          <a:p>
            <a:pPr marL="115888" indent="-115888">
              <a:spcBef>
                <a:spcPts val="450"/>
              </a:spcBef>
              <a:buSzPct val="45000"/>
              <a:buFont typeface="Wingdings" charset="0"/>
              <a:buChar char=""/>
            </a:pPr>
            <a:r>
              <a:rPr lang="en-US">
                <a:latin typeface="Calibri" charset="0"/>
                <a:ea typeface="MS PGothic" charset="0"/>
                <a:cs typeface="MS PGothic" charset="0"/>
              </a:rPr>
              <a:t>Ethnicity and race are different social categories, but the concepts often overlap.</a:t>
            </a:r>
          </a:p>
          <a:p>
            <a:pPr marL="115888" indent="-115888">
              <a:spcBef>
                <a:spcPts val="450"/>
              </a:spcBef>
              <a:buSzPct val="45000"/>
              <a:buFont typeface="Wingdings" charset="0"/>
              <a:buChar char=""/>
            </a:pPr>
            <a:r>
              <a:rPr lang="en-US">
                <a:latin typeface="Calibri" charset="0"/>
                <a:ea typeface="MS PGothic" charset="0"/>
                <a:cs typeface="MS PGothic" charset="0"/>
              </a:rPr>
              <a:t>Ethnicity can sometimes be voluntary or an option, whereas race (even though it can be self-identified) is more stable.</a:t>
            </a:r>
          </a:p>
          <a:p>
            <a:pPr marL="115888" indent="-115888">
              <a:spcBef>
                <a:spcPts val="450"/>
              </a:spcBef>
              <a:buSzPct val="45000"/>
              <a:buFont typeface="Wingdings" charset="0"/>
              <a:buChar char=""/>
            </a:pPr>
            <a:r>
              <a:rPr lang="en-US">
                <a:latin typeface="Calibri" charset="0"/>
                <a:ea typeface="MS PGothic" charset="0"/>
                <a:cs typeface="MS PGothic" charset="0"/>
              </a:rPr>
              <a:t>In American culture, </a:t>
            </a:r>
            <a:r>
              <a:rPr lang="en-US" i="1">
                <a:latin typeface="Calibri" charset="0"/>
                <a:ea typeface="MS PGothic" charset="0"/>
                <a:cs typeface="MS PGothic" charset="0"/>
              </a:rPr>
              <a:t>race</a:t>
            </a:r>
            <a:r>
              <a:rPr lang="en-US">
                <a:latin typeface="Calibri" charset="0"/>
                <a:ea typeface="MS PGothic" charset="0"/>
                <a:cs typeface="MS PGothic" charset="0"/>
              </a:rPr>
              <a:t> and </a:t>
            </a:r>
            <a:r>
              <a:rPr lang="en-US" i="1">
                <a:latin typeface="Calibri" charset="0"/>
                <a:ea typeface="MS PGothic" charset="0"/>
                <a:cs typeface="MS PGothic" charset="0"/>
              </a:rPr>
              <a:t>ethnicity</a:t>
            </a:r>
            <a:r>
              <a:rPr lang="en-US">
                <a:latin typeface="Calibri" charset="0"/>
                <a:ea typeface="MS PGothic" charset="0"/>
                <a:cs typeface="MS PGothic" charset="0"/>
              </a:rPr>
              <a:t> can be (and often are) used interchangeably.</a:t>
            </a:r>
          </a:p>
          <a:p>
            <a:pPr marL="115888" indent="-115888">
              <a:spcBef>
                <a:spcPts val="450"/>
              </a:spcBef>
              <a:buSzPct val="45000"/>
              <a:buFont typeface="Wingdings" charset="0"/>
              <a:buChar char=""/>
            </a:pPr>
            <a:r>
              <a:rPr lang="en-US">
                <a:latin typeface="Calibri" charset="0"/>
                <a:ea typeface="MS PGothic" charset="0"/>
                <a:cs typeface="MS PGothic" charset="0"/>
              </a:rPr>
              <a:t>Ethnic groups can be racialized.</a:t>
            </a:r>
          </a:p>
          <a:p>
            <a:pPr marL="115888" indent="-115888">
              <a:spcBef>
                <a:spcPts val="450"/>
              </a:spcBef>
              <a:buSzPct val="45000"/>
              <a:buFont typeface="Wingdings" charset="0"/>
              <a:buChar char=""/>
            </a:pPr>
            <a:endParaRPr lang="en-US">
              <a:latin typeface="Calibri" charset="0"/>
              <a:ea typeface="MS PGothic" charset="0"/>
              <a:cs typeface="MS PGothic" charset="0"/>
            </a:endParaRPr>
          </a:p>
          <a:p>
            <a:pPr marL="115888" indent="-115888"/>
            <a:endParaRPr lang="en-US">
              <a:latin typeface="Calibri" charset="0"/>
              <a:ea typeface="MS PGothic" charset="0"/>
              <a:cs typeface="MS PGothic"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5C93A94-ACCF-E749-9761-3AB27D43A421}" type="slidenum">
              <a:rPr lang="en-US">
                <a:latin typeface="Arial" charset="0"/>
              </a:rPr>
              <a:pPr/>
              <a:t>3</a:t>
            </a:fld>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.5 generation: older retirement age; connection to homeland but may feel isolated and dependent on children</a:t>
            </a:r>
          </a:p>
          <a:p>
            <a:pPr marL="115888" indent="-115888">
              <a:spcBef>
                <a:spcPts val="450"/>
              </a:spcBef>
              <a:buSzPct val="45000"/>
              <a:buFont typeface="Wingdings" charset="0"/>
              <a:buChar char=""/>
            </a:pPr>
            <a:r>
              <a:rPr lang="en-US">
                <a:latin typeface="Calibri" charset="0"/>
                <a:ea typeface="MS PGothic" charset="0"/>
                <a:cs typeface="MS PGothic" charset="0"/>
              </a:rPr>
              <a:t>First generation: classic immigrants; usually immigrated for employment; may never feel fully integrated</a:t>
            </a:r>
          </a:p>
          <a:p>
            <a:pPr marL="115888" indent="-115888">
              <a:spcBef>
                <a:spcPts val="450"/>
              </a:spcBef>
              <a:buSzPct val="45000"/>
              <a:buFont typeface="Wingdings" charset="0"/>
              <a:buChar char=""/>
            </a:pPr>
            <a:r>
              <a:rPr lang="en-US">
                <a:latin typeface="Calibri" charset="0"/>
                <a:ea typeface="MS PGothic" charset="0"/>
                <a:cs typeface="MS PGothic" charset="0"/>
              </a:rPr>
              <a:t>1.5 generation: immigrate as children; learn language and are more integrated than older immigrants</a:t>
            </a:r>
          </a:p>
          <a:p>
            <a:pPr marL="115888" indent="-115888">
              <a:spcBef>
                <a:spcPts val="450"/>
              </a:spcBef>
              <a:buSzPct val="45000"/>
              <a:buFont typeface="Wingdings" charset="0"/>
              <a:buChar char=""/>
            </a:pPr>
            <a:r>
              <a:rPr lang="en-US">
                <a:latin typeface="Calibri" charset="0"/>
                <a:ea typeface="MS PGothic" charset="0"/>
                <a:cs typeface="MS PGothic" charset="0"/>
              </a:rPr>
              <a:t>Second generation: children of immigrants; born and raised in United States; transitional generation</a:t>
            </a:r>
          </a:p>
          <a:p>
            <a:pPr marL="115888" indent="-115888">
              <a:spcBef>
                <a:spcPts val="450"/>
              </a:spcBef>
              <a:buSzPct val="45000"/>
              <a:buFont typeface="Wingdings" charset="0"/>
              <a:buChar char=""/>
            </a:pPr>
            <a:r>
              <a:rPr lang="en-US">
                <a:latin typeface="Calibri" charset="0"/>
                <a:ea typeface="MS PGothic" charset="0"/>
                <a:cs typeface="MS PGothic" charset="0"/>
              </a:rPr>
              <a:t>Third generation: grandchildren of immigrants; may retain immigrant family identity as a part of family history </a:t>
            </a:r>
          </a:p>
          <a:p>
            <a:pPr marL="115888" indent="-115888"/>
            <a:endParaRPr lang="en-US">
              <a:latin typeface="Calibri" charset="0"/>
              <a:ea typeface="MS PGothic" charset="0"/>
              <a:cs typeface="MS PGothic"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95DEB92-8800-7B4B-9600-7E3CF87DF835}" type="slidenum">
              <a:rPr lang="en-US">
                <a:latin typeface="Arial" charset="0"/>
              </a:rPr>
              <a:pPr/>
              <a:t>30</a:t>
            </a:fld>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SzPct val="101000"/>
              <a:buFontTx/>
              <a:buChar char="•"/>
            </a:pPr>
            <a:r>
              <a:rPr lang="en-US">
                <a:latin typeface="Calibri" charset="0"/>
                <a:ea typeface="MS PGothic" charset="0"/>
                <a:cs typeface="MS PGothic" charset="0"/>
              </a:rPr>
              <a:t>Learning ways of the new homeland through acculturation process</a:t>
            </a:r>
          </a:p>
          <a:p>
            <a:pPr marL="171450" indent="-171450">
              <a:spcBef>
                <a:spcPts val="450"/>
              </a:spcBef>
              <a:buSzPct val="101000"/>
              <a:buFontTx/>
              <a:buChar char="•"/>
            </a:pPr>
            <a:r>
              <a:rPr lang="en-US">
                <a:latin typeface="Calibri" charset="0"/>
                <a:ea typeface="MS PGothic" charset="0"/>
                <a:cs typeface="MS PGothic" charset="0"/>
              </a:rPr>
              <a:t>The acquisition of a new culture and a new language</a:t>
            </a:r>
          </a:p>
          <a:p>
            <a:pPr marL="171450" indent="-171450">
              <a:spcBef>
                <a:spcPts val="450"/>
              </a:spcBef>
              <a:buSzPct val="101000"/>
              <a:buFontTx/>
              <a:buChar char="•"/>
            </a:pPr>
            <a:r>
              <a:rPr lang="en-US">
                <a:latin typeface="Calibri" charset="0"/>
                <a:ea typeface="MS PGothic" charset="0"/>
                <a:cs typeface="MS PGothic" charset="0"/>
              </a:rPr>
              <a:t>In the United States, new groups have received very different levels of acceptance, depending on the timing of their arrival, the economic and social roles they play, and the attitudes of the dominant group toward them.</a:t>
            </a:r>
          </a:p>
          <a:p>
            <a:pPr marL="171450" indent="-171450">
              <a:spcBef>
                <a:spcPts val="450"/>
              </a:spcBef>
              <a:buSzPct val="101000"/>
              <a:buFontTx/>
              <a:buChar char="•"/>
            </a:pPr>
            <a:r>
              <a:rPr lang="en-US">
                <a:latin typeface="Calibri" charset="0"/>
                <a:ea typeface="MS PGothic" charset="0"/>
                <a:cs typeface="MS PGothic" charset="0"/>
              </a:rPr>
              <a:t>Each of these circumstances leads to a very different experience of acculturation and assimilation.</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5304A91-5385-034B-A00E-106DC5C2ADD2}" type="slidenum">
              <a:rPr lang="en-US">
                <a:latin typeface="Arial" charset="0"/>
              </a:rPr>
              <a:pPr/>
              <a:t>31</a:t>
            </a:fld>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buFontTx/>
              <a:buChar char="•"/>
            </a:pPr>
            <a:r>
              <a:rPr lang="en-US">
                <a:latin typeface="Calibri" charset="0"/>
                <a:ea typeface="MS PGothic" charset="0"/>
                <a:cs typeface="MS PGothic" charset="0"/>
              </a:rPr>
              <a:t>The process may be </a:t>
            </a:r>
            <a:r>
              <a:rPr lang="en-US" i="1">
                <a:latin typeface="Calibri" charset="0"/>
                <a:ea typeface="MS PGothic" charset="0"/>
                <a:cs typeface="MS PGothic" charset="0"/>
              </a:rPr>
              <a:t>consonant</a:t>
            </a:r>
            <a:r>
              <a:rPr lang="en-US">
                <a:latin typeface="Calibri" charset="0"/>
                <a:ea typeface="MS PGothic" charset="0"/>
                <a:cs typeface="MS PGothic" charset="0"/>
              </a:rPr>
              <a:t> (i.e., parents and children transition together).</a:t>
            </a:r>
          </a:p>
          <a:p>
            <a:pPr marL="115888" indent="-115888">
              <a:buFontTx/>
              <a:buChar char="•"/>
            </a:pPr>
            <a:r>
              <a:rPr lang="en-US">
                <a:latin typeface="Calibri" charset="0"/>
                <a:ea typeface="MS PGothic" charset="0"/>
                <a:cs typeface="MS PGothic" charset="0"/>
              </a:rPr>
              <a:t>The process may be </a:t>
            </a:r>
            <a:r>
              <a:rPr lang="en-US" i="1">
                <a:latin typeface="Calibri" charset="0"/>
                <a:ea typeface="MS PGothic" charset="0"/>
                <a:cs typeface="MS PGothic" charset="0"/>
              </a:rPr>
              <a:t>dissonant</a:t>
            </a:r>
            <a:r>
              <a:rPr lang="en-US">
                <a:latin typeface="Calibri" charset="0"/>
                <a:ea typeface="MS PGothic" charset="0"/>
                <a:cs typeface="MS PGothic" charset="0"/>
              </a:rPr>
              <a:t> (i.e., the children integrate more quickly and easily than the parents).</a:t>
            </a:r>
          </a:p>
          <a:p>
            <a:pPr marL="115888" indent="-115888">
              <a:buFontTx/>
              <a:buChar char="•"/>
            </a:pPr>
            <a:endParaRPr lang="en-US">
              <a:latin typeface="Calibri" charset="0"/>
              <a:ea typeface="MS PGothic" charset="0"/>
              <a:cs typeface="MS PGothic" charset="0"/>
            </a:endParaRPr>
          </a:p>
          <a:p>
            <a:pPr marL="115888" indent="-115888"/>
            <a:endParaRPr lang="en-US">
              <a:latin typeface="Calibri" charset="0"/>
              <a:ea typeface="MS PGothic" charset="0"/>
              <a:cs typeface="MS PGothic"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9EA8CED-E734-0044-9BE2-E2AAEAD7B0F1}" type="slidenum">
              <a:rPr lang="en-US">
                <a:latin typeface="Arial" charset="0"/>
              </a:rPr>
              <a:pPr/>
              <a:t>32</a:t>
            </a:fld>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The gradual reduction of ethnic distinction between immigrants and mainstream society</a:t>
            </a:r>
          </a:p>
          <a:p>
            <a:pPr marL="115888" indent="-115888">
              <a:spcBef>
                <a:spcPts val="450"/>
              </a:spcBef>
              <a:buSzPct val="45000"/>
              <a:buFont typeface="Wingdings" charset="0"/>
              <a:buChar char=""/>
            </a:pPr>
            <a:r>
              <a:rPr lang="en-US">
                <a:latin typeface="Calibri" charset="0"/>
                <a:ea typeface="MS PGothic" charset="0"/>
                <a:cs typeface="MS PGothic" charset="0"/>
              </a:rPr>
              <a:t>The immigrant group and mainstream society adapt to one another.</a:t>
            </a:r>
          </a:p>
          <a:p>
            <a:pPr marL="115888" indent="-115888">
              <a:spcBef>
                <a:spcPts val="450"/>
              </a:spcBef>
              <a:buSzPct val="45000"/>
              <a:buFont typeface="Wingdings" charset="0"/>
              <a:buChar char=""/>
            </a:pPr>
            <a:r>
              <a:rPr lang="en-US">
                <a:latin typeface="Calibri" charset="0"/>
                <a:ea typeface="MS PGothic" charset="0"/>
                <a:cs typeface="MS PGothic" charset="0"/>
              </a:rPr>
              <a:t>Sometimes can include the elimination of ethnic distinctions between the groups (but not always and not completely)</a:t>
            </a:r>
          </a:p>
          <a:p>
            <a:pPr marL="115888" indent="-115888">
              <a:spcBef>
                <a:spcPts val="450"/>
              </a:spcBef>
              <a:buSzPct val="45000"/>
              <a:buFont typeface="Wingdings" charset="0"/>
              <a:buChar char=""/>
            </a:pPr>
            <a:r>
              <a:rPr lang="en-US">
                <a:latin typeface="Calibri" charset="0"/>
                <a:ea typeface="MS PGothic" charset="0"/>
                <a:cs typeface="MS PGothic" charset="0"/>
              </a:rPr>
              <a:t>Different from acculturation because assimilation is only successful with acceptance of ethnic group by the dominant group</a:t>
            </a:r>
          </a:p>
          <a:p>
            <a:pPr marL="115888" indent="-115888"/>
            <a:endParaRPr lang="en-US">
              <a:latin typeface="Calibri" charset="0"/>
              <a:ea typeface="MS PGothic" charset="0"/>
              <a:cs typeface="MS PGothic"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0314567-5318-6348-8F13-DBBD5463A421}" type="slidenum">
              <a:rPr lang="en-US">
                <a:latin typeface="Arial" charset="0"/>
              </a:rPr>
              <a:pPr/>
              <a:t>33</a:t>
            </a:fld>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When people from different racial or ethnic groups marry, the groups become integrated.</a:t>
            </a:r>
          </a:p>
          <a:p>
            <a:pPr marL="115888" indent="-115888">
              <a:spcBef>
                <a:spcPts val="450"/>
              </a:spcBef>
              <a:buSzPct val="45000"/>
              <a:buFont typeface="Wingdings" charset="0"/>
              <a:buChar char=""/>
            </a:pPr>
            <a:r>
              <a:rPr lang="en-US">
                <a:latin typeface="Calibri" charset="0"/>
                <a:ea typeface="MS PGothic" charset="0"/>
                <a:cs typeface="MS PGothic" charset="0"/>
              </a:rPr>
              <a:t>Intermarriage between racial and/or ethnic groups is discussed further in Chapter 8.</a:t>
            </a:r>
          </a:p>
          <a:p>
            <a:pPr marL="115888" indent="-115888"/>
            <a:endParaRPr lang="en-US">
              <a:latin typeface="Calibri" charset="0"/>
              <a:ea typeface="MS PGothic" charset="0"/>
              <a:cs typeface="MS PGothic"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D9C0434-BD45-EB4B-9C1F-9B26ACA32B2A}" type="slidenum">
              <a:rPr lang="en-US">
                <a:latin typeface="Arial" charset="0"/>
              </a:rPr>
              <a:pPr/>
              <a:t>34</a:t>
            </a:fld>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Intermarriage allows for more interaction of extended families.</a:t>
            </a:r>
          </a:p>
          <a:p>
            <a:pPr marL="115888" indent="-115888">
              <a:lnSpc>
                <a:spcPct val="150000"/>
              </a:lnSpc>
              <a:spcBef>
                <a:spcPts val="450"/>
              </a:spcBef>
              <a:buSzPct val="45000"/>
              <a:buFont typeface="Wingdings" charset="0"/>
              <a:buChar char=""/>
            </a:pPr>
            <a:r>
              <a:rPr lang="en-US">
                <a:latin typeface="Calibri" charset="0"/>
                <a:ea typeface="MS PGothic" charset="0"/>
                <a:cs typeface="MS PGothic" charset="0"/>
              </a:rPr>
              <a:t>It can be an indication of integration between groups.</a:t>
            </a:r>
          </a:p>
          <a:p>
            <a:pPr marL="115888" indent="-115888">
              <a:lnSpc>
                <a:spcPct val="150000"/>
              </a:lnSpc>
              <a:spcBef>
                <a:spcPts val="450"/>
              </a:spcBef>
              <a:buSzPct val="45000"/>
              <a:buFont typeface="Wingdings" charset="0"/>
              <a:buChar char=""/>
            </a:pPr>
            <a:r>
              <a:rPr lang="en-US">
                <a:latin typeface="Calibri" charset="0"/>
                <a:ea typeface="MS PGothic" charset="0"/>
                <a:cs typeface="MS PGothic" charset="0"/>
              </a:rPr>
              <a:t>It can be used to observe the acceptance of integration and difference.</a:t>
            </a:r>
          </a:p>
          <a:p>
            <a:pPr marL="115888" indent="-115888">
              <a:lnSpc>
                <a:spcPct val="150000"/>
              </a:lnSpc>
              <a:spcBef>
                <a:spcPts val="450"/>
              </a:spcBef>
              <a:buSzPct val="45000"/>
              <a:buFont typeface="Wingdings" charset="0"/>
              <a:buChar char=""/>
            </a:pPr>
            <a:r>
              <a:rPr lang="en-US">
                <a:latin typeface="Calibri" charset="0"/>
                <a:ea typeface="MS PGothic" charset="0"/>
                <a:cs typeface="MS PGothic" charset="0"/>
              </a:rPr>
              <a:t>It allows for some measurement of social acceptance.</a:t>
            </a:r>
          </a:p>
          <a:p>
            <a:pPr marL="115888" indent="-115888"/>
            <a:endParaRPr lang="en-US">
              <a:latin typeface="Calibri" charset="0"/>
              <a:ea typeface="MS PGothic" charset="0"/>
              <a:cs typeface="MS PGothic"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64DB2E5-1784-CE4F-BC4D-7758356EB950}" type="slidenum">
              <a:rPr lang="en-US">
                <a:latin typeface="Arial" charset="0"/>
              </a:rPr>
              <a:pPr/>
              <a:t>35</a:t>
            </a:fld>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First law prohibiting Black-White marriage in Maryland, 1661.</a:t>
            </a:r>
          </a:p>
          <a:p>
            <a:pPr marL="115888" indent="-115888">
              <a:spcBef>
                <a:spcPts val="450"/>
              </a:spcBef>
              <a:buSzPct val="45000"/>
              <a:buFont typeface="Wingdings" charset="0"/>
              <a:buChar char=""/>
            </a:pPr>
            <a:r>
              <a:rPr lang="en-US">
                <a:latin typeface="Calibri" charset="0"/>
                <a:ea typeface="MS PGothic" charset="0"/>
                <a:cs typeface="MS PGothic" charset="0"/>
              </a:rPr>
              <a:t>Applied to most African Americans until 1960</a:t>
            </a:r>
          </a:p>
          <a:p>
            <a:pPr marL="115888" indent="-115888">
              <a:spcBef>
                <a:spcPts val="450"/>
              </a:spcBef>
              <a:buSzPct val="45000"/>
              <a:buFont typeface="Wingdings" charset="0"/>
              <a:buChar char=""/>
            </a:pPr>
            <a:r>
              <a:rPr lang="en-US">
                <a:latin typeface="Calibri" charset="0"/>
                <a:ea typeface="MS PGothic" charset="0"/>
                <a:cs typeface="MS PGothic" charset="0"/>
              </a:rPr>
              <a:t>Influence of slavery and “one-drop rule” applied to children of White slave owners and Black slaves</a:t>
            </a:r>
          </a:p>
          <a:p>
            <a:pPr marL="115888" indent="-115888">
              <a:spcBef>
                <a:spcPts val="450"/>
              </a:spcBef>
              <a:buSzPct val="45000"/>
              <a:buFont typeface="Wingdings" charset="0"/>
              <a:buChar char=""/>
            </a:pPr>
            <a:r>
              <a:rPr lang="en-US">
                <a:latin typeface="Calibri" charset="0"/>
                <a:ea typeface="MS PGothic" charset="0"/>
                <a:cs typeface="MS PGothic" charset="0"/>
              </a:rPr>
              <a:t>Black men fathering children with White women was considered unacceptable, especially in the southern United States.</a:t>
            </a:r>
          </a:p>
          <a:p>
            <a:pPr marL="115888" indent="-115888">
              <a:spcBef>
                <a:spcPts val="450"/>
              </a:spcBef>
              <a:buSzPct val="45000"/>
              <a:buFont typeface="Wingdings" charset="0"/>
              <a:buChar char=""/>
            </a:pPr>
            <a:r>
              <a:rPr lang="en-US">
                <a:latin typeface="Calibri" charset="0"/>
                <a:ea typeface="MS PGothic" charset="0"/>
                <a:cs typeface="MS PGothic" charset="0"/>
              </a:rPr>
              <a:t>Use of violence to prevent miscegenation and interracial sex</a:t>
            </a:r>
          </a:p>
          <a:p>
            <a:pPr marL="115888" indent="-115888">
              <a:spcBef>
                <a:spcPts val="450"/>
              </a:spcBef>
              <a:buSzPct val="45000"/>
              <a:buFont typeface="Wingdings" charset="0"/>
              <a:buChar char=""/>
            </a:pPr>
            <a:r>
              <a:rPr lang="en-US">
                <a:latin typeface="Calibri" charset="0"/>
                <a:ea typeface="MS PGothic" charset="0"/>
                <a:cs typeface="MS PGothic" charset="0"/>
              </a:rPr>
              <a:t>Prevalence of legal executions and illegal lynching</a:t>
            </a:r>
          </a:p>
          <a:p>
            <a:pPr marL="115888" indent="-115888">
              <a:spcBef>
                <a:spcPts val="450"/>
              </a:spcBef>
              <a:buSzPct val="45000"/>
              <a:buFont typeface="Wingdings" charset="0"/>
              <a:buChar char=""/>
            </a:pPr>
            <a:r>
              <a:rPr lang="en-US">
                <a:latin typeface="Calibri" charset="0"/>
                <a:ea typeface="MS PGothic" charset="0"/>
                <a:cs typeface="MS PGothic" charset="0"/>
              </a:rPr>
              <a:t>1967 U.S. Supreme Court case </a:t>
            </a:r>
            <a:r>
              <a:rPr lang="en-US" i="1">
                <a:latin typeface="Calibri" charset="0"/>
                <a:ea typeface="MS PGothic" charset="0"/>
                <a:cs typeface="MS PGothic" charset="0"/>
              </a:rPr>
              <a:t>Loving v. Virginia </a:t>
            </a:r>
            <a:r>
              <a:rPr lang="en-US">
                <a:latin typeface="Calibri" charset="0"/>
                <a:ea typeface="MS PGothic" charset="0"/>
                <a:cs typeface="MS PGothic" charset="0"/>
              </a:rPr>
              <a:t>declared laws against interracial marriage (miscegenation laws) unconstitutional</a:t>
            </a:r>
          </a:p>
          <a:p>
            <a:pPr marL="115888" indent="-115888">
              <a:spcBef>
                <a:spcPts val="450"/>
              </a:spcBef>
              <a:buSzPct val="45000"/>
              <a:buFont typeface="Wingdings" charset="0"/>
              <a:buChar char=""/>
            </a:pPr>
            <a:r>
              <a:rPr lang="en-US">
                <a:latin typeface="Calibri" charset="0"/>
                <a:ea typeface="MS PGothic" charset="0"/>
                <a:cs typeface="MS PGothic" charset="0"/>
              </a:rPr>
              <a:t>Steady growth of interracial marriage since 1970s</a:t>
            </a:r>
          </a:p>
          <a:p>
            <a:pPr marL="115888" indent="-115888"/>
            <a:endParaRPr lang="en-US">
              <a:latin typeface="Calibri" charset="0"/>
              <a:ea typeface="MS PGothic" charset="0"/>
              <a:cs typeface="MS PGothic"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C711E51-33EC-8149-9520-B3ACDB8D1AB6}" type="slidenum">
              <a:rPr lang="en-US">
                <a:latin typeface="Arial" charset="0"/>
              </a:rPr>
              <a:pPr/>
              <a:t>36</a:t>
            </a:fld>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Intermarriage can be used as a measure of social distance.</a:t>
            </a:r>
          </a:p>
          <a:p>
            <a:pPr marL="115888" indent="-115888">
              <a:spcBef>
                <a:spcPts val="450"/>
              </a:spcBef>
              <a:buSzPct val="45000"/>
              <a:buFont typeface="Wingdings" charset="0"/>
              <a:buChar char=""/>
            </a:pPr>
            <a:r>
              <a:rPr lang="en-US">
                <a:latin typeface="Calibri" charset="0"/>
                <a:ea typeface="MS PGothic" charset="0"/>
                <a:cs typeface="MS PGothic" charset="0"/>
              </a:rPr>
              <a:t>Intermarriage contributes to integration.</a:t>
            </a:r>
          </a:p>
          <a:p>
            <a:pPr marL="115888" indent="-115888">
              <a:spcBef>
                <a:spcPts val="450"/>
              </a:spcBef>
              <a:buSzPct val="45000"/>
              <a:buFont typeface="Wingdings" charset="0"/>
              <a:buChar char=""/>
            </a:pPr>
            <a:r>
              <a:rPr lang="en-US">
                <a:latin typeface="Calibri" charset="0"/>
                <a:ea typeface="MS PGothic" charset="0"/>
                <a:cs typeface="MS PGothic" charset="0"/>
              </a:rPr>
              <a:t>When people from different racial or ethnic groups marry, their extended families interact.</a:t>
            </a:r>
          </a:p>
          <a:p>
            <a:pPr marL="115888" indent="-115888">
              <a:spcBef>
                <a:spcPts val="450"/>
              </a:spcBef>
              <a:buSzPct val="45000"/>
              <a:buFont typeface="Wingdings" charset="0"/>
              <a:buChar char=""/>
            </a:pPr>
            <a:r>
              <a:rPr lang="en-US">
                <a:latin typeface="Calibri" charset="0"/>
                <a:ea typeface="MS PGothic" charset="0"/>
                <a:cs typeface="MS PGothic" charset="0"/>
              </a:rPr>
              <a:t>Measuring the frequency of intermarriage allows for some measurement of integration.</a:t>
            </a:r>
          </a:p>
          <a:p>
            <a:pPr marL="115888" indent="-115888">
              <a:spcBef>
                <a:spcPts val="450"/>
              </a:spcBef>
              <a:buSzPct val="45000"/>
              <a:buFont typeface="Wingdings" charset="0"/>
              <a:buChar char=""/>
            </a:pPr>
            <a:r>
              <a:rPr lang="en-US">
                <a:latin typeface="Calibri" charset="0"/>
                <a:ea typeface="MS PGothic" charset="0"/>
                <a:cs typeface="MS PGothic" charset="0"/>
              </a:rPr>
              <a:t>We can observe the acceptance of difference and changing attitudes toward social distance.</a:t>
            </a:r>
          </a:p>
          <a:p>
            <a:pPr marL="115888" indent="-115888"/>
            <a:endParaRPr lang="en-US">
              <a:latin typeface="Calibri" charset="0"/>
              <a:ea typeface="MS PGothic" charset="0"/>
              <a:cs typeface="MS PGothic"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A898279-3287-C640-8DD6-F6A74C257785}" type="slidenum">
              <a:rPr lang="en-US">
                <a:latin typeface="Arial" charset="0"/>
              </a:rPr>
              <a:pPr/>
              <a:t>37</a:t>
            </a:fld>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This workshop may be used either as a Peer Instruction) exercise or without preparation.  </a:t>
            </a:r>
          </a:p>
          <a:p>
            <a:pPr marL="171450" indent="-171450">
              <a:buFontTx/>
              <a:buChar char="•"/>
            </a:pPr>
            <a:r>
              <a:rPr lang="en-US">
                <a:latin typeface="Calibri" charset="0"/>
                <a:ea typeface="MS PGothic" charset="0"/>
                <a:cs typeface="MS PGothic" charset="0"/>
              </a:rPr>
              <a:t>Have students fill out this table before class, preferably having gotten input from parents and grandparents, and having given the topic some personal reflection.</a:t>
            </a:r>
          </a:p>
          <a:p>
            <a:pPr marL="171450" indent="-171450">
              <a:buFontTx/>
              <a:buChar char="•"/>
            </a:pPr>
            <a:r>
              <a:rPr lang="en-US">
                <a:latin typeface="Calibri" charset="0"/>
                <a:ea typeface="MS PGothic" charset="0"/>
                <a:cs typeface="MS PGothic" charset="0"/>
              </a:rPr>
              <a:t>Students may break into pairs to discuss their findings with each other either before or after answering the questions posed on the following 10 slides.</a:t>
            </a:r>
          </a:p>
          <a:p>
            <a:pPr marL="171450" indent="-171450">
              <a:buFontTx/>
              <a:buChar char="•"/>
            </a:pPr>
            <a:r>
              <a:rPr lang="en-US">
                <a:latin typeface="Calibri" charset="0"/>
                <a:ea typeface="MS PGothic" charset="0"/>
                <a:cs typeface="MS PGothic" charset="0"/>
              </a:rPr>
              <a:t>Then results may be shared or discussed with the entire class.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CF2DCB0-9EE2-8C4E-B276-099932B41DE7}" type="slidenum">
              <a:rPr lang="en-US">
                <a:latin typeface="Arial" charset="0"/>
              </a:rPr>
              <a:pPr/>
              <a:t>38</a:t>
            </a:fld>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2052352-B618-834C-8F16-4EC8E05E7F9E}" type="slidenum">
              <a:rPr lang="en-US">
                <a:latin typeface="Arial" charset="0"/>
              </a:rPr>
              <a:pPr/>
              <a:t>39</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In racial ethnicity, an ethnic group is thought about in racial terms.</a:t>
            </a:r>
          </a:p>
          <a:p>
            <a:pPr marL="115888" indent="-115888">
              <a:spcBef>
                <a:spcPts val="450"/>
              </a:spcBef>
              <a:buSzPct val="45000"/>
              <a:buFont typeface="Wingdings" charset="0"/>
              <a:buChar char=""/>
            </a:pPr>
            <a:r>
              <a:rPr lang="en-US">
                <a:latin typeface="Calibri" charset="0"/>
                <a:ea typeface="MS PGothic" charset="0"/>
                <a:cs typeface="MS PGothic" charset="0"/>
              </a:rPr>
              <a:t>It involves conflating physical similarities with cultural identification.</a:t>
            </a:r>
          </a:p>
          <a:p>
            <a:pPr marL="115888" indent="-115888">
              <a:spcBef>
                <a:spcPts val="450"/>
              </a:spcBef>
              <a:buSzPct val="45000"/>
              <a:buFont typeface="Wingdings" charset="0"/>
              <a:buChar char=""/>
            </a:pPr>
            <a:r>
              <a:rPr lang="en-US">
                <a:latin typeface="Calibri" charset="0"/>
                <a:ea typeface="MS PGothic" charset="0"/>
                <a:cs typeface="MS PGothic" charset="0"/>
              </a:rPr>
              <a:t>Example: Using the terms </a:t>
            </a:r>
            <a:r>
              <a:rPr lang="en-US" i="1">
                <a:latin typeface="Calibri" charset="0"/>
                <a:ea typeface="MS PGothic" charset="0"/>
                <a:cs typeface="MS PGothic" charset="0"/>
              </a:rPr>
              <a:t>African American </a:t>
            </a:r>
            <a:r>
              <a:rPr lang="en-US">
                <a:latin typeface="Calibri" charset="0"/>
                <a:ea typeface="MS PGothic" charset="0"/>
                <a:cs typeface="MS PGothic" charset="0"/>
              </a:rPr>
              <a:t>(ethnic) and </a:t>
            </a:r>
            <a:r>
              <a:rPr lang="en-US" i="1">
                <a:latin typeface="Calibri" charset="0"/>
                <a:ea typeface="MS PGothic" charset="0"/>
                <a:cs typeface="MS PGothic" charset="0"/>
              </a:rPr>
              <a:t>Black</a:t>
            </a:r>
            <a:r>
              <a:rPr lang="en-US">
                <a:latin typeface="Calibri" charset="0"/>
                <a:ea typeface="MS PGothic" charset="0"/>
                <a:cs typeface="MS PGothic" charset="0"/>
              </a:rPr>
              <a:t> (racial) interchangeably</a:t>
            </a:r>
          </a:p>
          <a:p>
            <a:pPr marL="115888" indent="-115888">
              <a:spcBef>
                <a:spcPts val="450"/>
              </a:spcBef>
              <a:buSzPct val="45000"/>
              <a:buFont typeface="Wingdings" charset="0"/>
              <a:buChar char=""/>
            </a:pPr>
            <a:r>
              <a:rPr lang="en-US">
                <a:latin typeface="Calibri" charset="0"/>
                <a:ea typeface="MS PGothic" charset="0"/>
                <a:cs typeface="MS PGothic" charset="0"/>
              </a:rPr>
              <a:t>Example: Identifying a woman as Latina because she “looks Latina”</a:t>
            </a:r>
          </a:p>
          <a:p>
            <a:pPr marL="115888" indent="-115888">
              <a:spcBef>
                <a:spcPts val="450"/>
              </a:spcBef>
              <a:buSzPct val="45000"/>
              <a:buFont typeface="Wingdings" charset="0"/>
              <a:buChar char=""/>
            </a:pPr>
            <a:r>
              <a:rPr lang="en-US">
                <a:latin typeface="Calibri" charset="0"/>
                <a:ea typeface="MS PGothic" charset="0"/>
                <a:cs typeface="MS PGothic" charset="0"/>
              </a:rPr>
              <a:t>Aspects of family life reflect racial and ethnic categories. </a:t>
            </a:r>
          </a:p>
          <a:p>
            <a:pPr marL="115888" indent="-115888"/>
            <a:endParaRPr lang="en-US">
              <a:latin typeface="Calibri" charset="0"/>
              <a:ea typeface="MS PGothic" charset="0"/>
              <a:cs typeface="MS PGothic"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1AB5E50-57C2-8E48-A496-4F76F2B7C254}" type="slidenum">
              <a:rPr lang="en-US">
                <a:latin typeface="Arial" charset="0"/>
              </a:rPr>
              <a:pPr/>
              <a:t>4</a:t>
            </a:fld>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8646C80-3A3E-AA4B-902F-CEC30289AFE4}" type="slidenum">
              <a:rPr lang="en-US">
                <a:latin typeface="Arial" charset="0"/>
              </a:rPr>
              <a:pPr/>
              <a:t>40</a:t>
            </a:fld>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2CF8D90-DA30-C045-9D2C-7B3E5D1EF079}" type="slidenum">
              <a:rPr lang="en-US">
                <a:latin typeface="Arial" charset="0"/>
              </a:rPr>
              <a:pPr/>
              <a:t>41</a:t>
            </a:fld>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030E3F7-3421-7A46-8BF3-D509F49403F2}" type="slidenum">
              <a:rPr lang="en-US">
                <a:latin typeface="Arial" charset="0"/>
              </a:rPr>
              <a:pPr/>
              <a:t>42</a:t>
            </a:fld>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CA08908-1837-0B45-AC2A-50862196C8FD}" type="slidenum">
              <a:rPr lang="en-US">
                <a:latin typeface="Arial" charset="0"/>
              </a:rPr>
              <a:pPr/>
              <a:t>43</a:t>
            </a:fld>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DFA847A-DECB-504A-8B6D-46CB9D70EAC3}" type="slidenum">
              <a:rPr lang="en-US">
                <a:latin typeface="Arial" charset="0"/>
              </a:rPr>
              <a:pPr/>
              <a:t>44</a:t>
            </a:fld>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D594B93-4BA6-314E-B5F5-32CF90C2FE92}" type="slidenum">
              <a:rPr lang="en-US">
                <a:latin typeface="Arial" charset="0"/>
              </a:rPr>
              <a:pPr/>
              <a:t>45</a:t>
            </a:fld>
            <a:endParaRPr 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BC562D1-1358-CC43-8A8A-D6169DB59729}" type="slidenum">
              <a:rPr lang="en-US">
                <a:latin typeface="Arial" charset="0"/>
              </a:rPr>
              <a:pPr/>
              <a:t>46</a:t>
            </a:fld>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23142C8-A90C-9446-A76B-A9D56F55D4ED}" type="slidenum">
              <a:rPr lang="en-US">
                <a:latin typeface="Arial" charset="0"/>
              </a:rPr>
              <a:pPr/>
              <a:t>47</a:t>
            </a:fld>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Have students answer each Social Distance Workshop question using clickers.  </a:t>
            </a:r>
          </a:p>
          <a:p>
            <a:pPr marL="115888" indent="-115888">
              <a:spcBef>
                <a:spcPts val="450"/>
              </a:spcBef>
              <a:buSzPct val="45000"/>
              <a:buFont typeface="Wingdings" charset="0"/>
              <a:buChar char=""/>
            </a:pPr>
            <a:r>
              <a:rPr lang="en-US">
                <a:latin typeface="Calibri" charset="0"/>
                <a:ea typeface="MS PGothic" charset="0"/>
                <a:cs typeface="MS PGothic" charset="0"/>
              </a:rPr>
              <a:t>Ensure anonymity and make it clear to students that their answers will be kept strictly anonymous.  </a:t>
            </a:r>
          </a:p>
          <a:p>
            <a:pPr marL="115888" indent="-115888">
              <a:spcBef>
                <a:spcPts val="450"/>
              </a:spcBef>
              <a:buSzPct val="45000"/>
              <a:buFont typeface="Wingdings" charset="0"/>
              <a:buChar char=""/>
            </a:pPr>
            <a:r>
              <a:rPr lang="en-US">
                <a:latin typeface="Calibri" charset="0"/>
                <a:ea typeface="MS PGothic" charset="0"/>
                <a:cs typeface="MS PGothic" charset="0"/>
              </a:rPr>
              <a:t>Display aggregate results to the class.</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084B58D-C64B-6142-90CA-67C8957C0F69}" type="slidenum">
              <a:rPr lang="en-US">
                <a:latin typeface="Arial" charset="0"/>
              </a:rPr>
              <a:pPr/>
              <a:t>48</a:t>
            </a:fld>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Answer: B</a:t>
            </a:r>
          </a:p>
          <a:p>
            <a:pPr marL="115888" indent="-115888">
              <a:spcBef>
                <a:spcPts val="450"/>
              </a:spcBef>
              <a:buSzPct val="45000"/>
              <a:buFont typeface="Wingdings" charset="0"/>
              <a:buChar char=""/>
            </a:pPr>
            <a:r>
              <a:rPr lang="en-US">
                <a:latin typeface="Calibri" charset="0"/>
                <a:ea typeface="MS PGothic" charset="0"/>
                <a:cs typeface="MS PGothic" charset="0"/>
              </a:rPr>
              <a:t>Discussion:  Even though laws (formal boundaries) against interracial marriage (miscegenation) have been ruled unconstitutional and many of the informal boundaries between racial-ethnic groups have faded, individuals still tend to marry and reproduce within their own racial-ethnic group.</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88A85B1-78C2-864C-A8B1-43AF86194D4B}" type="slidenum">
              <a:rPr lang="en-US">
                <a:latin typeface="Arial" charset="0"/>
              </a:rPr>
              <a:pPr/>
              <a:t>49</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Exogamy is marrying someone from outside your group.</a:t>
            </a:r>
          </a:p>
          <a:p>
            <a:pPr marL="115888" indent="-115888">
              <a:spcBef>
                <a:spcPts val="450"/>
              </a:spcBef>
              <a:buSzPct val="45000"/>
              <a:buFont typeface="Wingdings" charset="0"/>
              <a:buChar char=""/>
            </a:pPr>
            <a:r>
              <a:rPr lang="en-US">
                <a:latin typeface="Calibri" charset="0"/>
                <a:ea typeface="MS PGothic" charset="0"/>
                <a:cs typeface="MS PGothic" charset="0"/>
              </a:rPr>
              <a:t>Marriage between people from different racial and ethnic groups is on the rise.</a:t>
            </a:r>
          </a:p>
          <a:p>
            <a:pPr marL="115888" indent="-115888">
              <a:spcBef>
                <a:spcPts val="450"/>
              </a:spcBef>
              <a:buSzPct val="45000"/>
              <a:buFont typeface="Wingdings" charset="0"/>
              <a:buChar char=""/>
            </a:pPr>
            <a:r>
              <a:rPr lang="en-US">
                <a:latin typeface="Calibri" charset="0"/>
                <a:ea typeface="MS PGothic" charset="0"/>
                <a:cs typeface="MS PGothic" charset="0"/>
              </a:rPr>
              <a:t>The increasing occurrence of exogamy indicates acculturation, acceptance, and similar factors, which will be discussed at the end of the chapter.</a:t>
            </a:r>
          </a:p>
          <a:p>
            <a:pPr marL="115888" indent="-115888">
              <a:spcBef>
                <a:spcPts val="450"/>
              </a:spcBef>
              <a:buSzPct val="45000"/>
              <a:buFont typeface="Wingdings" charset="0"/>
              <a:buChar char=""/>
            </a:pPr>
            <a:r>
              <a:rPr lang="en-US">
                <a:latin typeface="Calibri" charset="0"/>
                <a:ea typeface="MS PGothic" charset="0"/>
                <a:cs typeface="MS PGothic" charset="0"/>
              </a:rPr>
              <a:t>Interracial marriage is defined later in this chapter. </a:t>
            </a:r>
          </a:p>
          <a:p>
            <a:pPr marL="115888" indent="-115888">
              <a:spcBef>
                <a:spcPts val="450"/>
              </a:spcBef>
              <a:buSzPct val="45000"/>
              <a:buFont typeface="Wingdings" charset="0"/>
              <a:buChar char=""/>
            </a:pPr>
            <a:r>
              <a:rPr lang="en-US">
                <a:latin typeface="Calibri" charset="0"/>
                <a:ea typeface="MS PGothic" charset="0"/>
                <a:cs typeface="MS PGothic" charset="0"/>
              </a:rPr>
              <a:t>Endogamy is marrying someone “like yourself.”</a:t>
            </a:r>
          </a:p>
          <a:p>
            <a:pPr marL="115888" indent="-115888">
              <a:spcBef>
                <a:spcPts val="450"/>
              </a:spcBef>
              <a:buSzPct val="45000"/>
              <a:buFont typeface="Wingdings" charset="0"/>
              <a:buChar char=""/>
            </a:pPr>
            <a:r>
              <a:rPr lang="en-US">
                <a:latin typeface="Calibri" charset="0"/>
                <a:ea typeface="MS PGothic" charset="0"/>
                <a:cs typeface="MS PGothic" charset="0"/>
              </a:rPr>
              <a:t>It is an important way of maintaining racial and ethnic divisions.</a:t>
            </a:r>
          </a:p>
          <a:p>
            <a:pPr marL="115888" indent="-115888">
              <a:spcBef>
                <a:spcPts val="450"/>
              </a:spcBef>
              <a:buSzPct val="45000"/>
              <a:buFont typeface="Wingdings" charset="0"/>
              <a:buChar char=""/>
            </a:pPr>
            <a:r>
              <a:rPr lang="en-US">
                <a:latin typeface="Calibri" charset="0"/>
                <a:ea typeface="MS PGothic" charset="0"/>
                <a:cs typeface="MS PGothic" charset="0"/>
              </a:rPr>
              <a:t>It is one of the ways in which racial and racial-ethnic boundaries persist. </a:t>
            </a:r>
          </a:p>
          <a:p>
            <a:pPr marL="115888" indent="-115888">
              <a:spcBef>
                <a:spcPts val="450"/>
              </a:spcBef>
              <a:buSzPct val="45000"/>
              <a:buFont typeface="Wingdings" charset="0"/>
              <a:buChar char=""/>
            </a:pPr>
            <a:r>
              <a:rPr lang="en-US">
                <a:latin typeface="Calibri" charset="0"/>
                <a:ea typeface="MS PGothic" charset="0"/>
                <a:cs typeface="MS PGothic" charset="0"/>
              </a:rPr>
              <a:t>Marriage is discussed further in Chapter 8.</a:t>
            </a:r>
          </a:p>
          <a:p>
            <a:pPr marL="115888" indent="-115888">
              <a:spcBef>
                <a:spcPts val="450"/>
              </a:spcBef>
              <a:buSzPct val="45000"/>
              <a:buFont typeface="Wingdings" charset="0"/>
              <a:buChar char=""/>
            </a:pPr>
            <a:endParaRPr lang="en-US">
              <a:latin typeface="Calibri" charset="0"/>
              <a:ea typeface="MS PGothic" charset="0"/>
              <a:cs typeface="MS PGothic" charset="0"/>
            </a:endParaRPr>
          </a:p>
          <a:p>
            <a:pPr marL="115888" indent="-115888"/>
            <a:endParaRPr lang="en-US">
              <a:latin typeface="Calibri" charset="0"/>
              <a:ea typeface="MS PGothic" charset="0"/>
              <a:cs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768AD0F-1BEF-1841-AADD-2EEE3875BDCD}" type="slidenum">
              <a:rPr lang="en-US">
                <a:latin typeface="Arial" charset="0"/>
              </a:rPr>
              <a:pPr/>
              <a:t>5</a:t>
            </a:fld>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Answer: B</a:t>
            </a:r>
          </a:p>
          <a:p>
            <a:pPr marL="115888" indent="-115888">
              <a:spcBef>
                <a:spcPts val="450"/>
              </a:spcBef>
              <a:buSzPct val="45000"/>
              <a:buFont typeface="Wingdings" charset="0"/>
              <a:buChar char=""/>
            </a:pPr>
            <a:r>
              <a:rPr lang="en-US">
                <a:latin typeface="Calibri" charset="0"/>
                <a:ea typeface="MS PGothic" charset="0"/>
                <a:cs typeface="MS PGothic" charset="0"/>
              </a:rPr>
              <a:t>Discussion: Based on the way race and ethnicity are currently understood in the United States, Cuban is an ethnicity because Cubans are viewed (and may identify themselves) as a group of people who share a common cultural identification that includes a combination of language, religion, ancestral origin, and traditional practices.</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C9423FF-E411-7C49-BE68-17177E877B54}" type="slidenum">
              <a:rPr lang="en-US">
                <a:latin typeface="Arial" charset="0"/>
              </a:rPr>
              <a:pPr/>
              <a:t>50</a:t>
            </a:fld>
            <a:endParaRPr 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Answer: B</a:t>
            </a:r>
          </a:p>
          <a:p>
            <a:pPr marL="115888" indent="-115888">
              <a:spcBef>
                <a:spcPts val="450"/>
              </a:spcBef>
              <a:buSzPct val="45000"/>
              <a:buFont typeface="Wingdings" charset="0"/>
              <a:buChar char=""/>
            </a:pPr>
            <a:r>
              <a:rPr lang="en-US">
                <a:latin typeface="Calibri" charset="0"/>
                <a:ea typeface="MS PGothic" charset="0"/>
                <a:cs typeface="MS PGothic" charset="0"/>
              </a:rPr>
              <a:t>Discussion: In 1965, amendments to the Immigration and Nationality Act lifted restrictions on the number of immigrants allowed into the United States who are family members of U.S. citizens.</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B932C9D-740B-3140-9F38-09F45E7DE3F1}" type="slidenum">
              <a:rPr lang="en-US">
                <a:latin typeface="Arial" charset="0"/>
              </a:rPr>
              <a:pPr/>
              <a:t>51</a:t>
            </a:fld>
            <a:endParaRPr 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Answer: A</a:t>
            </a:r>
          </a:p>
          <a:p>
            <a:pPr marL="115888" indent="-115888">
              <a:spcBef>
                <a:spcPts val="450"/>
              </a:spcBef>
              <a:buSzPct val="45000"/>
              <a:buFont typeface="Wingdings" charset="0"/>
              <a:buChar char=""/>
            </a:pPr>
            <a:r>
              <a:rPr lang="en-US">
                <a:latin typeface="Calibri" charset="0"/>
                <a:ea typeface="MS PGothic" charset="0"/>
                <a:cs typeface="MS PGothic" charset="0"/>
              </a:rPr>
              <a:t>Discussion: Familism is the belief and practice that puts family before personal desires. This is common among Latinos, as illustrated by the greater likelihood that they will live in extended families.</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7B59C36-D056-3843-AA3E-DFC2A081C0A6}" type="slidenum">
              <a:rPr lang="en-US">
                <a:latin typeface="Arial" charset="0"/>
              </a:rPr>
              <a:pPr/>
              <a:t>52</a:t>
            </a:fld>
            <a:endParaRPr 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Answer: C</a:t>
            </a:r>
          </a:p>
          <a:p>
            <a:pPr marL="115888" indent="-115888">
              <a:spcBef>
                <a:spcPts val="450"/>
              </a:spcBef>
              <a:buSzPct val="45000"/>
              <a:buFont typeface="Wingdings" charset="0"/>
              <a:buChar char=""/>
            </a:pPr>
            <a:r>
              <a:rPr lang="en-US">
                <a:latin typeface="Calibri" charset="0"/>
                <a:ea typeface="MS PGothic" charset="0"/>
                <a:cs typeface="MS PGothic" charset="0"/>
              </a:rPr>
              <a:t>Discussion: Racial ethnicity is a concept that describes an ethnic group that is perceived to share physical characteristics.</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FAC5570-22DA-A34F-A3EC-575E423200A2}" type="slidenum">
              <a:rPr lang="en-US">
                <a:latin typeface="Arial" charset="0"/>
              </a:rPr>
              <a:pPr/>
              <a:t>53</a:t>
            </a:fld>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Answer: B</a:t>
            </a:r>
          </a:p>
          <a:p>
            <a:pPr marL="115888" indent="-115888">
              <a:spcBef>
                <a:spcPts val="450"/>
              </a:spcBef>
              <a:buSzPct val="45000"/>
              <a:buFont typeface="Wingdings" charset="0"/>
              <a:buChar char=""/>
            </a:pPr>
            <a:r>
              <a:rPr lang="en-US">
                <a:latin typeface="Calibri" charset="0"/>
                <a:ea typeface="MS PGothic" charset="0"/>
                <a:cs typeface="MS PGothic" charset="0"/>
              </a:rPr>
              <a:t>Discussion: Dissonant acculturation occurs when children learn the dominant language and integrate into the host society more quickly than do their parents.</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903BE5E-DE8B-AD41-9940-9C3760F80B13}" type="slidenum">
              <a:rPr lang="en-US">
                <a:latin typeface="Arial" charset="0"/>
              </a:rPr>
              <a:pPr/>
              <a:t>54</a:t>
            </a:fld>
            <a:endParaRPr 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For Peer Instruction in the classroom, give students the opportunity to answer the question using clickers or colored cards. Results may be displayed to the class or postponed until after the peer-sharing process. Have students pair with another student who gave a different answer. Allow time for discussion (we suggest approximately 2–3 minutes, but this time may be modified). Then have students share the new answers, again through individual clickers or colored cards. Discuss results as a class.</a:t>
            </a:r>
          </a:p>
          <a:p>
            <a:pPr marL="115888" indent="-115888">
              <a:spcBef>
                <a:spcPts val="450"/>
              </a:spcBef>
              <a:buSzPct val="45000"/>
              <a:buFont typeface="Wingdings" charset="0"/>
              <a:buChar char=""/>
            </a:pPr>
            <a:r>
              <a:rPr lang="en-US">
                <a:latin typeface="Calibri" charset="0"/>
                <a:ea typeface="MS PGothic" charset="0"/>
                <a:cs typeface="MS PGothic" charset="0"/>
              </a:rPr>
              <a:t>Answer: B</a:t>
            </a:r>
          </a:p>
          <a:p>
            <a:pPr marL="115888" indent="-115888">
              <a:spcBef>
                <a:spcPts val="450"/>
              </a:spcBef>
              <a:buSzPct val="45000"/>
              <a:buFont typeface="Wingdings" charset="0"/>
              <a:buChar char=""/>
            </a:pPr>
            <a:r>
              <a:rPr lang="en-US">
                <a:latin typeface="Calibri" charset="0"/>
                <a:ea typeface="MS PGothic" charset="0"/>
                <a:cs typeface="MS PGothic" charset="0"/>
              </a:rPr>
              <a:t>Discussion: There has been a drop in marriage rates for all groups. However, Black women experience a disproportionate rate of decline in marriage rates. Many of the factors for this involve issues with the economy, job discrimination, incarceration policies, and health disparities for Black men, which combine to hurt the chance of marriage</a:t>
            </a:r>
            <a:r>
              <a:rPr lang="en-US">
                <a:latin typeface="Arial" charset="0"/>
                <a:ea typeface="MS PGothic" charset="0"/>
                <a:cs typeface="MS PGothic" charset="0"/>
              </a:rPr>
              <a:t>—</a:t>
            </a:r>
            <a:r>
              <a:rPr lang="en-US">
                <a:latin typeface="Calibri" charset="0"/>
                <a:ea typeface="MS PGothic" charset="0"/>
                <a:cs typeface="MS PGothic" charset="0"/>
              </a:rPr>
              <a:t>and many other life chances</a:t>
            </a:r>
            <a:r>
              <a:rPr lang="en-US">
                <a:latin typeface="Arial" charset="0"/>
                <a:ea typeface="MS PGothic" charset="0"/>
                <a:cs typeface="MS PGothic" charset="0"/>
              </a:rPr>
              <a:t>—</a:t>
            </a:r>
            <a:r>
              <a:rPr lang="en-US">
                <a:latin typeface="Calibri" charset="0"/>
                <a:ea typeface="MS PGothic" charset="0"/>
                <a:cs typeface="MS PGothic" charset="0"/>
              </a:rPr>
              <a:t>for Black men and women. The “marriage market” is more even for White men and women.</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4555862-35E0-D749-A5FB-153AFC63E8B6}" type="slidenum">
              <a:rPr lang="en-US">
                <a:latin typeface="Arial" charset="0"/>
              </a:rPr>
              <a:pPr/>
              <a:t>55</a:t>
            </a:fld>
            <a:endParaRPr 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cs typeface="MS PGothic" charset="0"/>
              </a:rPr>
              <a:t>Ideally for a flipped classroom, students will have already reviewed this material and the accompanying animation. </a:t>
            </a:r>
          </a:p>
          <a:p>
            <a:pPr marL="171450" indent="-171450">
              <a:buFontTx/>
              <a:buChar char="•"/>
            </a:pPr>
            <a:r>
              <a:rPr lang="en-US">
                <a:latin typeface="Calibri" charset="0"/>
                <a:ea typeface="MS PGothic" charset="0"/>
                <a:cs typeface="MS PGothic" charset="0"/>
              </a:rPr>
              <a:t>This graphic may be used either before or after “The Story behind the Numbers” clicker question.  </a:t>
            </a:r>
          </a:p>
          <a:p>
            <a:pPr marL="171450" indent="-171450">
              <a:buFontTx/>
              <a:buChar char="•"/>
            </a:pPr>
            <a:r>
              <a:rPr lang="en-US">
                <a:latin typeface="Calibri" charset="0"/>
                <a:ea typeface="MS PGothic" charset="0"/>
                <a:cs typeface="MS PGothic" charset="0"/>
              </a:rPr>
              <a:t>An animated version of this infographic is available here: http://wwnpag.es/By54N</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9B827F9-0703-CA43-A30B-ADD860464D48}" type="slidenum">
              <a:rPr lang="en-US">
                <a:latin typeface="Arial" charset="0"/>
              </a:rPr>
              <a:pPr/>
              <a:t>56</a:t>
            </a:fld>
            <a:endParaRPr 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6040FB9-004C-F14B-895A-AA413D8FECFC}" type="slidenum">
              <a:rPr lang="en-US" sz="1200"/>
              <a:pPr eaLnBrk="1" hangingPunct="1"/>
              <a:t>57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The U.S. government currently counts five distinct races.</a:t>
            </a:r>
          </a:p>
          <a:p>
            <a:pPr marL="115888" indent="-115888">
              <a:spcBef>
                <a:spcPts val="450"/>
              </a:spcBef>
              <a:buSzPct val="45000"/>
              <a:buFont typeface="Wingdings" charset="0"/>
              <a:buChar char=""/>
            </a:pPr>
            <a:r>
              <a:rPr lang="en-US">
                <a:latin typeface="Calibri" charset="0"/>
                <a:ea typeface="MS PGothic" charset="0"/>
                <a:cs typeface="MS PGothic" charset="0"/>
              </a:rPr>
              <a:t>Individuals are allowed to identify with as many races as they choose.</a:t>
            </a:r>
          </a:p>
          <a:p>
            <a:pPr marL="115888" indent="-115888">
              <a:spcBef>
                <a:spcPts val="450"/>
              </a:spcBef>
              <a:buSzPct val="45000"/>
              <a:buFont typeface="Wingdings" charset="0"/>
              <a:buChar char=""/>
            </a:pPr>
            <a:r>
              <a:rPr lang="en-US">
                <a:latin typeface="Calibri" charset="0"/>
                <a:ea typeface="MS PGothic" charset="0"/>
                <a:cs typeface="MS PGothic" charset="0"/>
              </a:rPr>
              <a:t>Ethnicity (including Hispanic and Latino) is counted in a separate category.</a:t>
            </a:r>
          </a:p>
          <a:p>
            <a:pPr marL="115888" indent="-115888">
              <a:spcBef>
                <a:spcPts val="450"/>
              </a:spcBef>
              <a:buSzPct val="45000"/>
              <a:buFont typeface="Wingdings" charset="0"/>
              <a:buChar char=""/>
            </a:pPr>
            <a:r>
              <a:rPr lang="en-US">
                <a:latin typeface="Calibri" charset="0"/>
                <a:ea typeface="MS PGothic" charset="0"/>
                <a:cs typeface="MS PGothic" charset="0"/>
              </a:rPr>
              <a:t>The census is undertaken every 10 years, as mandated by the U.S. Constitution.</a:t>
            </a:r>
          </a:p>
          <a:p>
            <a:pPr marL="115888" indent="-115888">
              <a:spcBef>
                <a:spcPts val="450"/>
              </a:spcBef>
              <a:buSzPct val="45000"/>
              <a:buFont typeface="Wingdings" charset="0"/>
              <a:buChar char=""/>
            </a:pPr>
            <a:r>
              <a:rPr lang="en-US">
                <a:latin typeface="Calibri" charset="0"/>
                <a:ea typeface="MS PGothic" charset="0"/>
                <a:cs typeface="MS PGothic" charset="0"/>
              </a:rPr>
              <a:t>An analysis of the census race question can give us insight on how Americans view race.</a:t>
            </a:r>
          </a:p>
          <a:p>
            <a:pPr marL="115888" indent="-115888">
              <a:spcBef>
                <a:spcPts val="450"/>
              </a:spcBef>
              <a:buSzPct val="45000"/>
              <a:buFont typeface="Wingdings" charset="0"/>
              <a:buChar char=""/>
            </a:pPr>
            <a:r>
              <a:rPr lang="en-US">
                <a:latin typeface="Calibri" charset="0"/>
                <a:ea typeface="MS PGothic" charset="0"/>
                <a:cs typeface="MS PGothic" charset="0"/>
              </a:rPr>
              <a:t>In 2020, the Census Bureau will probably begin using a new form to clear up confusion many people have over the difference between </a:t>
            </a:r>
            <a:r>
              <a:rPr lang="en-US" i="1">
                <a:latin typeface="Calibri" charset="0"/>
                <a:ea typeface="MS PGothic" charset="0"/>
                <a:cs typeface="MS PGothic" charset="0"/>
              </a:rPr>
              <a:t>race</a:t>
            </a:r>
            <a:r>
              <a:rPr lang="en-US">
                <a:latin typeface="Calibri" charset="0"/>
                <a:ea typeface="MS PGothic" charset="0"/>
                <a:cs typeface="MS PGothic" charset="0"/>
              </a:rPr>
              <a:t> and </a:t>
            </a:r>
            <a:r>
              <a:rPr lang="en-US" i="1">
                <a:latin typeface="Calibri" charset="0"/>
                <a:ea typeface="MS PGothic" charset="0"/>
                <a:cs typeface="MS PGothic" charset="0"/>
              </a:rPr>
              <a:t>ethnicity</a:t>
            </a:r>
            <a:r>
              <a:rPr lang="en-US">
                <a:latin typeface="Calibri" charset="0"/>
                <a:ea typeface="MS PGothic" charset="0"/>
                <a:cs typeface="MS PGothic" charset="0"/>
              </a:rPr>
              <a:t>.</a:t>
            </a:r>
          </a:p>
          <a:p>
            <a:pPr marL="115888" indent="-115888">
              <a:spcBef>
                <a:spcPts val="450"/>
              </a:spcBef>
              <a:buSzPct val="45000"/>
              <a:buFont typeface="Wingdings" charset="0"/>
              <a:buChar char=""/>
            </a:pPr>
            <a:r>
              <a:rPr lang="en-US">
                <a:latin typeface="Calibri" charset="0"/>
                <a:ea typeface="MS PGothic" charset="0"/>
                <a:cs typeface="MS PGothic" charset="0"/>
              </a:rPr>
              <a:t>The Census Bureau proposes combining the races and Latino ethnicity into one question.</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1FFCB11-5550-C049-A0E7-558279C1FBB7}" type="slidenum">
              <a:rPr lang="en-US">
                <a:latin typeface="Arial" charset="0"/>
              </a:rPr>
              <a:pPr/>
              <a:t>6</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Whiteness is another culturally constructed category.</a:t>
            </a:r>
          </a:p>
          <a:p>
            <a:pPr marL="115888" indent="-115888">
              <a:spcBef>
                <a:spcPts val="450"/>
              </a:spcBef>
              <a:buSzPct val="45000"/>
              <a:buFont typeface="Wingdings" charset="0"/>
              <a:buChar char=""/>
            </a:pPr>
            <a:r>
              <a:rPr lang="en-US">
                <a:latin typeface="Calibri" charset="0"/>
                <a:ea typeface="MS PGothic" charset="0"/>
                <a:cs typeface="MS PGothic" charset="0"/>
              </a:rPr>
              <a:t>Who is considered “White” has changed over history.</a:t>
            </a:r>
          </a:p>
          <a:p>
            <a:pPr marL="115888" indent="-115888">
              <a:spcBef>
                <a:spcPts val="450"/>
              </a:spcBef>
              <a:buSzPct val="45000"/>
              <a:buFont typeface="Wingdings" charset="0"/>
              <a:buChar char=""/>
            </a:pPr>
            <a:r>
              <a:rPr lang="en-US">
                <a:latin typeface="Calibri" charset="0"/>
                <a:ea typeface="MS PGothic" charset="0"/>
                <a:cs typeface="MS PGothic" charset="0"/>
              </a:rPr>
              <a:t>European ethnic groups from the nineteenth and twentieth century became what we now perceive as White Americans.</a:t>
            </a:r>
          </a:p>
          <a:p>
            <a:pPr marL="115888" indent="-115888">
              <a:spcBef>
                <a:spcPts val="450"/>
              </a:spcBef>
              <a:buSzPct val="45000"/>
              <a:buFont typeface="Wingdings" charset="0"/>
              <a:buChar char=""/>
            </a:pPr>
            <a:r>
              <a:rPr lang="en-US">
                <a:latin typeface="Calibri" charset="0"/>
                <a:ea typeface="MS PGothic" charset="0"/>
                <a:cs typeface="MS PGothic" charset="0"/>
              </a:rPr>
              <a:t>This involved a process of immigration and assimilation, which will be discussed later in this chapter.</a:t>
            </a:r>
          </a:p>
          <a:p>
            <a:pPr marL="115888" indent="-115888">
              <a:spcBef>
                <a:spcPts val="450"/>
              </a:spcBef>
              <a:buSzPct val="45000"/>
              <a:buFont typeface="Wingdings" charset="0"/>
              <a:buChar char=""/>
            </a:pPr>
            <a:r>
              <a:rPr lang="en-US">
                <a:latin typeface="Calibri" charset="0"/>
                <a:ea typeface="MS PGothic" charset="0"/>
                <a:cs typeface="MS PGothic" charset="0"/>
              </a:rPr>
              <a:t>Whiteness is often taken for granted or goes unrecognized.</a:t>
            </a:r>
          </a:p>
          <a:p>
            <a:pPr marL="115888" indent="-115888">
              <a:spcBef>
                <a:spcPts val="450"/>
              </a:spcBef>
              <a:buSzPct val="45000"/>
              <a:buFont typeface="Wingdings" charset="0"/>
              <a:buChar char=""/>
            </a:pPr>
            <a:r>
              <a:rPr lang="en-US">
                <a:latin typeface="Calibri" charset="0"/>
                <a:ea typeface="MS PGothic" charset="0"/>
                <a:cs typeface="MS PGothic" charset="0"/>
              </a:rPr>
              <a:t>Whiteness is also perceived as biological but is in fact culturally constructed.</a:t>
            </a:r>
          </a:p>
          <a:p>
            <a:pPr marL="115888" indent="-115888">
              <a:spcBef>
                <a:spcPts val="450"/>
              </a:spcBef>
              <a:buSzPct val="45000"/>
              <a:buFont typeface="Wingdings" charset="0"/>
              <a:buChar char=""/>
            </a:pPr>
            <a:r>
              <a:rPr lang="en-US">
                <a:latin typeface="Calibri" charset="0"/>
                <a:ea typeface="MS PGothic" charset="0"/>
                <a:cs typeface="MS PGothic" charset="0"/>
              </a:rPr>
              <a:t>Racial-ethnic groups have more difficulty identifying as White.</a:t>
            </a:r>
          </a:p>
          <a:p>
            <a:pPr marL="115888" indent="-115888"/>
            <a:endParaRPr lang="en-US">
              <a:latin typeface="Calibri" charset="0"/>
              <a:ea typeface="MS PGothic" charset="0"/>
              <a:cs typeface="MS PGothic"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772F5A5-8B96-6644-B30C-D71F86032B69}" type="slidenum">
              <a:rPr lang="en-US">
                <a:latin typeface="Arial" charset="0"/>
              </a:rPr>
              <a:pPr/>
              <a:t>7</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Racial identification question from 2010 U.S. Census </a:t>
            </a:r>
          </a:p>
          <a:p>
            <a:pPr marL="115888" indent="-115888">
              <a:spcBef>
                <a:spcPts val="450"/>
              </a:spcBef>
              <a:buSzPct val="45000"/>
              <a:buFont typeface="Wingdings" charset="0"/>
              <a:buChar char=""/>
            </a:pPr>
            <a:r>
              <a:rPr lang="en-US">
                <a:latin typeface="Calibri" charset="0"/>
                <a:ea typeface="MS PGothic" charset="0"/>
                <a:cs typeface="MS PGothic" charset="0"/>
              </a:rPr>
              <a:t>Different category and question for ethnicity</a:t>
            </a:r>
          </a:p>
          <a:p>
            <a:pPr marL="115888" indent="-115888">
              <a:spcBef>
                <a:spcPts val="450"/>
              </a:spcBef>
              <a:buSzPct val="45000"/>
              <a:buFont typeface="Wingdings" charset="0"/>
              <a:buChar char=""/>
            </a:pPr>
            <a:r>
              <a:rPr lang="en-US">
                <a:latin typeface="Calibri" charset="0"/>
                <a:ea typeface="MS PGothic" charset="0"/>
                <a:cs typeface="MS PGothic" charset="0"/>
              </a:rPr>
              <a:t>Note the fill-in-the-blank responses, which are mostly European ethnic.</a:t>
            </a:r>
          </a:p>
          <a:p>
            <a:pPr marL="115888" indent="-115888">
              <a:spcBef>
                <a:spcPts val="450"/>
              </a:spcBef>
              <a:buSzPct val="45000"/>
              <a:buFont typeface="Wingdings" charset="0"/>
              <a:buChar char=""/>
            </a:pPr>
            <a:r>
              <a:rPr lang="en-US">
                <a:latin typeface="Calibri" charset="0"/>
                <a:ea typeface="MS PGothic" charset="0"/>
                <a:cs typeface="MS PGothic" charset="0"/>
              </a:rPr>
              <a:t>The difficulty of question is indicated by confusing answers that do not fit the category, like “American.” </a:t>
            </a:r>
          </a:p>
          <a:p>
            <a:pPr marL="115888" indent="-115888"/>
            <a:endParaRPr lang="en-US">
              <a:latin typeface="Calibri" charset="0"/>
              <a:ea typeface="MS PGothic" charset="0"/>
              <a:cs typeface="MS PGothic"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95B379C-A1BE-2D47-9538-E595FE83C702}" type="slidenum">
              <a:rPr lang="en-US">
                <a:latin typeface="Arial" charset="0"/>
              </a:rPr>
              <a:pPr/>
              <a:t>8</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spcBef>
                <a:spcPts val="450"/>
              </a:spcBef>
              <a:buSzPct val="45000"/>
              <a:buFont typeface="Wingdings" charset="0"/>
              <a:buChar char=""/>
            </a:pPr>
            <a:r>
              <a:rPr lang="en-US">
                <a:latin typeface="Calibri" charset="0"/>
                <a:ea typeface="MS PGothic" charset="0"/>
                <a:cs typeface="MS PGothic" charset="0"/>
              </a:rPr>
              <a:t>Minority status does not necessarily mean a group of fewer people.</a:t>
            </a:r>
          </a:p>
          <a:p>
            <a:pPr marL="115888" indent="-115888">
              <a:spcBef>
                <a:spcPts val="450"/>
              </a:spcBef>
              <a:buSzPct val="45000"/>
              <a:buFont typeface="Wingdings" charset="0"/>
              <a:buChar char=""/>
            </a:pPr>
            <a:r>
              <a:rPr lang="en-US">
                <a:latin typeface="Calibri" charset="0"/>
                <a:ea typeface="MS PGothic" charset="0"/>
                <a:cs typeface="MS PGothic" charset="0"/>
              </a:rPr>
              <a:t>Minority refers more to a group’s relationship to the majority group</a:t>
            </a:r>
          </a:p>
          <a:p>
            <a:pPr marL="115888" indent="-115888">
              <a:spcBef>
                <a:spcPts val="450"/>
              </a:spcBef>
              <a:buSzPct val="45000"/>
              <a:buFont typeface="Wingdings" charset="0"/>
              <a:buChar char=""/>
            </a:pPr>
            <a:r>
              <a:rPr lang="en-US">
                <a:latin typeface="Calibri" charset="0"/>
                <a:ea typeface="MS PGothic" charset="0"/>
                <a:cs typeface="MS PGothic" charset="0"/>
              </a:rPr>
              <a:t>A majority group is one that has access to power, status, privilege, and resources.</a:t>
            </a:r>
          </a:p>
          <a:p>
            <a:pPr marL="115888" indent="-115888">
              <a:spcBef>
                <a:spcPts val="450"/>
              </a:spcBef>
              <a:buSzPct val="45000"/>
              <a:buFont typeface="Wingdings" charset="0"/>
              <a:buChar char=""/>
            </a:pPr>
            <a:r>
              <a:rPr lang="en-US">
                <a:latin typeface="Calibri" charset="0"/>
                <a:ea typeface="MS PGothic" charset="0"/>
                <a:cs typeface="MS PGothic" charset="0"/>
              </a:rPr>
              <a:t>The unequal power relationship between minority and majority is especially important.</a:t>
            </a:r>
          </a:p>
          <a:p>
            <a:pPr marL="115888" indent="-115888"/>
            <a:endParaRPr lang="en-US">
              <a:latin typeface="Calibri" charset="0"/>
              <a:ea typeface="MS PGothic" charset="0"/>
              <a:cs typeface="MS PGothic"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2B43BEE-7B9A-854B-ABB6-A724F593669A}" type="slidenum">
              <a:rPr lang="en-US">
                <a:latin typeface="Arial" charset="0"/>
              </a:rPr>
              <a:pPr/>
              <a:t>9</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16" name="Picture 15" descr="Untitled-25.jpg"/>
          <p:cNvPicPr>
            <a:picLocks noChangeAspect="1"/>
          </p:cNvPicPr>
          <p:nvPr userDrawn="1"/>
        </p:nvPicPr>
        <p:blipFill>
          <a:blip r:embed="rId2"/>
          <a:stretch>
            <a:fillRect/>
          </a:stretch>
        </p:blipFill>
        <p:spPr>
          <a:xfrm>
            <a:off x="0" y="4495800"/>
            <a:ext cx="9144000" cy="2362619"/>
          </a:xfrm>
          <a:prstGeom prst="rect">
            <a:avLst/>
          </a:prstGeom>
        </p:spPr>
      </p:pic>
      <p:sp>
        <p:nvSpPr>
          <p:cNvPr id="5" name="Rectangle 53"/>
          <p:cNvSpPr>
            <a:spLocks noChangeArrowheads="1"/>
          </p:cNvSpPr>
          <p:nvPr userDrawn="1"/>
        </p:nvSpPr>
        <p:spPr bwMode="auto">
          <a:xfrm>
            <a:off x="0" y="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 Box 48"/>
          <p:cNvSpPr txBox="1">
            <a:spLocks noChangeArrowheads="1"/>
          </p:cNvSpPr>
          <p:nvPr userDrawn="1"/>
        </p:nvSpPr>
        <p:spPr bwMode="auto">
          <a:xfrm>
            <a:off x="258763" y="4684713"/>
            <a:ext cx="8539162" cy="1392237"/>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The Family</a:t>
            </a:r>
          </a:p>
          <a:p>
            <a:pPr eaLnBrk="1" hangingPunct="1">
              <a:lnSpc>
                <a:spcPct val="90000"/>
              </a:lnSpc>
              <a:spcBef>
                <a:spcPts val="100"/>
              </a:spcBef>
              <a:defRPr/>
            </a:pPr>
            <a:r>
              <a:rPr lang="en-US" sz="3000" dirty="0" smtClean="0">
                <a:latin typeface="Rockwell" charset="0"/>
              </a:rPr>
              <a:t>Diversity, Inequality, and Social Change</a:t>
            </a:r>
          </a:p>
          <a:p>
            <a:pPr eaLnBrk="1" hangingPunct="1">
              <a:lnSpc>
                <a:spcPct val="90000"/>
              </a:lnSpc>
              <a:spcBef>
                <a:spcPts val="700"/>
              </a:spcBef>
              <a:defRPr/>
            </a:pPr>
            <a:r>
              <a:rPr lang="en-US" b="1" dirty="0" smtClean="0">
                <a:solidFill>
                  <a:schemeClr val="bg1"/>
                </a:solidFill>
              </a:rPr>
              <a:t>2nd Edition</a:t>
            </a:r>
          </a:p>
        </p:txBody>
      </p:sp>
      <p:sp>
        <p:nvSpPr>
          <p:cNvPr id="8" name="Text Box 50"/>
          <p:cNvSpPr txBox="1">
            <a:spLocks noChangeArrowheads="1"/>
          </p:cNvSpPr>
          <p:nvPr userDrawn="1"/>
        </p:nvSpPr>
        <p:spPr bwMode="auto">
          <a:xfrm>
            <a:off x="4479925" y="1533525"/>
            <a:ext cx="2871788" cy="600075"/>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Chapter</a:t>
            </a:r>
          </a:p>
        </p:txBody>
      </p:sp>
      <p:sp>
        <p:nvSpPr>
          <p:cNvPr id="9" name="Rectangle 17"/>
          <p:cNvSpPr>
            <a:spLocks noChangeArrowheads="1"/>
          </p:cNvSpPr>
          <p:nvPr userDrawn="1"/>
        </p:nvSpPr>
        <p:spPr bwMode="auto">
          <a:xfrm>
            <a:off x="2984500" y="101600"/>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Rockwell" charset="0"/>
              </a:rPr>
              <a:t>Lecture Slides</a:t>
            </a:r>
          </a:p>
        </p:txBody>
      </p:sp>
      <p:sp>
        <p:nvSpPr>
          <p:cNvPr id="12"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pic>
        <p:nvPicPr>
          <p:cNvPr id="13" name="Picture 15" descr="978039363932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075" y="914400"/>
            <a:ext cx="260191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bwMode="auto">
          <a:xfrm>
            <a:off x="328613" y="914400"/>
            <a:ext cx="2643187" cy="3276600"/>
          </a:xfrm>
          <a:prstGeom prst="rect">
            <a:avLst/>
          </a:prstGeom>
          <a:noFill/>
          <a:ln w="38100" cmpd="sng">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dirty="0">
              <a:cs typeface="Arial" charset="0"/>
            </a:endParaRPr>
          </a:p>
        </p:txBody>
      </p:sp>
      <p:sp>
        <p:nvSpPr>
          <p:cNvPr id="5158" name="Rectangle 38"/>
          <p:cNvSpPr>
            <a:spLocks noGrp="1" noChangeArrowheads="1"/>
          </p:cNvSpPr>
          <p:nvPr>
            <p:ph type="subTitle" idx="1"/>
          </p:nvPr>
        </p:nvSpPr>
        <p:spPr>
          <a:xfrm>
            <a:off x="4476261" y="2495062"/>
            <a:ext cx="4333632" cy="1230921"/>
          </a:xfrm>
          <a:effectLst>
            <a:outerShdw blurRad="63500" dist="17961" dir="2700000" algn="ctr" rotWithShape="0">
              <a:schemeClr val="tx1">
                <a:alpha val="74998"/>
              </a:schemeClr>
            </a:outerShdw>
          </a:effectLst>
        </p:spPr>
        <p:txBody>
          <a:bodyPr/>
          <a:lstStyle>
            <a:lvl1pPr marL="0" indent="0">
              <a:buFontTx/>
              <a:buNone/>
              <a:defRPr lang="en-US" sz="3200" b="0" kern="1200" noProof="0" dirty="0">
                <a:solidFill>
                  <a:schemeClr val="tx1"/>
                </a:solidFill>
                <a:latin typeface="+mn-lt"/>
                <a:ea typeface="+mn-ea"/>
                <a:cs typeface="+mn-cs"/>
              </a:defRPr>
            </a:lvl1pPr>
          </a:lstStyle>
          <a:p>
            <a:r>
              <a:rPr lang="en-US" smtClean="0"/>
              <a:t>Click to edit Master subtitle style</a:t>
            </a:r>
            <a:endParaRPr lang="en-US" dirty="0"/>
          </a:p>
        </p:txBody>
      </p:sp>
      <p:sp>
        <p:nvSpPr>
          <p:cNvPr id="2" name="Title 1"/>
          <p:cNvSpPr>
            <a:spLocks noGrp="1"/>
          </p:cNvSpPr>
          <p:nvPr>
            <p:ph type="title"/>
          </p:nvPr>
        </p:nvSpPr>
        <p:spPr>
          <a:xfrm>
            <a:off x="6600093" y="1518179"/>
            <a:ext cx="1019907" cy="632224"/>
          </a:xfrm>
          <a:noFill/>
          <a:ln>
            <a:noFill/>
          </a:ln>
          <a:effectLst>
            <a:outerShdw blurRad="63500" dist="17907" dir="2700000" algn="tl" rotWithShape="0">
              <a:schemeClr val="tx1">
                <a:alpha val="75000"/>
              </a:schemeClr>
            </a:outerShdw>
          </a:effectLst>
        </p:spPr>
        <p:txBody>
          <a:bodyPr>
            <a:spAutoFit/>
          </a:bodyPr>
          <a:lstStyle>
            <a:lvl1pPr algn="l">
              <a:defRPr lang="en-US" sz="4800" kern="1200" dirty="0">
                <a:solidFill>
                  <a:srgbClr val="000000"/>
                </a:solidFill>
                <a:latin typeface="Arial Black" charset="0"/>
                <a:ea typeface="ＭＳ Ｐゴシック" charset="0"/>
                <a:cs typeface="Arial" charset="0"/>
              </a:defRPr>
            </a:lvl1pPr>
          </a:lstStyle>
          <a:p>
            <a:pPr lvl="0"/>
            <a:r>
              <a:rPr lang="en-US" smtClean="0"/>
              <a:t>Click to edit Master title style</a:t>
            </a:r>
            <a:endParaRPr lang="en-US" dirty="0"/>
          </a:p>
        </p:txBody>
      </p:sp>
      <p:sp>
        <p:nvSpPr>
          <p:cNvPr id="15" name="Text Placeholder 3"/>
          <p:cNvSpPr>
            <a:spLocks noGrp="1"/>
          </p:cNvSpPr>
          <p:nvPr>
            <p:ph type="body" sz="quarter" idx="10"/>
          </p:nvPr>
        </p:nvSpPr>
        <p:spPr>
          <a:xfrm>
            <a:off x="6183921" y="6085987"/>
            <a:ext cx="2637693" cy="447675"/>
          </a:xfrm>
        </p:spPr>
        <p:txBody>
          <a:bodyPr/>
          <a:lstStyle>
            <a:lvl1pPr marL="0" indent="0">
              <a:buFontTx/>
              <a:buNone/>
              <a:defRPr sz="2400"/>
            </a:lvl1pPr>
          </a:lstStyle>
          <a:p>
            <a:pPr lvl="0"/>
            <a:r>
              <a:rPr lang="en-US" smtClean="0"/>
              <a:t>Click to edit Master text styles</a:t>
            </a:r>
          </a:p>
        </p:txBody>
      </p:sp>
    </p:spTree>
    <p:extLst>
      <p:ext uri="{BB962C8B-B14F-4D97-AF65-F5344CB8AC3E}">
        <p14:creationId xmlns:p14="http://schemas.microsoft.com/office/powerpoint/2010/main" val="354697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s 1">
    <p:spTree>
      <p:nvGrpSpPr>
        <p:cNvPr id="1" name=""/>
        <p:cNvGrpSpPr/>
        <p:nvPr/>
      </p:nvGrpSpPr>
      <p:grpSpPr>
        <a:xfrm>
          <a:off x="0" y="0"/>
          <a:ext cx="0" cy="0"/>
          <a:chOff x="0" y="0"/>
          <a:chExt cx="0" cy="0"/>
        </a:xfrm>
      </p:grpSpPr>
      <p:sp>
        <p:nvSpPr>
          <p:cNvPr id="17" name="Rectangle 3"/>
          <p:cNvSpPr>
            <a:spLocks noGrp="1" noChangeArrowheads="1"/>
          </p:cNvSpPr>
          <p:nvPr>
            <p:ph idx="1"/>
          </p:nvPr>
        </p:nvSpPr>
        <p:spPr bwMode="auto">
          <a:xfrm>
            <a:off x="466344" y="1508760"/>
            <a:ext cx="8144256" cy="4739640"/>
          </a:xfrm>
          <a:prstGeom prst="rect">
            <a:avLst/>
          </a:prstGeom>
          <a:noFill/>
          <a:ln>
            <a:noFill/>
          </a:ln>
          <a:effectLst/>
          <a:extLst/>
        </p:spPr>
        <p:txBody>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smtClean="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Rectangle 2"/>
          <p:cNvSpPr>
            <a:spLocks noGrp="1" noChangeArrowheads="1"/>
          </p:cNvSpPr>
          <p:nvPr>
            <p:ph type="title"/>
          </p:nvPr>
        </p:nvSpPr>
        <p:spPr bwMode="auto">
          <a:xfrm>
            <a:off x="347472" y="347472"/>
            <a:ext cx="8447087" cy="1100328"/>
          </a:xfrm>
          <a:prstGeom prst="rect">
            <a:avLst/>
          </a:prstGeom>
          <a:noFill/>
          <a:ln>
            <a:noFill/>
          </a:ln>
          <a:effectLst/>
          <a:extLst/>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73861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61498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2">
    <p:spTree>
      <p:nvGrpSpPr>
        <p:cNvPr id="1" name=""/>
        <p:cNvGrpSpPr/>
        <p:nvPr/>
      </p:nvGrpSpPr>
      <p:grpSpPr>
        <a:xfrm>
          <a:off x="0" y="0"/>
          <a:ext cx="0" cy="0"/>
          <a:chOff x="0" y="0"/>
          <a:chExt cx="0" cy="0"/>
        </a:xfrm>
      </p:grpSpPr>
      <p:sp>
        <p:nvSpPr>
          <p:cNvPr id="2" name="Rectangle 1"/>
          <p:cNvSpPr>
            <a:spLocks noChangeAspect="1"/>
          </p:cNvSpPr>
          <p:nvPr userDrawn="1"/>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 name="Rectangle 56"/>
          <p:cNvSpPr>
            <a:spLocks noChangeArrowheads="1"/>
          </p:cNvSpPr>
          <p:nvPr userDrawn="1"/>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DDBC785B-5846-C54F-B66F-56896E0D7423}" type="slidenum">
              <a:rPr lang="en-US" sz="1000" b="1">
                <a:solidFill>
                  <a:srgbClr val="4D4D4D"/>
                </a:solidFill>
              </a:rPr>
              <a:pPr algn="r"/>
              <a:t>‹#›</a:t>
            </a:fld>
            <a:endParaRPr lang="en-US" sz="1000" b="1">
              <a:solidFill>
                <a:srgbClr val="4D4D4D"/>
              </a:solidFill>
            </a:endParaRPr>
          </a:p>
        </p:txBody>
      </p:sp>
      <p:sp>
        <p:nvSpPr>
          <p:cNvPr id="6"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8" name="Title 7"/>
          <p:cNvSpPr>
            <a:spLocks noGrp="1"/>
          </p:cNvSpPr>
          <p:nvPr>
            <p:ph type="title"/>
          </p:nvPr>
        </p:nvSpPr>
        <p:spPr>
          <a:xfrm>
            <a:off x="342901" y="347663"/>
            <a:ext cx="8447087" cy="1100137"/>
          </a:xfrm>
        </p:spPr>
        <p:txBody>
          <a:bodyPr/>
          <a:lstStyle/>
          <a:p>
            <a:r>
              <a:rPr lang="en-US" smtClean="0"/>
              <a:t>Click to edit Master title style</a:t>
            </a:r>
            <a:endParaRPr lang="en-US" dirty="0"/>
          </a:p>
        </p:txBody>
      </p:sp>
      <p:sp>
        <p:nvSpPr>
          <p:cNvPr id="10" name="Text Placeholder 9"/>
          <p:cNvSpPr>
            <a:spLocks noGrp="1"/>
          </p:cNvSpPr>
          <p:nvPr>
            <p:ph type="body" sz="quarter" idx="10"/>
          </p:nvPr>
        </p:nvSpPr>
        <p:spPr>
          <a:xfrm>
            <a:off x="415925" y="1358900"/>
            <a:ext cx="83994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415925" y="3810000"/>
            <a:ext cx="8399463"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031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D6DB"/>
        </a:solidFill>
        <a:effectLst/>
      </p:bgPr>
    </p:bg>
    <p:spTree>
      <p:nvGrpSpPr>
        <p:cNvPr id="1" name=""/>
        <p:cNvGrpSpPr/>
        <p:nvPr/>
      </p:nvGrpSpPr>
      <p:grpSpPr>
        <a:xfrm>
          <a:off x="0" y="0"/>
          <a:ext cx="0" cy="0"/>
          <a:chOff x="0" y="0"/>
          <a:chExt cx="0" cy="0"/>
        </a:xfrm>
      </p:grpSpPr>
      <p:sp>
        <p:nvSpPr>
          <p:cNvPr id="17" name="Rectangle 16"/>
          <p:cNvSpPr>
            <a:spLocks noChangeAspect="1"/>
          </p:cNvSpPr>
          <p:nvPr/>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1027" name="Rectangle 2"/>
          <p:cNvSpPr>
            <a:spLocks noGrp="1" noChangeArrowheads="1"/>
          </p:cNvSpPr>
          <p:nvPr>
            <p:ph type="title"/>
          </p:nvPr>
        </p:nvSpPr>
        <p:spPr bwMode="auto">
          <a:xfrm>
            <a:off x="347663" y="347663"/>
            <a:ext cx="84470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66725" y="1508125"/>
            <a:ext cx="81438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6"/>
          <p:cNvSpPr>
            <a:spLocks noChangeArrowheads="1"/>
          </p:cNvSpPr>
          <p:nvPr/>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A768DDF3-3CC3-2343-A4A8-BF57E81E4D01}" type="slidenum">
              <a:rPr lang="en-US" sz="1000" b="1">
                <a:solidFill>
                  <a:srgbClr val="4D4D4D"/>
                </a:solidFill>
              </a:rPr>
              <a:pPr algn="r"/>
              <a:t>‹#›</a:t>
            </a:fld>
            <a:endParaRPr lang="en-US" sz="1000" b="1">
              <a:solidFill>
                <a:srgbClr val="4D4D4D"/>
              </a:solidFill>
            </a:endParaRPr>
          </a:p>
        </p:txBody>
      </p:sp>
      <p:sp>
        <p:nvSpPr>
          <p:cNvPr id="1030" name="Text Box 57"/>
          <p:cNvSpPr txBox="1">
            <a:spLocks noChangeArrowheads="1"/>
          </p:cNvSpPr>
          <p:nvPr/>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1031" name="Line 65"/>
          <p:cNvSpPr>
            <a:spLocks noChangeShapeType="1"/>
          </p:cNvSpPr>
          <p:nvPr/>
        </p:nvSpPr>
        <p:spPr bwMode="auto">
          <a:xfrm>
            <a:off x="347663" y="1489075"/>
            <a:ext cx="8458200" cy="0"/>
          </a:xfrm>
          <a:prstGeom prst="line">
            <a:avLst/>
          </a:prstGeom>
          <a:noFill/>
          <a:ln w="38100">
            <a:solidFill>
              <a:srgbClr val="6E4E82"/>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79" r:id="rId1"/>
    <p:sldLayoutId id="2147483877" r:id="rId2"/>
    <p:sldLayoutId id="2147483878" r:id="rId3"/>
    <p:sldLayoutId id="2147483880" r:id="rId4"/>
  </p:sldLayoutIdLst>
  <p:timing>
    <p:tnLst>
      <p:par>
        <p:cTn xmlns:p14="http://schemas.microsoft.com/office/powerpoint/2010/main" id="1" dur="indefinite" restart="never" nodeType="tmRoot"/>
      </p:par>
    </p:tnLst>
  </p:timing>
  <p:txStyles>
    <p:titleStyle>
      <a:lvl1pPr algn="ctr" rtl="0" eaLnBrk="1" fontAlgn="base" hangingPunct="1">
        <a:lnSpc>
          <a:spcPts val="3900"/>
        </a:lnSpc>
        <a:spcBef>
          <a:spcPct val="0"/>
        </a:spcBef>
        <a:spcAft>
          <a:spcPct val="0"/>
        </a:spcAft>
        <a:defRPr lang="en-US" sz="3200" b="1" dirty="0">
          <a:solidFill>
            <a:srgbClr val="000000"/>
          </a:solidFill>
          <a:latin typeface="+mj-lt"/>
          <a:ea typeface="+mj-ea"/>
          <a:cs typeface="Arial Black"/>
        </a:defRPr>
      </a:lvl1pPr>
      <a:lvl2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2pPr>
      <a:lvl3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3pPr>
      <a:lvl4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4pPr>
      <a:lvl5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5pPr>
      <a:lvl6pPr marL="457200" algn="l" rtl="0" eaLnBrk="1" fontAlgn="base" hangingPunct="1">
        <a:spcBef>
          <a:spcPct val="0"/>
        </a:spcBef>
        <a:spcAft>
          <a:spcPct val="0"/>
        </a:spcAft>
        <a:defRPr sz="4400">
          <a:solidFill>
            <a:schemeClr val="tx2"/>
          </a:solidFill>
          <a:latin typeface="Rockwell" charset="0"/>
          <a:ea typeface="ＭＳ Ｐゴシック" charset="0"/>
          <a:cs typeface="Arial" charset="0"/>
        </a:defRPr>
      </a:lvl6pPr>
      <a:lvl7pPr marL="914400" algn="l" rtl="0" eaLnBrk="1" fontAlgn="base" hangingPunct="1">
        <a:spcBef>
          <a:spcPct val="0"/>
        </a:spcBef>
        <a:spcAft>
          <a:spcPct val="0"/>
        </a:spcAft>
        <a:defRPr sz="4400">
          <a:solidFill>
            <a:schemeClr val="tx2"/>
          </a:solidFill>
          <a:latin typeface="Rockwell" charset="0"/>
          <a:ea typeface="ＭＳ Ｐゴシック" charset="0"/>
          <a:cs typeface="Arial" charset="0"/>
        </a:defRPr>
      </a:lvl7pPr>
      <a:lvl8pPr marL="1371600" algn="l" rtl="0" eaLnBrk="1" fontAlgn="base" hangingPunct="1">
        <a:spcBef>
          <a:spcPct val="0"/>
        </a:spcBef>
        <a:spcAft>
          <a:spcPct val="0"/>
        </a:spcAft>
        <a:defRPr sz="4400">
          <a:solidFill>
            <a:schemeClr val="tx2"/>
          </a:solidFill>
          <a:latin typeface="Rockwell" charset="0"/>
          <a:ea typeface="ＭＳ Ｐゴシック" charset="0"/>
          <a:cs typeface="Arial" charset="0"/>
        </a:defRPr>
      </a:lvl8pPr>
      <a:lvl9pPr marL="1828800" algn="l" rtl="0" eaLnBrk="1" fontAlgn="base" hangingPunct="1">
        <a:spcBef>
          <a:spcPct val="0"/>
        </a:spcBef>
        <a:spcAft>
          <a:spcPct val="0"/>
        </a:spcAft>
        <a:defRPr sz="4400">
          <a:solidFill>
            <a:schemeClr val="tx2"/>
          </a:solidFill>
          <a:latin typeface="Rockwell" charset="0"/>
          <a:ea typeface="ＭＳ Ｐゴシック" charset="0"/>
          <a:cs typeface="Arial" charset="0"/>
        </a:defRPr>
      </a:lvl9pPr>
    </p:titleStyle>
    <p:bodyStyle>
      <a:lvl1pPr marL="342900" indent="-342900" algn="l" rtl="0" eaLnBrk="1" fontAlgn="base" hangingPunct="1">
        <a:spcBef>
          <a:spcPts val="900"/>
        </a:spcBef>
        <a:spcAft>
          <a:spcPct val="0"/>
        </a:spcAft>
        <a:buClr>
          <a:srgbClr val="6E4E82"/>
        </a:buClr>
        <a:buSzPct val="120000"/>
        <a:buFont typeface="Wingdings" charset="0"/>
        <a:buChar char="§"/>
        <a:defRPr lang="en-US" sz="3200" dirty="0">
          <a:solidFill>
            <a:schemeClr val="tx1"/>
          </a:solidFill>
          <a:latin typeface="+mn-lt"/>
          <a:ea typeface="+mn-ea"/>
          <a:cs typeface="Times New Roman"/>
        </a:defRPr>
      </a:lvl1pPr>
      <a:lvl2pPr marL="693738" indent="-346075" algn="l" rtl="0" eaLnBrk="1" fontAlgn="base" hangingPunct="1">
        <a:spcBef>
          <a:spcPts val="600"/>
        </a:spcBef>
        <a:spcAft>
          <a:spcPct val="0"/>
        </a:spcAft>
        <a:buClr>
          <a:srgbClr val="6E4E82"/>
        </a:buClr>
        <a:buFont typeface="Arial" charset="0"/>
        <a:buChar char="•"/>
        <a:defRPr lang="en-US" sz="3000" dirty="0">
          <a:solidFill>
            <a:schemeClr val="tx1"/>
          </a:solidFill>
          <a:latin typeface="+mn-lt"/>
          <a:ea typeface="Arial" charset="0"/>
          <a:cs typeface="Times New Roman"/>
        </a:defRPr>
      </a:lvl2pPr>
      <a:lvl3pPr marL="1041400" indent="-346075" algn="l" rtl="0" eaLnBrk="1" fontAlgn="base" hangingPunct="1">
        <a:spcBef>
          <a:spcPts val="600"/>
        </a:spcBef>
        <a:spcAft>
          <a:spcPct val="0"/>
        </a:spcAft>
        <a:buClr>
          <a:srgbClr val="6E4E82"/>
        </a:buClr>
        <a:buFont typeface="Wingdings" charset="0"/>
        <a:buChar char="§"/>
        <a:defRPr lang="en-US" sz="2800" dirty="0">
          <a:solidFill>
            <a:schemeClr val="tx1"/>
          </a:solidFill>
          <a:latin typeface="+mn-lt"/>
          <a:ea typeface="Arial" charset="0"/>
          <a:cs typeface="Times New Roman"/>
        </a:defRPr>
      </a:lvl3pPr>
      <a:lvl4pPr marL="1389063" indent="-346075" algn="l" rtl="0" eaLnBrk="1" fontAlgn="base" hangingPunct="1">
        <a:spcBef>
          <a:spcPts val="600"/>
        </a:spcBef>
        <a:spcAft>
          <a:spcPct val="0"/>
        </a:spcAft>
        <a:buClr>
          <a:srgbClr val="6E4E82"/>
        </a:buClr>
        <a:buFont typeface="Arial" charset="0"/>
        <a:buChar char="•"/>
        <a:defRPr lang="en-US" sz="2600" dirty="0">
          <a:solidFill>
            <a:schemeClr val="tx1"/>
          </a:solidFill>
          <a:latin typeface="+mn-lt"/>
          <a:ea typeface="Arial" charset="0"/>
          <a:cs typeface="Times New Roman"/>
        </a:defRPr>
      </a:lvl4pPr>
      <a:lvl5pPr marL="1736725" indent="-346075" algn="l" rtl="0" eaLnBrk="1" fontAlgn="base" hangingPunct="1">
        <a:spcBef>
          <a:spcPts val="600"/>
        </a:spcBef>
        <a:spcAft>
          <a:spcPct val="0"/>
        </a:spcAft>
        <a:buClr>
          <a:srgbClr val="6E4E82"/>
        </a:buClr>
        <a:buFont typeface="Wingdings" charset="0"/>
        <a:buChar char="§"/>
        <a:defRPr lang="en-US" sz="2400" dirty="0">
          <a:solidFill>
            <a:schemeClr val="tx1"/>
          </a:solidFill>
          <a:latin typeface="+mn-lt"/>
          <a:ea typeface="Arial" charset="0"/>
          <a:cs typeface="Times New Roman"/>
        </a:defRPr>
      </a:lvl5pPr>
      <a:lvl6pPr marL="25146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A73DECBB-6F19-4BA5-9F4F-EE1C8427E21D}"/>
              </a:ext>
            </a:extLst>
          </p:cNvPr>
          <p:cNvSpPr>
            <a:spLocks noGrp="1"/>
          </p:cNvSpPr>
          <p:nvPr>
            <p:ph type="subTitle" idx="1"/>
          </p:nvPr>
        </p:nvSpPr>
        <p:spPr>
          <a:xfrm>
            <a:off x="4476750" y="2495550"/>
            <a:ext cx="4333875" cy="1230313"/>
          </a:xfrm>
          <a:effectLst>
            <a:outerShdw blurRad="63500" dist="17961" dir="2700000" algn="ctr" rotWithShape="0">
              <a:schemeClr val="tx1">
                <a:alpha val="74997"/>
              </a:schemeClr>
            </a:outerShdw>
          </a:effectLst>
        </p:spPr>
        <p:txBody>
          <a:bodyPr/>
          <a:lstStyle/>
          <a:p>
            <a:pPr>
              <a:buClrTx/>
              <a:defRPr/>
            </a:pPr>
            <a:r>
              <a:rPr dirty="0"/>
              <a:t>Race, Ethnicity,</a:t>
            </a:r>
          </a:p>
          <a:p>
            <a:pPr>
              <a:buClrTx/>
              <a:defRPr/>
            </a:pPr>
            <a:r>
              <a:rPr dirty="0"/>
              <a:t>and Immigration</a:t>
            </a:r>
          </a:p>
        </p:txBody>
      </p:sp>
      <p:sp>
        <p:nvSpPr>
          <p:cNvPr id="6" name="Title 5">
            <a:extLst>
              <a:ext uri="{FF2B5EF4-FFF2-40B4-BE49-F238E27FC236}">
                <a16:creationId xmlns:a16="http://schemas.microsoft.com/office/drawing/2014/main" xmlns="" id="{33EF01F2-2383-4973-B646-137C9DEA7CE8}"/>
              </a:ext>
            </a:extLst>
          </p:cNvPr>
          <p:cNvSpPr>
            <a:spLocks noGrp="1"/>
          </p:cNvSpPr>
          <p:nvPr>
            <p:ph type="title"/>
          </p:nvPr>
        </p:nvSpPr>
        <p:spPr>
          <a:xfrm>
            <a:off x="6600825" y="1517650"/>
            <a:ext cx="1019175" cy="633413"/>
          </a:xfrm>
        </p:spPr>
        <p:txBody>
          <a:bodyPr/>
          <a:lstStyle/>
          <a:p>
            <a:pPr>
              <a:defRPr/>
            </a:pPr>
            <a:r>
              <a:rPr dirty="0"/>
              <a:t>3</a:t>
            </a:r>
          </a:p>
        </p:txBody>
      </p:sp>
      <p:sp>
        <p:nvSpPr>
          <p:cNvPr id="6148" name="Text Placeholder 6"/>
          <p:cNvSpPr>
            <a:spLocks noGrp="1" noChangeArrowheads="1"/>
          </p:cNvSpPr>
          <p:nvPr>
            <p:ph type="body" sz="quarter" idx="10"/>
          </p:nvPr>
        </p:nvSpPr>
        <p:spPr>
          <a:xfrm>
            <a:off x="4800600" y="6086475"/>
            <a:ext cx="3505200" cy="447675"/>
          </a:xfrm>
        </p:spPr>
        <p:txBody>
          <a:bodyPr/>
          <a:lstStyle/>
          <a:p>
            <a:r>
              <a:rPr lang="en-US" dirty="0">
                <a:latin typeface="Rockwell" charset="0"/>
                <a:ea typeface="ＭＳ Ｐゴシック" charset="0"/>
              </a:rPr>
              <a:t>Slides by Joanna Pepin</a:t>
            </a:r>
          </a:p>
          <a:p>
            <a:endParaRPr dirty="0">
              <a:latin typeface="Rockwell" charset="0"/>
              <a:ea typeface="MS PGothic" charset="0"/>
              <a:cs typeface="Times New Roman" charset="0"/>
            </a:endParaRPr>
          </a:p>
        </p:txBody>
      </p:sp>
      <p:sp>
        <p:nvSpPr>
          <p:cNvPr id="6149" name="TextBox 1"/>
          <p:cNvSpPr txBox="1">
            <a:spLocks noChangeArrowheads="1"/>
          </p:cNvSpPr>
          <p:nvPr/>
        </p:nvSpPr>
        <p:spPr bwMode="auto">
          <a:xfrm>
            <a:off x="5443538" y="17653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Rockwell" charset="0"/>
                <a:ea typeface="MS PGothic" charset="0"/>
                <a:cs typeface="Times New Roman" charset="0"/>
              </a:defRPr>
            </a:lvl1pPr>
            <a:lvl2pPr marL="742950" indent="-285750">
              <a:defRPr sz="3000">
                <a:solidFill>
                  <a:schemeClr val="tx1"/>
                </a:solidFill>
                <a:latin typeface="Rockwell" charset="0"/>
                <a:ea typeface="Arial" charset="0"/>
                <a:cs typeface="Times New Roman" charset="0"/>
              </a:defRPr>
            </a:lvl2pPr>
            <a:lvl3pPr marL="1143000" indent="-228600">
              <a:defRPr sz="2800">
                <a:solidFill>
                  <a:schemeClr val="tx1"/>
                </a:solidFill>
                <a:latin typeface="Rockwell" charset="0"/>
                <a:ea typeface="Arial" charset="0"/>
                <a:cs typeface="Times New Roman" charset="0"/>
              </a:defRPr>
            </a:lvl3pPr>
            <a:lvl4pPr marL="1600200" indent="-228600">
              <a:defRPr sz="2600">
                <a:solidFill>
                  <a:schemeClr val="tx1"/>
                </a:solidFill>
                <a:latin typeface="Rockwell" charset="0"/>
                <a:ea typeface="Arial" charset="0"/>
                <a:cs typeface="Times New Roman" charset="0"/>
              </a:defRPr>
            </a:lvl4pPr>
            <a:lvl5pPr marL="2057400" indent="-228600">
              <a:defRPr sz="2400">
                <a:solidFill>
                  <a:schemeClr val="tx1"/>
                </a:solidFill>
                <a:latin typeface="Rockwell" charset="0"/>
                <a:ea typeface="Arial" charset="0"/>
                <a:cs typeface="Times New Roman" charset="0"/>
              </a:defRPr>
            </a:lvl5pPr>
            <a:lvl6pPr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6pPr>
            <a:lvl7pPr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7pPr>
            <a:lvl8pPr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8pPr>
            <a:lvl9pPr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9pPr>
          </a:lstStyle>
          <a:p>
            <a:pPr eaLnBrk="1" hangingPunct="1"/>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4CAD9-D07A-49B4-A659-D836AC592E76}"/>
              </a:ext>
            </a:extLst>
          </p:cNvPr>
          <p:cNvSpPr>
            <a:spLocks noGrp="1"/>
          </p:cNvSpPr>
          <p:nvPr>
            <p:ph type="title"/>
          </p:nvPr>
        </p:nvSpPr>
        <p:spPr>
          <a:xfrm>
            <a:off x="347663" y="347663"/>
            <a:ext cx="8447087" cy="1100137"/>
          </a:xfrm>
        </p:spPr>
        <p:txBody>
          <a:bodyPr/>
          <a:lstStyle/>
          <a:p>
            <a:pPr>
              <a:lnSpc>
                <a:spcPts val="3875"/>
              </a:lnSpc>
              <a:defRPr/>
            </a:pPr>
            <a:r>
              <a:rPr dirty="0">
                <a:ea typeface="+mj-ea"/>
              </a:rPr>
              <a:t>American Stories: American Indians</a:t>
            </a:r>
          </a:p>
        </p:txBody>
      </p:sp>
      <p:sp>
        <p:nvSpPr>
          <p:cNvPr id="5" name="Content Placeholder 4">
            <a:extLst>
              <a:ext uri="{FF2B5EF4-FFF2-40B4-BE49-F238E27FC236}">
                <a16:creationId xmlns:a16="http://schemas.microsoft.com/office/drawing/2014/main" xmlns="" id="{81E62DF4-DE2F-49E8-99F3-5A24A6DF0C94}"/>
              </a:ext>
            </a:extLst>
          </p:cNvPr>
          <p:cNvSpPr>
            <a:spLocks noGrp="1"/>
          </p:cNvSpPr>
          <p:nvPr>
            <p:ph idx="1"/>
          </p:nvPr>
        </p:nvSpPr>
        <p:spPr>
          <a:xfrm>
            <a:off x="466725" y="1508125"/>
            <a:ext cx="8143875" cy="4740275"/>
          </a:xfrm>
        </p:spPr>
        <p:txBody>
          <a:bodyPr/>
          <a:lstStyle/>
          <a:p>
            <a:pPr>
              <a:buFont typeface="Wingdings" charset="0"/>
              <a:buChar char=""/>
              <a:defRPr/>
            </a:pPr>
            <a:r>
              <a:rPr dirty="0">
                <a:ea typeface="+mn-ea"/>
              </a:rPr>
              <a:t>American Indians</a:t>
            </a:r>
          </a:p>
          <a:p>
            <a:pPr lvl="1">
              <a:defRPr/>
            </a:pPr>
            <a:r>
              <a:rPr dirty="0">
                <a:cs typeface="Arial" charset="0"/>
              </a:rPr>
              <a:t>Traditional Family Life</a:t>
            </a:r>
          </a:p>
          <a:p>
            <a:pPr lvl="1">
              <a:defRPr/>
            </a:pPr>
            <a:r>
              <a:rPr dirty="0">
                <a:cs typeface="Arial" charset="0"/>
              </a:rPr>
              <a:t>On and Off the Reservations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3CED6-A1D0-4A01-B021-FE07767BE19E}"/>
              </a:ext>
            </a:extLst>
          </p:cNvPr>
          <p:cNvSpPr>
            <a:spLocks noGrp="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American Stories: African Americans and Slavery</a:t>
            </a:r>
            <a:r>
              <a:rPr lang="ja-JP" altLang="en-US" dirty="0">
                <a:latin typeface="Rockwell" charset="0"/>
                <a:ea typeface="MS PGothic" charset="0"/>
                <a:cs typeface="Arial Black" charset="0"/>
              </a:rPr>
              <a:t>’</a:t>
            </a:r>
            <a:r>
              <a:rPr dirty="0">
                <a:latin typeface="Rockwell" charset="0"/>
                <a:ea typeface="MS PGothic" charset="0"/>
                <a:cs typeface="Arial Black" charset="0"/>
              </a:rPr>
              <a:t>s Legacy</a:t>
            </a:r>
          </a:p>
        </p:txBody>
      </p:sp>
      <p:sp>
        <p:nvSpPr>
          <p:cNvPr id="2662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American Indians</a:t>
            </a:r>
          </a:p>
          <a:p>
            <a:pPr>
              <a:buFont typeface="Wingdings" charset="0"/>
              <a:buChar char=""/>
            </a:pPr>
            <a:r>
              <a:rPr>
                <a:latin typeface="Rockwell" charset="0"/>
                <a:ea typeface="MS PGothic" charset="0"/>
                <a:cs typeface="Times New Roman" charset="0"/>
              </a:rPr>
              <a:t>African Americans</a:t>
            </a:r>
          </a:p>
          <a:p>
            <a:pPr lvl="1"/>
            <a:r>
              <a:rPr>
                <a:latin typeface="Rockwell" charset="0"/>
                <a:cs typeface="Times New Roman" charset="0"/>
              </a:rPr>
              <a:t>Slavery</a:t>
            </a:r>
            <a:r>
              <a:rPr lang="ja-JP" altLang="en-US" sz="3200">
                <a:latin typeface="Rockwell" charset="0"/>
                <a:cs typeface="Times New Roman" charset="0"/>
              </a:rPr>
              <a:t>’</a:t>
            </a:r>
            <a:r>
              <a:rPr altLang="ja-JP">
                <a:latin typeface="Rockwell" charset="0"/>
                <a:cs typeface="Times New Roman" charset="0"/>
              </a:rPr>
              <a:t>s Legacy</a:t>
            </a:r>
          </a:p>
          <a:p>
            <a:pPr lvl="4">
              <a:buFont typeface="Wingdings" charset="0"/>
              <a:buChar char=""/>
            </a:pPr>
            <a:r>
              <a:rPr>
                <a:latin typeface="Rockwell" charset="0"/>
                <a:cs typeface="Times New Roman" charset="0"/>
              </a:rPr>
              <a:t> The Moynihan Report</a:t>
            </a:r>
            <a:r>
              <a:rPr>
                <a:latin typeface="Arial" charset="0"/>
                <a:cs typeface="Times New Roman" charset="0"/>
              </a:rPr>
              <a:t>—</a:t>
            </a:r>
            <a:r>
              <a:rPr>
                <a:latin typeface="Rockwell" charset="0"/>
                <a:cs typeface="Times New Roman" charset="0"/>
              </a:rPr>
              <a:t>1965</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1B983-9D86-40AC-A086-9AC14D078F7C}"/>
              </a:ext>
            </a:extLst>
          </p:cNvPr>
          <p:cNvSpPr>
            <a:spLocks noGrp="1"/>
          </p:cNvSpPr>
          <p:nvPr>
            <p:ph type="title"/>
          </p:nvPr>
        </p:nvSpPr>
        <p:spPr>
          <a:xfrm>
            <a:off x="347663" y="347663"/>
            <a:ext cx="8447087" cy="1100137"/>
          </a:xfrm>
        </p:spPr>
        <p:txBody>
          <a:bodyPr/>
          <a:lstStyle/>
          <a:p>
            <a:pPr>
              <a:lnSpc>
                <a:spcPts val="3875"/>
              </a:lnSpc>
              <a:defRPr/>
            </a:pPr>
            <a:r>
              <a:rPr dirty="0">
                <a:ea typeface="+mj-ea"/>
              </a:rPr>
              <a:t>American Stories: African Americans</a:t>
            </a:r>
          </a:p>
        </p:txBody>
      </p:sp>
      <p:sp>
        <p:nvSpPr>
          <p:cNvPr id="2867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American Indians</a:t>
            </a:r>
          </a:p>
          <a:p>
            <a:pPr>
              <a:buFont typeface="Wingdings" charset="0"/>
              <a:buChar char=""/>
            </a:pPr>
            <a:r>
              <a:rPr>
                <a:latin typeface="Rockwell" charset="0"/>
                <a:ea typeface="MS PGothic" charset="0"/>
                <a:cs typeface="Times New Roman" charset="0"/>
              </a:rPr>
              <a:t>African Americans</a:t>
            </a:r>
          </a:p>
          <a:p>
            <a:pPr lvl="1"/>
            <a:r>
              <a:rPr>
                <a:latin typeface="Rockwell" charset="0"/>
                <a:cs typeface="Times New Roman" charset="0"/>
              </a:rPr>
              <a:t>Slavery</a:t>
            </a:r>
            <a:r>
              <a:rPr lang="ja-JP" altLang="en-US" sz="3200">
                <a:latin typeface="Rockwell" charset="0"/>
                <a:cs typeface="Times New Roman" charset="0"/>
              </a:rPr>
              <a:t>’</a:t>
            </a:r>
            <a:r>
              <a:rPr altLang="ja-JP">
                <a:latin typeface="Rockwell" charset="0"/>
                <a:cs typeface="Times New Roman" charset="0"/>
              </a:rPr>
              <a:t>s Legacy</a:t>
            </a:r>
          </a:p>
          <a:p>
            <a:pPr lvl="1"/>
            <a:r>
              <a:rPr>
                <a:latin typeface="Rockwell" charset="0"/>
                <a:cs typeface="Times New Roman" charset="0"/>
              </a:rPr>
              <a:t>Family Resilience</a:t>
            </a:r>
          </a:p>
          <a:p>
            <a:pPr lvl="1"/>
            <a:r>
              <a:rPr>
                <a:latin typeface="Rockwell" charset="0"/>
                <a:cs typeface="Times New Roman" charset="0"/>
              </a:rPr>
              <a:t>Urban Poverty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602B73E-A8A0-4814-8219-1896C202DFD7}"/>
              </a:ext>
            </a:extLst>
          </p:cNvPr>
          <p:cNvSpPr>
            <a:spLocks noGrp="1"/>
          </p:cNvSpPr>
          <p:nvPr>
            <p:ph type="title"/>
          </p:nvPr>
        </p:nvSpPr>
        <p:spPr/>
        <p:txBody>
          <a:bodyPr/>
          <a:lstStyle/>
          <a:p>
            <a:pPr>
              <a:lnSpc>
                <a:spcPts val="3875"/>
              </a:lnSpc>
              <a:defRPr/>
            </a:pPr>
            <a:r>
              <a:rPr dirty="0">
                <a:ea typeface="+mj-ea"/>
              </a:rPr>
              <a:t>Residential Segregation in Milwaukee, Wisconsin, 2010</a:t>
            </a:r>
          </a:p>
        </p:txBody>
      </p:sp>
      <p:pic>
        <p:nvPicPr>
          <p:cNvPr id="30723" name="Picture 2" descr="A map detailing the distribution of African American, White, and Hispanic people in Milwaukee, Wisconsin. The center of the city has a large distribution of African Americans, with the outside areas having a higher concentration of Whites. Both White and African American-filled areas have Hispanic populations mixed somewhat throughout although there are areas with less centralized Hispanic concentra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00200"/>
            <a:ext cx="37290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B3FDE-EC3F-4D25-BDDE-C6384AAC9E99}"/>
              </a:ext>
            </a:extLst>
          </p:cNvPr>
          <p:cNvSpPr>
            <a:spLocks noGrp="1"/>
          </p:cNvSpPr>
          <p:nvPr>
            <p:ph type="title"/>
          </p:nvPr>
        </p:nvSpPr>
        <p:spPr>
          <a:xfrm>
            <a:off x="347663" y="347663"/>
            <a:ext cx="8447087" cy="1100137"/>
          </a:xfrm>
        </p:spPr>
        <p:txBody>
          <a:bodyPr/>
          <a:lstStyle/>
          <a:p>
            <a:pPr>
              <a:lnSpc>
                <a:spcPts val="3875"/>
              </a:lnSpc>
              <a:defRPr/>
            </a:pPr>
            <a:r>
              <a:rPr dirty="0">
                <a:ea typeface="+mj-ea"/>
              </a:rPr>
              <a:t>American Stories: African Americans and Marriage</a:t>
            </a:r>
          </a:p>
        </p:txBody>
      </p:sp>
      <p:sp>
        <p:nvSpPr>
          <p:cNvPr id="3277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American Indians</a:t>
            </a:r>
          </a:p>
          <a:p>
            <a:pPr>
              <a:buFont typeface="Wingdings" charset="0"/>
              <a:buChar char=""/>
            </a:pPr>
            <a:r>
              <a:rPr>
                <a:latin typeface="Rockwell" charset="0"/>
                <a:ea typeface="MS PGothic" charset="0"/>
                <a:cs typeface="Times New Roman" charset="0"/>
              </a:rPr>
              <a:t>African Americans</a:t>
            </a:r>
          </a:p>
          <a:p>
            <a:pPr lvl="1"/>
            <a:r>
              <a:rPr>
                <a:latin typeface="Rockwell" charset="0"/>
                <a:cs typeface="Times New Roman" charset="0"/>
              </a:rPr>
              <a:t>Slavery</a:t>
            </a:r>
            <a:r>
              <a:rPr lang="ja-JP" altLang="en-US" sz="3200">
                <a:latin typeface="Rockwell" charset="0"/>
                <a:cs typeface="Times New Roman" charset="0"/>
              </a:rPr>
              <a:t>’</a:t>
            </a:r>
            <a:r>
              <a:rPr altLang="ja-JP">
                <a:latin typeface="Rockwell" charset="0"/>
                <a:cs typeface="Times New Roman" charset="0"/>
              </a:rPr>
              <a:t>s Legacy</a:t>
            </a:r>
          </a:p>
          <a:p>
            <a:pPr lvl="1"/>
            <a:r>
              <a:rPr>
                <a:latin typeface="Rockwell" charset="0"/>
                <a:cs typeface="Times New Roman" charset="0"/>
              </a:rPr>
              <a:t>Family Resilience</a:t>
            </a:r>
          </a:p>
          <a:p>
            <a:pPr lvl="1"/>
            <a:r>
              <a:rPr>
                <a:latin typeface="Rockwell" charset="0"/>
                <a:cs typeface="Times New Roman" charset="0"/>
              </a:rPr>
              <a:t>Urban Poverty</a:t>
            </a:r>
          </a:p>
          <a:p>
            <a:pPr lvl="1"/>
            <a:r>
              <a:rPr>
                <a:latin typeface="Rockwell" charset="0"/>
                <a:cs typeface="Times New Roman" charset="0"/>
              </a:rPr>
              <a:t>Retreat from Marriage?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Prevalence of Marriage in the United States, 1950</a:t>
            </a:r>
            <a:r>
              <a:rPr dirty="0">
                <a:latin typeface="Calibri" charset="0"/>
                <a:ea typeface="MS PGothic" charset="0"/>
                <a:cs typeface="Arial Black" charset="0"/>
              </a:rPr>
              <a:t>–</a:t>
            </a:r>
            <a:r>
              <a:rPr dirty="0">
                <a:latin typeface="Rockwell" charset="0"/>
                <a:ea typeface="MS PGothic" charset="0"/>
                <a:cs typeface="Arial Black" charset="0"/>
              </a:rPr>
              <a:t>2015 </a:t>
            </a:r>
          </a:p>
        </p:txBody>
      </p:sp>
      <p:pic>
        <p:nvPicPr>
          <p:cNvPr id="3" name="Picture 2" descr="FAMILY2_FIG03.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600200"/>
            <a:ext cx="2816672"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F3653-8F62-4FA2-8858-615B8A6980B8}"/>
              </a:ext>
            </a:extLst>
          </p:cNvPr>
          <p:cNvSpPr>
            <a:spLocks noGrp="1"/>
          </p:cNvSpPr>
          <p:nvPr>
            <p:ph type="title"/>
          </p:nvPr>
        </p:nvSpPr>
        <p:spPr>
          <a:xfrm>
            <a:off x="347663" y="347663"/>
            <a:ext cx="8447087" cy="1100137"/>
          </a:xfrm>
        </p:spPr>
        <p:txBody>
          <a:bodyPr/>
          <a:lstStyle/>
          <a:p>
            <a:pPr>
              <a:lnSpc>
                <a:spcPts val="3875"/>
              </a:lnSpc>
              <a:defRPr/>
            </a:pPr>
            <a:r>
              <a:rPr dirty="0">
                <a:ea typeface="+mj-ea"/>
              </a:rPr>
              <a:t>American Stories: Latinos</a:t>
            </a:r>
          </a:p>
        </p:txBody>
      </p:sp>
      <p:sp>
        <p:nvSpPr>
          <p:cNvPr id="5" name="Content Placeholder 4">
            <a:extLst>
              <a:ext uri="{FF2B5EF4-FFF2-40B4-BE49-F238E27FC236}">
                <a16:creationId xmlns:a16="http://schemas.microsoft.com/office/drawing/2014/main" xmlns="" id="{788C5F09-7C3C-43DF-98C5-555A22F04A81}"/>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American Indians</a:t>
            </a:r>
          </a:p>
          <a:p>
            <a:pPr>
              <a:buFont typeface="Wingdings" charset="0"/>
              <a:buChar char=""/>
              <a:defRPr/>
            </a:pPr>
            <a:r>
              <a:rPr>
                <a:ea typeface="+mn-ea"/>
              </a:rPr>
              <a:t>African Americans</a:t>
            </a:r>
          </a:p>
          <a:p>
            <a:pPr>
              <a:buFont typeface="Wingdings" charset="0"/>
              <a:buChar char=""/>
              <a:defRPr/>
            </a:pPr>
            <a:r>
              <a:rPr>
                <a:ea typeface="+mn-ea"/>
              </a:rPr>
              <a:t>Latinos</a:t>
            </a:r>
          </a:p>
          <a:p>
            <a:pPr lvl="1">
              <a:defRPr/>
            </a:pPr>
            <a:r>
              <a:rPr>
                <a:cs typeface="Arial" charset="0"/>
              </a:rPr>
              <a:t>Culture and Diversity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F6D57-4FC4-4785-AAE9-D096D3918A4A}"/>
              </a:ext>
            </a:extLst>
          </p:cNvPr>
          <p:cNvSpPr>
            <a:spLocks noGrp="1"/>
          </p:cNvSpPr>
          <p:nvPr>
            <p:ph type="title"/>
          </p:nvPr>
        </p:nvSpPr>
        <p:spPr>
          <a:xfrm>
            <a:off x="347663" y="347663"/>
            <a:ext cx="8447087" cy="1100137"/>
          </a:xfrm>
        </p:spPr>
        <p:txBody>
          <a:bodyPr/>
          <a:lstStyle/>
          <a:p>
            <a:pPr>
              <a:lnSpc>
                <a:spcPts val="3875"/>
              </a:lnSpc>
              <a:defRPr/>
            </a:pPr>
            <a:r>
              <a:rPr dirty="0">
                <a:ea typeface="+mj-ea"/>
              </a:rPr>
              <a:t>American Stories: Latinos and Familism</a:t>
            </a:r>
          </a:p>
        </p:txBody>
      </p:sp>
      <p:sp>
        <p:nvSpPr>
          <p:cNvPr id="5" name="Content Placeholder 4">
            <a:extLst>
              <a:ext uri="{FF2B5EF4-FFF2-40B4-BE49-F238E27FC236}">
                <a16:creationId xmlns:a16="http://schemas.microsoft.com/office/drawing/2014/main" xmlns="" id="{76672418-E5F8-4C55-9740-D64F9EEC1FBE}"/>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American Indians</a:t>
            </a:r>
          </a:p>
          <a:p>
            <a:pPr>
              <a:buFont typeface="Wingdings" charset="0"/>
              <a:buChar char=""/>
              <a:defRPr/>
            </a:pPr>
            <a:r>
              <a:rPr>
                <a:ea typeface="+mn-ea"/>
              </a:rPr>
              <a:t>African Americans</a:t>
            </a:r>
          </a:p>
          <a:p>
            <a:pPr>
              <a:buFont typeface="Wingdings" charset="0"/>
              <a:buChar char=""/>
              <a:defRPr/>
            </a:pPr>
            <a:r>
              <a:rPr>
                <a:ea typeface="+mn-ea"/>
              </a:rPr>
              <a:t>Latinos</a:t>
            </a:r>
          </a:p>
          <a:p>
            <a:pPr lvl="1">
              <a:defRPr/>
            </a:pPr>
            <a:r>
              <a:rPr>
                <a:cs typeface="Arial" charset="0"/>
              </a:rPr>
              <a:t>Culture and Diversity</a:t>
            </a:r>
          </a:p>
          <a:p>
            <a:pPr lvl="1">
              <a:defRPr/>
            </a:pPr>
            <a:r>
              <a:rPr>
                <a:cs typeface="Arial" charset="0"/>
              </a:rPr>
              <a:t>Familism: A personal outlook that puts family obligations first, before individual well-being</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5771B-7354-45E0-A135-4A14693B0206}"/>
              </a:ext>
            </a:extLst>
          </p:cNvPr>
          <p:cNvSpPr>
            <a:spLocks noGrp="1"/>
          </p:cNvSpPr>
          <p:nvPr>
            <p:ph type="title"/>
          </p:nvPr>
        </p:nvSpPr>
        <p:spPr>
          <a:xfrm>
            <a:off x="347663" y="347663"/>
            <a:ext cx="8447087" cy="1100137"/>
          </a:xfrm>
        </p:spPr>
        <p:txBody>
          <a:bodyPr/>
          <a:lstStyle/>
          <a:p>
            <a:pPr>
              <a:lnSpc>
                <a:spcPts val="3875"/>
              </a:lnSpc>
              <a:defRPr/>
            </a:pPr>
            <a:r>
              <a:rPr dirty="0">
                <a:ea typeface="+mj-ea"/>
              </a:rPr>
              <a:t>American Stories: Asian Americans</a:t>
            </a:r>
          </a:p>
        </p:txBody>
      </p:sp>
      <p:sp>
        <p:nvSpPr>
          <p:cNvPr id="5" name="Content Placeholder 4">
            <a:extLst>
              <a:ext uri="{FF2B5EF4-FFF2-40B4-BE49-F238E27FC236}">
                <a16:creationId xmlns:a16="http://schemas.microsoft.com/office/drawing/2014/main" xmlns="" id="{C189A435-9F5C-4A6D-AAD8-BA0BD8AFE0AF}"/>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American Indians</a:t>
            </a:r>
          </a:p>
          <a:p>
            <a:pPr>
              <a:buFont typeface="Wingdings" charset="0"/>
              <a:buChar char=""/>
              <a:defRPr/>
            </a:pPr>
            <a:r>
              <a:rPr>
                <a:ea typeface="+mn-ea"/>
              </a:rPr>
              <a:t>African Americans</a:t>
            </a:r>
          </a:p>
          <a:p>
            <a:pPr>
              <a:buFont typeface="Wingdings" charset="0"/>
              <a:buChar char=""/>
              <a:defRPr/>
            </a:pPr>
            <a:r>
              <a:rPr>
                <a:ea typeface="+mn-ea"/>
              </a:rPr>
              <a:t>Latinos</a:t>
            </a:r>
          </a:p>
          <a:p>
            <a:pPr>
              <a:buFont typeface="Wingdings" charset="0"/>
              <a:buChar char=""/>
              <a:defRPr/>
            </a:pPr>
            <a:r>
              <a:rPr>
                <a:ea typeface="+mn-ea"/>
              </a:rPr>
              <a:t>Asian Americans</a:t>
            </a:r>
          </a:p>
          <a:p>
            <a:pPr lvl="1">
              <a:defRPr/>
            </a:pPr>
            <a:r>
              <a:rPr>
                <a:cs typeface="Arial" charset="0"/>
              </a:rPr>
              <a:t>Family Traditions, Modern Times</a:t>
            </a:r>
          </a:p>
          <a:p>
            <a:pPr lvl="1">
              <a:defRPr/>
            </a:pPr>
            <a:r>
              <a:rPr>
                <a:cs typeface="Arial" charset="0"/>
              </a:rPr>
              <a:t>Inequality and Diversity</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4D029-4907-46D1-A929-CDD24DE4541B}"/>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a:t>
            </a:r>
          </a:p>
        </p:txBody>
      </p:sp>
      <p:sp>
        <p:nvSpPr>
          <p:cNvPr id="5" name="Content Placeholder 4">
            <a:extLst>
              <a:ext uri="{FF2B5EF4-FFF2-40B4-BE49-F238E27FC236}">
                <a16:creationId xmlns:a16="http://schemas.microsoft.com/office/drawing/2014/main" xmlns="" id="{0411BB27-930B-4AED-B7CF-1E4A6E0DB347}"/>
              </a:ext>
            </a:extLst>
          </p:cNvPr>
          <p:cNvSpPr>
            <a:spLocks noGrp="1"/>
          </p:cNvSpPr>
          <p:nvPr>
            <p:ph idx="1"/>
          </p:nvPr>
        </p:nvSpPr>
        <p:spPr>
          <a:xfrm>
            <a:off x="466725" y="1508125"/>
            <a:ext cx="8143875" cy="4740275"/>
          </a:xfrm>
        </p:spPr>
        <p:txBody>
          <a:bodyPr/>
          <a:lstStyle/>
          <a:p>
            <a:pPr marL="0" indent="0">
              <a:buFont typeface="Wingdings" charset="0"/>
              <a:buNone/>
              <a:defRPr/>
            </a:pPr>
            <a:r>
              <a:rPr>
                <a:ea typeface="+mn-ea"/>
              </a:rPr>
              <a:t> </a:t>
            </a:r>
          </a:p>
        </p:txBody>
      </p:sp>
      <p:pic>
        <p:nvPicPr>
          <p:cNvPr id="43012" name="Picture 2" descr="A baby in its mother's arms wearing a sticker that says &quot;Keep Families Together&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7002463"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AC4EF-D990-4805-9521-0E06515326F6}"/>
              </a:ext>
            </a:extLst>
          </p:cNvPr>
          <p:cNvSpPr>
            <a:spLocks noGrp="1"/>
          </p:cNvSpPr>
          <p:nvPr>
            <p:ph type="title"/>
          </p:nvPr>
        </p:nvSpPr>
        <p:spPr>
          <a:xfrm>
            <a:off x="347663" y="347663"/>
            <a:ext cx="8447087" cy="1100137"/>
          </a:xfrm>
        </p:spPr>
        <p:txBody>
          <a:bodyPr/>
          <a:lstStyle/>
          <a:p>
            <a:pPr>
              <a:lnSpc>
                <a:spcPts val="3875"/>
              </a:lnSpc>
              <a:defRPr/>
            </a:pPr>
            <a:r>
              <a:rPr dirty="0">
                <a:ea typeface="+mj-ea"/>
              </a:rPr>
              <a:t>What Are Race and Ethnicity?</a:t>
            </a:r>
          </a:p>
        </p:txBody>
      </p:sp>
      <p:sp>
        <p:nvSpPr>
          <p:cNvPr id="5" name="Content Placeholder 4">
            <a:extLst>
              <a:ext uri="{FF2B5EF4-FFF2-40B4-BE49-F238E27FC236}">
                <a16:creationId xmlns:a16="http://schemas.microsoft.com/office/drawing/2014/main" xmlns="" id="{D7D03A14-2FD4-4674-A171-928F798F277F}"/>
              </a:ext>
            </a:extLst>
          </p:cNvPr>
          <p:cNvSpPr>
            <a:spLocks noGrp="1"/>
          </p:cNvSpPr>
          <p:nvPr>
            <p:ph idx="1"/>
          </p:nvPr>
        </p:nvSpPr>
        <p:spPr>
          <a:xfrm>
            <a:off x="466725" y="1508125"/>
            <a:ext cx="8143875" cy="4740275"/>
          </a:xfrm>
        </p:spPr>
        <p:txBody>
          <a:bodyPr/>
          <a:lstStyle/>
          <a:p>
            <a:pPr>
              <a:defRPr/>
            </a:pPr>
            <a:r>
              <a:rPr>
                <a:ea typeface="+mn-ea"/>
              </a:rPr>
              <a:t>Biology and Race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ADC25-82FA-4F87-A572-7F1D1A5F504C}"/>
              </a:ext>
            </a:extLst>
          </p:cNvPr>
          <p:cNvSpPr>
            <a:spLocks noGrp="1"/>
          </p:cNvSpPr>
          <p:nvPr>
            <p:ph type="title"/>
          </p:nvPr>
        </p:nvSpPr>
        <p:spPr>
          <a:xfrm>
            <a:off x="347663" y="347663"/>
            <a:ext cx="8447087" cy="1100137"/>
          </a:xfrm>
        </p:spPr>
        <p:txBody>
          <a:bodyPr/>
          <a:lstStyle/>
          <a:p>
            <a:pPr>
              <a:lnSpc>
                <a:spcPts val="3875"/>
              </a:lnSpc>
              <a:defRPr/>
            </a:pPr>
            <a:r>
              <a:rPr>
                <a:ea typeface="+mj-ea"/>
              </a:rPr>
              <a:t>Immigration: The New Immigration</a:t>
            </a:r>
          </a:p>
        </p:txBody>
      </p:sp>
      <p:sp>
        <p:nvSpPr>
          <p:cNvPr id="5" name="Content Placeholder 4">
            <a:extLst>
              <a:ext uri="{FF2B5EF4-FFF2-40B4-BE49-F238E27FC236}">
                <a16:creationId xmlns:a16="http://schemas.microsoft.com/office/drawing/2014/main" xmlns="" id="{F3BA09DC-8430-4F3C-A58C-B31DD69AD295}"/>
              </a:ext>
            </a:extLst>
          </p:cNvPr>
          <p:cNvSpPr>
            <a:spLocks noGrp="1"/>
          </p:cNvSpPr>
          <p:nvPr>
            <p:ph idx="1"/>
          </p:nvPr>
        </p:nvSpPr>
        <p:spPr>
          <a:xfrm>
            <a:off x="466725" y="1508125"/>
            <a:ext cx="8143875" cy="4740275"/>
          </a:xfrm>
        </p:spPr>
        <p:txBody>
          <a:bodyPr/>
          <a:lstStyle/>
          <a:p>
            <a:pPr>
              <a:buFont typeface="Wingdings" charset="0"/>
              <a:buChar char=""/>
              <a:defRPr/>
            </a:pPr>
            <a:r>
              <a:rPr dirty="0">
                <a:ea typeface="+mn-ea"/>
              </a:rPr>
              <a:t>The New Immigration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36998E-31BF-4BF9-BE60-99C58751C277}"/>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Uniting and Dividing Families</a:t>
            </a:r>
          </a:p>
        </p:txBody>
      </p:sp>
      <p:sp>
        <p:nvSpPr>
          <p:cNvPr id="5" name="Content Placeholder 4">
            <a:extLst>
              <a:ext uri="{FF2B5EF4-FFF2-40B4-BE49-F238E27FC236}">
                <a16:creationId xmlns:a16="http://schemas.microsoft.com/office/drawing/2014/main" xmlns="" id="{216116BE-13DD-43E7-B7ED-480764AFEA41}"/>
              </a:ext>
            </a:extLst>
          </p:cNvPr>
          <p:cNvSpPr>
            <a:spLocks noGrp="1"/>
          </p:cNvSpPr>
          <p:nvPr>
            <p:ph idx="1"/>
          </p:nvPr>
        </p:nvSpPr>
        <p:spPr>
          <a:xfrm>
            <a:off x="466725" y="1508125"/>
            <a:ext cx="8143875" cy="4740275"/>
          </a:xfrm>
        </p:spPr>
        <p:txBody>
          <a:bodyPr/>
          <a:lstStyle/>
          <a:p>
            <a:pPr marL="339725" indent="-338138">
              <a:buFont typeface="Wingdings" charset="0"/>
              <a:buChar char=""/>
              <a:defRPr/>
            </a:pPr>
            <a:r>
              <a:rPr>
                <a:ea typeface="+mn-ea"/>
              </a:rPr>
              <a:t>Immigration Uniting and Dividing Families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8AFAE-8433-4EA5-8E67-E7AF868D1F47}"/>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1882</a:t>
            </a:r>
          </a:p>
        </p:txBody>
      </p:sp>
      <p:sp>
        <p:nvSpPr>
          <p:cNvPr id="5" name="Content Placeholder 4">
            <a:extLst>
              <a:ext uri="{FF2B5EF4-FFF2-40B4-BE49-F238E27FC236}">
                <a16:creationId xmlns:a16="http://schemas.microsoft.com/office/drawing/2014/main" xmlns="" id="{753221F2-98C3-4248-9508-11E5D298A339}"/>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Immigration Uniting and Dividing Families</a:t>
            </a:r>
          </a:p>
          <a:p>
            <a:pPr lvl="1">
              <a:defRPr/>
            </a:pPr>
            <a:r>
              <a:rPr>
                <a:cs typeface="Arial" charset="0"/>
              </a:rPr>
              <a:t>1882: Chinese Exclusion Act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2D2BB-7520-4AD8-9452-4690C74AC7FF}"/>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1924</a:t>
            </a:r>
          </a:p>
        </p:txBody>
      </p:sp>
      <p:sp>
        <p:nvSpPr>
          <p:cNvPr id="5" name="Content Placeholder 4">
            <a:extLst>
              <a:ext uri="{FF2B5EF4-FFF2-40B4-BE49-F238E27FC236}">
                <a16:creationId xmlns:a16="http://schemas.microsoft.com/office/drawing/2014/main" xmlns="" id="{4B3E23D0-501D-495D-A65F-F555C9A798BE}"/>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Immigration Uniting and Dividing Families</a:t>
            </a:r>
          </a:p>
          <a:p>
            <a:pPr lvl="1">
              <a:defRPr/>
            </a:pPr>
            <a:r>
              <a:rPr>
                <a:cs typeface="Arial" charset="0"/>
              </a:rPr>
              <a:t>1882: Chinese Exclusion Act</a:t>
            </a:r>
          </a:p>
          <a:p>
            <a:pPr lvl="1">
              <a:defRPr/>
            </a:pPr>
            <a:r>
              <a:rPr>
                <a:cs typeface="Arial" charset="0"/>
              </a:rPr>
              <a:t>1924: Immigration Act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E9D3E1-3DEC-478B-82D9-184D0A129103}"/>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1945</a:t>
            </a:r>
          </a:p>
        </p:txBody>
      </p:sp>
      <p:sp>
        <p:nvSpPr>
          <p:cNvPr id="5" name="Content Placeholder 4">
            <a:extLst>
              <a:ext uri="{FF2B5EF4-FFF2-40B4-BE49-F238E27FC236}">
                <a16:creationId xmlns:a16="http://schemas.microsoft.com/office/drawing/2014/main" xmlns="" id="{BDAF27E1-D852-4EDE-B97A-6DEA84B1E15E}"/>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Immigration Uniting and Dividing Families</a:t>
            </a:r>
          </a:p>
          <a:p>
            <a:pPr lvl="1">
              <a:defRPr/>
            </a:pPr>
            <a:r>
              <a:rPr>
                <a:cs typeface="Arial" charset="0"/>
              </a:rPr>
              <a:t>1882: Chinese Exclusion Act</a:t>
            </a:r>
          </a:p>
          <a:p>
            <a:pPr lvl="1">
              <a:defRPr/>
            </a:pPr>
            <a:r>
              <a:rPr>
                <a:cs typeface="Arial" charset="0"/>
              </a:rPr>
              <a:t>1924: Immigration Act</a:t>
            </a:r>
          </a:p>
          <a:p>
            <a:pPr lvl="1">
              <a:defRPr/>
            </a:pPr>
            <a:r>
              <a:rPr>
                <a:cs typeface="Arial" charset="0"/>
              </a:rPr>
              <a:t>1945: War Brides Act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C4F1C-17D6-4785-B711-890E33CCC599}"/>
              </a:ext>
            </a:extLst>
          </p:cNvPr>
          <p:cNvSpPr>
            <a:spLocks noGrp="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Immigration: 1942–1964</a:t>
            </a:r>
          </a:p>
        </p:txBody>
      </p:sp>
      <p:sp>
        <p:nvSpPr>
          <p:cNvPr id="55299"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Immigration Uniting and Dividing Families</a:t>
            </a:r>
          </a:p>
          <a:p>
            <a:pPr lvl="1"/>
            <a:r>
              <a:rPr>
                <a:latin typeface="Rockwell" charset="0"/>
                <a:cs typeface="Times New Roman" charset="0"/>
              </a:rPr>
              <a:t>1882: Chinese Exclusion Act</a:t>
            </a:r>
          </a:p>
          <a:p>
            <a:pPr lvl="1"/>
            <a:r>
              <a:rPr>
                <a:latin typeface="Rockwell" charset="0"/>
                <a:cs typeface="Times New Roman" charset="0"/>
              </a:rPr>
              <a:t>1924: Immigration Act</a:t>
            </a:r>
          </a:p>
          <a:p>
            <a:pPr lvl="1"/>
            <a:r>
              <a:rPr>
                <a:latin typeface="Rockwell" charset="0"/>
                <a:cs typeface="Times New Roman" charset="0"/>
              </a:rPr>
              <a:t>1945: War Brides Act</a:t>
            </a:r>
          </a:p>
          <a:p>
            <a:pPr lvl="1"/>
            <a:r>
              <a:rPr>
                <a:latin typeface="Rockwell" charset="0"/>
                <a:cs typeface="Times New Roman" charset="0"/>
              </a:rPr>
              <a:t>1942</a:t>
            </a:r>
            <a:r>
              <a:rPr>
                <a:latin typeface="Calibri" charset="0"/>
                <a:cs typeface="Times New Roman" charset="0"/>
              </a:rPr>
              <a:t>–</a:t>
            </a:r>
            <a:r>
              <a:rPr>
                <a:latin typeface="Rockwell" charset="0"/>
                <a:cs typeface="Times New Roman" charset="0"/>
              </a:rPr>
              <a:t>1964: Bracero Program</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43FC6-3C40-474A-8696-324562DAEADF}"/>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1965</a:t>
            </a:r>
          </a:p>
        </p:txBody>
      </p:sp>
      <p:sp>
        <p:nvSpPr>
          <p:cNvPr id="5" name="Content Placeholder 4">
            <a:extLst>
              <a:ext uri="{FF2B5EF4-FFF2-40B4-BE49-F238E27FC236}">
                <a16:creationId xmlns:a16="http://schemas.microsoft.com/office/drawing/2014/main" xmlns="" id="{EEF0B0C8-4C5B-46BC-B61E-4CFFCD03924E}"/>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Immigration Uniting and Dividing Families</a:t>
            </a:r>
          </a:p>
          <a:p>
            <a:pPr lvl="1">
              <a:defRPr/>
            </a:pPr>
            <a:r>
              <a:rPr>
                <a:cs typeface="Arial" charset="0"/>
              </a:rPr>
              <a:t>1965: Amendments to the Immigration and Nationality Act</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1F081-C29D-4FEE-81D9-2B0E04E0A393}"/>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2002</a:t>
            </a:r>
          </a:p>
        </p:txBody>
      </p:sp>
      <p:sp>
        <p:nvSpPr>
          <p:cNvPr id="5" name="Content Placeholder 4">
            <a:extLst>
              <a:ext uri="{FF2B5EF4-FFF2-40B4-BE49-F238E27FC236}">
                <a16:creationId xmlns:a16="http://schemas.microsoft.com/office/drawing/2014/main" xmlns="" id="{02FFBB37-6A5F-4DFE-9290-02F7D56F8EB8}"/>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Immigration Uniting and Dividing Families</a:t>
            </a:r>
          </a:p>
          <a:p>
            <a:pPr lvl="1">
              <a:defRPr/>
            </a:pPr>
            <a:r>
              <a:rPr>
                <a:cs typeface="Arial" charset="0"/>
              </a:rPr>
              <a:t>1965: Amendments to the Immigration and Nationality Act</a:t>
            </a:r>
          </a:p>
          <a:p>
            <a:pPr lvl="1">
              <a:defRPr/>
            </a:pPr>
            <a:r>
              <a:rPr>
                <a:cs typeface="Arial" charset="0"/>
              </a:rPr>
              <a:t>2002: Homeland Security Act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DFE277-FA97-4C03-AE06-9D003ABAC652}"/>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2012</a:t>
            </a:r>
          </a:p>
        </p:txBody>
      </p:sp>
      <p:sp>
        <p:nvSpPr>
          <p:cNvPr id="5" name="Content Placeholder 4">
            <a:extLst>
              <a:ext uri="{FF2B5EF4-FFF2-40B4-BE49-F238E27FC236}">
                <a16:creationId xmlns:a16="http://schemas.microsoft.com/office/drawing/2014/main" xmlns="" id="{38FE8CBB-84E2-41FB-8609-5FD5AC05473D}"/>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Immigration Uniting and Dividing Families</a:t>
            </a:r>
          </a:p>
          <a:p>
            <a:pPr lvl="1">
              <a:defRPr/>
            </a:pPr>
            <a:r>
              <a:rPr>
                <a:cs typeface="Arial" charset="0"/>
              </a:rPr>
              <a:t>1965: Amendments to the Immigration and Nationality Act</a:t>
            </a:r>
          </a:p>
          <a:p>
            <a:pPr lvl="1">
              <a:defRPr/>
            </a:pPr>
            <a:r>
              <a:rPr>
                <a:cs typeface="Arial" charset="0"/>
              </a:rPr>
              <a:t>2002: Homeland Security Act</a:t>
            </a:r>
          </a:p>
          <a:p>
            <a:pPr lvl="1">
              <a:defRPr/>
            </a:pPr>
            <a:r>
              <a:rPr>
                <a:cs typeface="Arial" charset="0"/>
              </a:rPr>
              <a:t>2012: Deferred Action for Childhood Arrivals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61B72-7DD6-4D57-BB10-541D74F71117}"/>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Generations</a:t>
            </a:r>
          </a:p>
        </p:txBody>
      </p:sp>
      <p:sp>
        <p:nvSpPr>
          <p:cNvPr id="5" name="Content Placeholder 4">
            <a:extLst>
              <a:ext uri="{FF2B5EF4-FFF2-40B4-BE49-F238E27FC236}">
                <a16:creationId xmlns:a16="http://schemas.microsoft.com/office/drawing/2014/main" xmlns="" id="{5D52F6A3-6072-4EC3-ACFD-C8224C0A6DA4}"/>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New Immigration</a:t>
            </a:r>
          </a:p>
          <a:p>
            <a:pPr>
              <a:buFont typeface="Wingdings" charset="0"/>
              <a:buChar char=""/>
              <a:defRPr/>
            </a:pPr>
            <a:r>
              <a:rPr>
                <a:ea typeface="+mn-ea"/>
              </a:rPr>
              <a:t>Generations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3B84-73BA-4309-BD3E-26D4257F7351}"/>
              </a:ext>
            </a:extLst>
          </p:cNvPr>
          <p:cNvSpPr>
            <a:spLocks noGrp="1"/>
          </p:cNvSpPr>
          <p:nvPr>
            <p:ph type="title"/>
          </p:nvPr>
        </p:nvSpPr>
        <p:spPr>
          <a:xfrm>
            <a:off x="347663" y="347663"/>
            <a:ext cx="8447087" cy="1100137"/>
          </a:xfrm>
        </p:spPr>
        <p:txBody>
          <a:bodyPr/>
          <a:lstStyle/>
          <a:p>
            <a:pPr>
              <a:lnSpc>
                <a:spcPts val="3875"/>
              </a:lnSpc>
              <a:defRPr/>
            </a:pPr>
            <a:r>
              <a:rPr dirty="0">
                <a:ea typeface="+mj-ea"/>
              </a:rPr>
              <a:t>What Are Race and Ethnicity? </a:t>
            </a:r>
            <a:br>
              <a:rPr dirty="0">
                <a:ea typeface="+mj-ea"/>
              </a:rPr>
            </a:br>
            <a:r>
              <a:rPr dirty="0">
                <a:ea typeface="+mj-ea"/>
              </a:rPr>
              <a:t>Definitions</a:t>
            </a:r>
          </a:p>
        </p:txBody>
      </p:sp>
      <p:sp>
        <p:nvSpPr>
          <p:cNvPr id="1024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Biology and Race</a:t>
            </a:r>
          </a:p>
          <a:p>
            <a:pPr>
              <a:buFont typeface="Wingdings" charset="0"/>
              <a:buChar char=""/>
            </a:pPr>
            <a:r>
              <a:rPr>
                <a:latin typeface="Rockwell" charset="0"/>
                <a:ea typeface="MS PGothic" charset="0"/>
                <a:cs typeface="Times New Roman" charset="0"/>
              </a:rPr>
              <a:t>Definitions</a:t>
            </a:r>
          </a:p>
          <a:p>
            <a:pPr lvl="1"/>
            <a:r>
              <a:rPr>
                <a:latin typeface="Rockwell" charset="0"/>
                <a:cs typeface="Times New Roman" charset="0"/>
              </a:rPr>
              <a:t>Race: A group of people believed to share common descent, based on perceived innate physical similarities</a:t>
            </a:r>
          </a:p>
          <a:p>
            <a:pPr lvl="1"/>
            <a:r>
              <a:rPr>
                <a:latin typeface="Rockwell" charset="0"/>
                <a:cs typeface="Arial" charset="0"/>
              </a:rPr>
              <a:t>Ethnicity: A group of people with a common cultural identification, based on a common language, religion, ancestral origin, or traditional practices</a:t>
            </a:r>
          </a:p>
          <a:p>
            <a:pPr lvl="1"/>
            <a:endParaRPr>
              <a:latin typeface="Rockwell"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E4C405F-7C21-45D2-A4C3-D36E8B8C9FC6}"/>
              </a:ext>
            </a:extLst>
          </p:cNvPr>
          <p:cNvSpPr>
            <a:spLocks noGrp="1"/>
          </p:cNvSpPr>
          <p:nvPr>
            <p:ph type="title"/>
          </p:nvPr>
        </p:nvSpPr>
        <p:spPr/>
        <p:txBody>
          <a:bodyPr/>
          <a:lstStyle/>
          <a:p>
            <a:pPr>
              <a:lnSpc>
                <a:spcPts val="3875"/>
              </a:lnSpc>
              <a:defRPr/>
            </a:pPr>
            <a:r>
              <a:rPr dirty="0">
                <a:ea typeface="+mj-ea"/>
              </a:rPr>
              <a:t>Immigrant Generations </a:t>
            </a:r>
          </a:p>
        </p:txBody>
      </p:sp>
      <p:pic>
        <p:nvPicPr>
          <p:cNvPr id="2" name="Picture 1" descr="FAMILY2_Table0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067" y="1574800"/>
            <a:ext cx="3471466" cy="4787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FD24D-EC84-4DE8-8397-18DD18A7F2E7}"/>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Acculturation</a:t>
            </a:r>
          </a:p>
        </p:txBody>
      </p:sp>
      <p:sp>
        <p:nvSpPr>
          <p:cNvPr id="5" name="Content Placeholder 4">
            <a:extLst>
              <a:ext uri="{FF2B5EF4-FFF2-40B4-BE49-F238E27FC236}">
                <a16:creationId xmlns:a16="http://schemas.microsoft.com/office/drawing/2014/main" xmlns="" id="{EA64EA5D-91EF-46B6-BCF3-D13C5FF52BED}"/>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New Immigration</a:t>
            </a:r>
          </a:p>
          <a:p>
            <a:pPr>
              <a:buFont typeface="Wingdings" charset="0"/>
              <a:buChar char=""/>
              <a:defRPr/>
            </a:pPr>
            <a:r>
              <a:rPr>
                <a:ea typeface="+mn-ea"/>
              </a:rPr>
              <a:t>Generations</a:t>
            </a:r>
          </a:p>
          <a:p>
            <a:pPr lvl="1">
              <a:defRPr/>
            </a:pPr>
            <a:r>
              <a:rPr>
                <a:cs typeface="Arial" charset="0"/>
              </a:rPr>
              <a:t>Acculturation: The acquisition of a new culture and language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9E369-D837-43B0-B736-8169FCB68966}"/>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a:t>
            </a:r>
            <a:br>
              <a:rPr dirty="0">
                <a:ea typeface="+mj-ea"/>
              </a:rPr>
            </a:br>
            <a:r>
              <a:rPr dirty="0">
                <a:ea typeface="+mj-ea"/>
              </a:rPr>
              <a:t>Consonant and Dissonant Acculturation</a:t>
            </a:r>
          </a:p>
        </p:txBody>
      </p:sp>
      <p:sp>
        <p:nvSpPr>
          <p:cNvPr id="5" name="Content Placeholder 4">
            <a:extLst>
              <a:ext uri="{FF2B5EF4-FFF2-40B4-BE49-F238E27FC236}">
                <a16:creationId xmlns:a16="http://schemas.microsoft.com/office/drawing/2014/main" xmlns="" id="{7F85D709-6CC9-42D0-9036-8EA3BDC54A19}"/>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The New Immigration</a:t>
            </a:r>
          </a:p>
          <a:p>
            <a:pPr>
              <a:buFont typeface="Wingdings" charset="0"/>
              <a:buChar char=""/>
              <a:defRPr/>
            </a:pPr>
            <a:r>
              <a:rPr>
                <a:ea typeface="+mn-ea"/>
              </a:rPr>
              <a:t>Generations</a:t>
            </a:r>
          </a:p>
          <a:p>
            <a:pPr lvl="1">
              <a:defRPr/>
            </a:pPr>
            <a:r>
              <a:rPr>
                <a:cs typeface="Arial" charset="0"/>
              </a:rPr>
              <a:t>Acculturation</a:t>
            </a:r>
          </a:p>
          <a:p>
            <a:pPr lvl="4">
              <a:buFont typeface="Wingdings" charset="0"/>
              <a:buChar char=""/>
              <a:defRPr/>
            </a:pPr>
            <a:r>
              <a:rPr>
                <a:cs typeface="Arial" charset="0"/>
              </a:rPr>
              <a:t>Consonant Acculturation</a:t>
            </a:r>
          </a:p>
          <a:p>
            <a:pPr lvl="4">
              <a:buFont typeface="Wingdings" charset="0"/>
              <a:buChar char=""/>
              <a:defRPr/>
            </a:pPr>
            <a:r>
              <a:rPr>
                <a:cs typeface="Arial" charset="0"/>
              </a:rPr>
              <a:t>Dissonant Acculturation</a:t>
            </a:r>
          </a:p>
          <a:p>
            <a:pPr lvl="4">
              <a:buFont typeface="Wingdings" charset="0"/>
              <a:buChar char=""/>
              <a:defRPr/>
            </a:pPr>
            <a:endParaRPr>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C4A18-E4B5-48C3-A8D8-502BFA070009}"/>
              </a:ext>
            </a:extLst>
          </p:cNvPr>
          <p:cNvSpPr>
            <a:spLocks noGrp="1"/>
          </p:cNvSpPr>
          <p:nvPr>
            <p:ph type="title"/>
          </p:nvPr>
        </p:nvSpPr>
        <p:spPr>
          <a:xfrm>
            <a:off x="347663" y="347663"/>
            <a:ext cx="8447087" cy="1100137"/>
          </a:xfrm>
        </p:spPr>
        <p:txBody>
          <a:bodyPr/>
          <a:lstStyle/>
          <a:p>
            <a:pPr>
              <a:lnSpc>
                <a:spcPts val="3875"/>
              </a:lnSpc>
              <a:defRPr/>
            </a:pPr>
            <a:r>
              <a:rPr dirty="0">
                <a:ea typeface="+mj-ea"/>
              </a:rPr>
              <a:t>Immigration: Assimilation</a:t>
            </a:r>
          </a:p>
        </p:txBody>
      </p:sp>
      <p:sp>
        <p:nvSpPr>
          <p:cNvPr id="5" name="Content Placeholder 4">
            <a:extLst>
              <a:ext uri="{FF2B5EF4-FFF2-40B4-BE49-F238E27FC236}">
                <a16:creationId xmlns:a16="http://schemas.microsoft.com/office/drawing/2014/main" xmlns="" id="{81BEBF25-A2EF-4469-86E5-F5327E7782C7}"/>
              </a:ext>
            </a:extLst>
          </p:cNvPr>
          <p:cNvSpPr>
            <a:spLocks noGrp="1"/>
          </p:cNvSpPr>
          <p:nvPr>
            <p:ph idx="1"/>
          </p:nvPr>
        </p:nvSpPr>
        <p:spPr>
          <a:xfrm>
            <a:off x="466725" y="1508125"/>
            <a:ext cx="8143875" cy="4740275"/>
          </a:xfrm>
        </p:spPr>
        <p:txBody>
          <a:bodyPr/>
          <a:lstStyle/>
          <a:p>
            <a:pPr>
              <a:buFont typeface="Wingdings" charset="0"/>
              <a:buChar char=""/>
              <a:defRPr/>
            </a:pPr>
            <a:r>
              <a:rPr dirty="0">
                <a:ea typeface="+mn-ea"/>
              </a:rPr>
              <a:t>The New Immigration</a:t>
            </a:r>
          </a:p>
          <a:p>
            <a:pPr>
              <a:buFont typeface="Wingdings" charset="0"/>
              <a:buChar char=""/>
              <a:defRPr/>
            </a:pPr>
            <a:r>
              <a:rPr dirty="0">
                <a:ea typeface="+mn-ea"/>
              </a:rPr>
              <a:t>Generations</a:t>
            </a:r>
          </a:p>
          <a:p>
            <a:pPr lvl="1">
              <a:defRPr/>
            </a:pPr>
            <a:r>
              <a:rPr dirty="0">
                <a:cs typeface="Arial" charset="0"/>
              </a:rPr>
              <a:t>Acculturation</a:t>
            </a:r>
          </a:p>
          <a:p>
            <a:pPr lvl="1">
              <a:defRPr/>
            </a:pPr>
            <a:r>
              <a:rPr dirty="0">
                <a:cs typeface="Arial" charset="0"/>
              </a:rPr>
              <a:t>Assimilation: The gradual reduction of ethnic distinction between immigrants and the mainstream society</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882AD307-1DE8-48C9-A83E-D996C583417B}"/>
              </a:ext>
            </a:extLst>
          </p:cNvPr>
          <p:cNvSpPr>
            <a:spLocks noGrp="1"/>
          </p:cNvSpPr>
          <p:nvPr>
            <p:ph idx="1"/>
          </p:nvPr>
        </p:nvSpPr>
        <p:spPr>
          <a:xfrm>
            <a:off x="466725" y="1508125"/>
            <a:ext cx="8143875" cy="4740275"/>
          </a:xfrm>
        </p:spPr>
        <p:txBody>
          <a:bodyPr/>
          <a:lstStyle/>
          <a:p>
            <a:pPr marL="0" indent="0">
              <a:buFont typeface="Wingdings" charset="0"/>
              <a:buNone/>
              <a:defRPr/>
            </a:pPr>
            <a:r>
              <a:rPr>
                <a:ea typeface="+mn-ea"/>
              </a:rPr>
              <a:t> </a:t>
            </a:r>
          </a:p>
        </p:txBody>
      </p:sp>
      <p:sp>
        <p:nvSpPr>
          <p:cNvPr id="2" name="Title 1">
            <a:extLst>
              <a:ext uri="{FF2B5EF4-FFF2-40B4-BE49-F238E27FC236}">
                <a16:creationId xmlns:a16="http://schemas.microsoft.com/office/drawing/2014/main" xmlns="" id="{19050211-0890-4937-B1EA-C058855886D4}"/>
              </a:ext>
            </a:extLst>
          </p:cNvPr>
          <p:cNvSpPr>
            <a:spLocks noGrp="1"/>
          </p:cNvSpPr>
          <p:nvPr>
            <p:ph type="title"/>
          </p:nvPr>
        </p:nvSpPr>
        <p:spPr>
          <a:xfrm>
            <a:off x="347663" y="347663"/>
            <a:ext cx="8447087" cy="1100137"/>
          </a:xfrm>
        </p:spPr>
        <p:txBody>
          <a:bodyPr/>
          <a:lstStyle/>
          <a:p>
            <a:pPr>
              <a:lnSpc>
                <a:spcPts val="3875"/>
              </a:lnSpc>
              <a:defRPr/>
            </a:pPr>
            <a:r>
              <a:rPr dirty="0">
                <a:ea typeface="+mj-ea"/>
              </a:rPr>
              <a:t>Intermarriage</a:t>
            </a:r>
          </a:p>
        </p:txBody>
      </p:sp>
      <p:pic>
        <p:nvPicPr>
          <p:cNvPr id="73732" name="Picture 2" descr="A photo of an interracial family where the father is of West Indian origin and the mother is white, with two sets of twins. In each set of twins, the twins look as if they wouold be labeled as different races by strang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85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9E0EE-A267-4C91-9091-3954443E6688}"/>
              </a:ext>
            </a:extLst>
          </p:cNvPr>
          <p:cNvSpPr>
            <a:spLocks noGrp="1"/>
          </p:cNvSpPr>
          <p:nvPr>
            <p:ph type="title"/>
          </p:nvPr>
        </p:nvSpPr>
        <p:spPr>
          <a:xfrm>
            <a:off x="347663" y="347663"/>
            <a:ext cx="8447087" cy="1100137"/>
          </a:xfrm>
        </p:spPr>
        <p:txBody>
          <a:bodyPr/>
          <a:lstStyle/>
          <a:p>
            <a:pPr>
              <a:lnSpc>
                <a:spcPts val="3875"/>
              </a:lnSpc>
              <a:defRPr/>
            </a:pPr>
            <a:r>
              <a:rPr dirty="0">
                <a:ea typeface="+mj-ea"/>
              </a:rPr>
              <a:t>Intermarriage: Definition</a:t>
            </a:r>
          </a:p>
        </p:txBody>
      </p:sp>
      <p:sp>
        <p:nvSpPr>
          <p:cNvPr id="5" name="Content Placeholder 4">
            <a:extLst>
              <a:ext uri="{FF2B5EF4-FFF2-40B4-BE49-F238E27FC236}">
                <a16:creationId xmlns:a16="http://schemas.microsoft.com/office/drawing/2014/main" xmlns="" id="{FAACA36C-E730-4AE9-A1AB-2AB9EDA8E37A}"/>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Intermarriage: </a:t>
            </a:r>
            <a:r>
              <a:rPr>
                <a:cs typeface="Arial" charset="0"/>
              </a:rPr>
              <a:t>Marriage between members of different racial or ethnic groups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02D66-1124-4740-AD8C-B8E0C9E1AEE4}"/>
              </a:ext>
            </a:extLst>
          </p:cNvPr>
          <p:cNvSpPr>
            <a:spLocks noGrp="1"/>
          </p:cNvSpPr>
          <p:nvPr>
            <p:ph type="title"/>
          </p:nvPr>
        </p:nvSpPr>
        <p:spPr>
          <a:xfrm>
            <a:off x="347663" y="347663"/>
            <a:ext cx="8447087" cy="1100137"/>
          </a:xfrm>
        </p:spPr>
        <p:txBody>
          <a:bodyPr/>
          <a:lstStyle/>
          <a:p>
            <a:pPr>
              <a:lnSpc>
                <a:spcPts val="3875"/>
              </a:lnSpc>
              <a:defRPr/>
            </a:pPr>
            <a:r>
              <a:rPr dirty="0">
                <a:ea typeface="+mj-ea"/>
              </a:rPr>
              <a:t>Intermarriage: Black and White</a:t>
            </a:r>
          </a:p>
        </p:txBody>
      </p:sp>
      <p:sp>
        <p:nvSpPr>
          <p:cNvPr id="5" name="Content Placeholder 4">
            <a:extLst>
              <a:ext uri="{FF2B5EF4-FFF2-40B4-BE49-F238E27FC236}">
                <a16:creationId xmlns:a16="http://schemas.microsoft.com/office/drawing/2014/main" xmlns="" id="{07F9C152-E4A0-450C-82AC-09119D3C1591}"/>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Black and White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DB193-F02D-4BF8-980C-38240225DFD6}"/>
              </a:ext>
            </a:extLst>
          </p:cNvPr>
          <p:cNvSpPr>
            <a:spLocks noGrp="1"/>
          </p:cNvSpPr>
          <p:nvPr>
            <p:ph type="title"/>
          </p:nvPr>
        </p:nvSpPr>
        <p:spPr>
          <a:xfrm>
            <a:off x="347663" y="347663"/>
            <a:ext cx="8447087" cy="1100137"/>
          </a:xfrm>
        </p:spPr>
        <p:txBody>
          <a:bodyPr/>
          <a:lstStyle/>
          <a:p>
            <a:pPr>
              <a:lnSpc>
                <a:spcPts val="3875"/>
              </a:lnSpc>
              <a:defRPr/>
            </a:pPr>
            <a:r>
              <a:rPr dirty="0">
                <a:ea typeface="+mj-ea"/>
              </a:rPr>
              <a:t>Intermarriage: Social Distance</a:t>
            </a:r>
          </a:p>
        </p:txBody>
      </p:sp>
      <p:sp>
        <p:nvSpPr>
          <p:cNvPr id="5" name="Content Placeholder 4">
            <a:extLst>
              <a:ext uri="{FF2B5EF4-FFF2-40B4-BE49-F238E27FC236}">
                <a16:creationId xmlns:a16="http://schemas.microsoft.com/office/drawing/2014/main" xmlns="" id="{9B40B33C-D388-401F-ABDE-A2CDDF082E21}"/>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Black and White</a:t>
            </a:r>
          </a:p>
          <a:p>
            <a:pPr>
              <a:buFont typeface="Wingdings" charset="0"/>
              <a:buChar char=""/>
              <a:defRPr/>
            </a:pPr>
            <a:r>
              <a:rPr>
                <a:ea typeface="+mn-ea"/>
              </a:rPr>
              <a:t>The Future of Social Distance</a:t>
            </a:r>
          </a:p>
          <a:p>
            <a:pPr lvl="1">
              <a:defRPr/>
            </a:pPr>
            <a:r>
              <a:rPr>
                <a:cs typeface="Arial" charset="0"/>
              </a:rPr>
              <a:t>Social Distance: The level of acceptance that members of one group have toward members of another group</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91A2C5-582E-4B5C-AA28-6E360E77419A}"/>
              </a:ext>
            </a:extLst>
          </p:cNvPr>
          <p:cNvSpPr>
            <a:spLocks noGrp="1"/>
          </p:cNvSpPr>
          <p:nvPr>
            <p:ph type="title"/>
          </p:nvPr>
        </p:nvSpPr>
        <p:spPr/>
        <p:txBody>
          <a:bodyPr/>
          <a:lstStyle/>
          <a:p>
            <a:pPr>
              <a:lnSpc>
                <a:spcPts val="3875"/>
              </a:lnSpc>
              <a:defRPr/>
            </a:pPr>
            <a:r>
              <a:rPr dirty="0">
                <a:ea typeface="+mj-ea"/>
              </a:rPr>
              <a:t>Social Distance Workshop</a:t>
            </a:r>
          </a:p>
        </p:txBody>
      </p:sp>
      <p:pic>
        <p:nvPicPr>
          <p:cNvPr id="81923" name="Picture 2" descr="A chart that asks students to consider how they, their parents, and their grandparents would react if they had a close friend, a date, a co-habiting partner, or a spouse of a different race or ethnic gro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81534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BAA5D-495F-4DC3-8CFB-904948200207}"/>
              </a:ext>
            </a:extLst>
          </p:cNvPr>
          <p:cNvSpPr>
            <a:spLocks noGrp="1"/>
          </p:cNvSpPr>
          <p:nvPr>
            <p:ph type="title"/>
          </p:nvPr>
        </p:nvSpPr>
        <p:spPr>
          <a:xfrm>
            <a:off x="347663" y="347663"/>
            <a:ext cx="8447087" cy="1100137"/>
          </a:xfrm>
        </p:spPr>
        <p:txBody>
          <a:bodyPr/>
          <a:lstStyle/>
          <a:p>
            <a:pPr>
              <a:lnSpc>
                <a:spcPts val="3875"/>
              </a:lnSpc>
              <a:defRPr/>
            </a:pPr>
            <a:r>
              <a:rPr dirty="0">
                <a:ea typeface="+mj-ea"/>
              </a:rPr>
              <a:t>Social Distance Workshop: Question 1</a:t>
            </a:r>
          </a:p>
        </p:txBody>
      </p:sp>
      <p:sp>
        <p:nvSpPr>
          <p:cNvPr id="83971"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a:pPr>
            <a:r>
              <a:rPr>
                <a:latin typeface="Rockwell" charset="0"/>
                <a:ea typeface="MS PGothic" charset="0"/>
                <a:cs typeface="Times New Roman" charset="0"/>
              </a:rPr>
              <a:t>How many of you would be unwilling to have a close friend who is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90442-EB12-41C6-8C5A-AEE6A5432E60}"/>
              </a:ext>
            </a:extLst>
          </p:cNvPr>
          <p:cNvSpPr>
            <a:spLocks noGrp="1"/>
          </p:cNvSpPr>
          <p:nvPr>
            <p:ph type="title"/>
          </p:nvPr>
        </p:nvSpPr>
        <p:spPr>
          <a:xfrm>
            <a:off x="347663" y="347663"/>
            <a:ext cx="8447087" cy="1100137"/>
          </a:xfrm>
        </p:spPr>
        <p:txBody>
          <a:bodyPr/>
          <a:lstStyle/>
          <a:p>
            <a:pPr>
              <a:lnSpc>
                <a:spcPts val="3875"/>
              </a:lnSpc>
              <a:defRPr/>
            </a:pPr>
            <a:r>
              <a:rPr dirty="0">
                <a:ea typeface="+mj-ea"/>
              </a:rPr>
              <a:t>What Are Race and Ethnicity? </a:t>
            </a:r>
            <a:br>
              <a:rPr dirty="0">
                <a:ea typeface="+mj-ea"/>
              </a:rPr>
            </a:br>
            <a:r>
              <a:rPr dirty="0">
                <a:ea typeface="+mj-ea"/>
              </a:rPr>
              <a:t>Definition of Racial Ethnicity</a:t>
            </a:r>
          </a:p>
        </p:txBody>
      </p:sp>
      <p:sp>
        <p:nvSpPr>
          <p:cNvPr id="5" name="Content Placeholder 4">
            <a:extLst>
              <a:ext uri="{FF2B5EF4-FFF2-40B4-BE49-F238E27FC236}">
                <a16:creationId xmlns:a16="http://schemas.microsoft.com/office/drawing/2014/main" xmlns="" id="{E18954E2-9236-45D7-9B06-A438E6ED0A00}"/>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Biology and Race</a:t>
            </a:r>
          </a:p>
          <a:p>
            <a:pPr>
              <a:buFont typeface="Wingdings" charset="0"/>
              <a:buChar char=""/>
              <a:defRPr/>
            </a:pPr>
            <a:r>
              <a:rPr>
                <a:ea typeface="+mn-ea"/>
              </a:rPr>
              <a:t>Definitions</a:t>
            </a:r>
          </a:p>
          <a:p>
            <a:pPr lvl="1">
              <a:defRPr/>
            </a:pPr>
            <a:r>
              <a:rPr>
                <a:cs typeface="Arial" charset="0"/>
              </a:rPr>
              <a:t>Racial Ethnicity: An ethnic group perceived to share physical characteristics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2</a:t>
            </a:r>
          </a:p>
        </p:txBody>
      </p:sp>
      <p:sp>
        <p:nvSpPr>
          <p:cNvPr id="86019"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2"/>
            </a:pPr>
            <a:r>
              <a:rPr>
                <a:latin typeface="Rockwell" charset="0"/>
                <a:ea typeface="MS PGothic" charset="0"/>
                <a:cs typeface="Times New Roman" charset="0"/>
              </a:rPr>
              <a:t>How many of you have a parent who would disapprove of you having a close friend who is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3</a:t>
            </a:r>
          </a:p>
        </p:txBody>
      </p:sp>
      <p:sp>
        <p:nvSpPr>
          <p:cNvPr id="88067"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3"/>
            </a:pPr>
            <a:r>
              <a:rPr>
                <a:latin typeface="Rockwell" charset="0"/>
                <a:ea typeface="MS PGothic" charset="0"/>
                <a:cs typeface="Times New Roman" charset="0"/>
              </a:rPr>
              <a:t>How many of you have a grandparent who would disapprove of you having a close friend who is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4</a:t>
            </a:r>
          </a:p>
        </p:txBody>
      </p:sp>
      <p:sp>
        <p:nvSpPr>
          <p:cNvPr id="90115"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4"/>
            </a:pPr>
            <a:r>
              <a:rPr>
                <a:latin typeface="Rockwell" charset="0"/>
                <a:ea typeface="MS PGothic" charset="0"/>
                <a:cs typeface="Times New Roman" charset="0"/>
              </a:rPr>
              <a:t>How many of you would be unwilling to date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5</a:t>
            </a:r>
          </a:p>
        </p:txBody>
      </p:sp>
      <p:sp>
        <p:nvSpPr>
          <p:cNvPr id="92163"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5"/>
            </a:pPr>
            <a:r>
              <a:rPr>
                <a:latin typeface="Rockwell" charset="0"/>
                <a:ea typeface="MS PGothic" charset="0"/>
                <a:cs typeface="Times New Roman" charset="0"/>
              </a:rPr>
              <a:t>How many of you have a parent who would disapprove of you dating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6</a:t>
            </a:r>
          </a:p>
        </p:txBody>
      </p:sp>
      <p:sp>
        <p:nvSpPr>
          <p:cNvPr id="94211"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6"/>
            </a:pPr>
            <a:r>
              <a:rPr>
                <a:latin typeface="Rockwell" charset="0"/>
                <a:ea typeface="MS PGothic" charset="0"/>
                <a:cs typeface="Times New Roman" charset="0"/>
              </a:rPr>
              <a:t>How many of you have a grandparent who would disapprove of you dating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7</a:t>
            </a:r>
          </a:p>
        </p:txBody>
      </p:sp>
      <p:sp>
        <p:nvSpPr>
          <p:cNvPr id="96259"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7"/>
            </a:pPr>
            <a:r>
              <a:rPr>
                <a:latin typeface="Rockwell" charset="0"/>
                <a:ea typeface="MS PGothic" charset="0"/>
                <a:cs typeface="Times New Roman" charset="0"/>
              </a:rPr>
              <a:t>How many of you would be unwilling to marry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8</a:t>
            </a:r>
          </a:p>
        </p:txBody>
      </p:sp>
      <p:sp>
        <p:nvSpPr>
          <p:cNvPr id="98307"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8"/>
            </a:pPr>
            <a:r>
              <a:rPr>
                <a:latin typeface="Rockwell" charset="0"/>
                <a:ea typeface="MS PGothic" charset="0"/>
                <a:cs typeface="Times New Roman" charset="0"/>
              </a:rPr>
              <a:t>How many of you have a parent who would disapprove of you marrying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9</a:t>
            </a:r>
          </a:p>
        </p:txBody>
      </p:sp>
      <p:sp>
        <p:nvSpPr>
          <p:cNvPr id="100355"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9"/>
            </a:pPr>
            <a:r>
              <a:rPr>
                <a:latin typeface="Rockwell" charset="0"/>
                <a:ea typeface="MS PGothic" charset="0"/>
                <a:cs typeface="Times New Roman" charset="0"/>
              </a:rPr>
              <a:t>How many of you have a grandparent who would disapprove of you marrying a member of a different racial group?</a:t>
            </a:r>
          </a:p>
          <a:p>
            <a:pPr marL="514350" indent="-514350">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Social Distance Workshop: Question 10</a:t>
            </a:r>
          </a:p>
        </p:txBody>
      </p:sp>
      <p:sp>
        <p:nvSpPr>
          <p:cNvPr id="102403" name="Content Placeholder 4"/>
          <p:cNvSpPr>
            <a:spLocks noGrp="1" noChangeArrowheads="1"/>
          </p:cNvSpPr>
          <p:nvPr>
            <p:ph idx="1"/>
          </p:nvPr>
        </p:nvSpPr>
        <p:spPr>
          <a:xfrm>
            <a:off x="466725" y="1508125"/>
            <a:ext cx="8143875" cy="4740275"/>
          </a:xfrm>
        </p:spPr>
        <p:txBody>
          <a:bodyPr/>
          <a:lstStyle/>
          <a:p>
            <a:pPr marL="801688" indent="-801688">
              <a:buFont typeface="Rockwell" charset="0"/>
              <a:buAutoNum type="arabicPeriod" startAt="10"/>
            </a:pPr>
            <a:r>
              <a:rPr>
                <a:latin typeface="Rockwell" charset="0"/>
                <a:ea typeface="MS PGothic" charset="0"/>
                <a:cs typeface="Times New Roman" charset="0"/>
              </a:rPr>
              <a:t>Were you surprised by the results of any of the previous questions?</a:t>
            </a:r>
          </a:p>
          <a:p>
            <a:pPr marL="801688" indent="-801688">
              <a:buFont typeface="Wingdings" charset="0"/>
              <a:buNone/>
            </a:pPr>
            <a:endParaRPr>
              <a:latin typeface="Rockwell" charset="0"/>
              <a:ea typeface="MS PGothic" charset="0"/>
              <a:cs typeface="Times New Roman" charset="0"/>
            </a:endParaRPr>
          </a:p>
          <a:p>
            <a:pPr lvl="1">
              <a:buFont typeface="Times New Roman" charset="0"/>
              <a:buAutoNum type="alphaLcParenR"/>
            </a:pPr>
            <a:r>
              <a:rPr>
                <a:latin typeface="Rockwell" charset="0"/>
                <a:cs typeface="Arial" charset="0"/>
              </a:rPr>
              <a:t> yes</a:t>
            </a:r>
          </a:p>
          <a:p>
            <a:pPr lvl="1">
              <a:buFont typeface="Times New Roman" charset="0"/>
              <a:buAutoNum type="alphaLcParenR"/>
            </a:pPr>
            <a:r>
              <a:rPr>
                <a:latin typeface="Rockwell" charset="0"/>
                <a:cs typeface="Arial" charset="0"/>
              </a:rPr>
              <a:t> no</a:t>
            </a:r>
          </a:p>
          <a:p>
            <a:pPr lvl="1">
              <a:buFont typeface="Times New Roman" charset="0"/>
              <a:buAutoNum type="alphaLcParenR"/>
            </a:pPr>
            <a:r>
              <a:rPr>
                <a:latin typeface="Rockwell" charset="0"/>
                <a:cs typeface="Arial" charset="0"/>
              </a:rPr>
              <a:t> unsure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F43D3-F7F6-4714-9B33-5E7867C2A65B}"/>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1</a:t>
            </a:r>
          </a:p>
        </p:txBody>
      </p:sp>
      <p:sp>
        <p:nvSpPr>
          <p:cNvPr id="5" name="Content Placeholder 4">
            <a:extLst>
              <a:ext uri="{FF2B5EF4-FFF2-40B4-BE49-F238E27FC236}">
                <a16:creationId xmlns:a16="http://schemas.microsoft.com/office/drawing/2014/main" xmlns="" id="{8AE25346-0BD0-45A2-9F37-E82474C3F4A5}"/>
              </a:ext>
            </a:extLst>
          </p:cNvPr>
          <p:cNvSpPr>
            <a:spLocks noGrp="1"/>
          </p:cNvSpPr>
          <p:nvPr>
            <p:ph idx="1"/>
          </p:nvPr>
        </p:nvSpPr>
        <p:spPr>
          <a:xfrm>
            <a:off x="466725" y="1508125"/>
            <a:ext cx="8143875" cy="4740275"/>
          </a:xfrm>
        </p:spPr>
        <p:txBody>
          <a:bodyPr/>
          <a:lstStyle/>
          <a:p>
            <a:pPr marL="511175" indent="-511175">
              <a:buFont typeface="Times New Roman" charset="0"/>
              <a:buAutoNum type="arabicPeriod"/>
              <a:defRPr/>
            </a:pPr>
            <a:r>
              <a:rPr>
                <a:ea typeface="+mn-ea"/>
              </a:rPr>
              <a:t>Lin marries someone from his cultural group. Which term best applies to this situation?</a:t>
            </a:r>
          </a:p>
          <a:p>
            <a:pPr marL="968375" lvl="1" indent="-457200">
              <a:buFont typeface="Times New Roman" charset="0"/>
              <a:buAutoNum type="alphaLcParenR"/>
              <a:defRPr/>
            </a:pPr>
            <a:r>
              <a:rPr>
                <a:cs typeface="Arial" charset="0"/>
              </a:rPr>
              <a:t>exogamy</a:t>
            </a:r>
          </a:p>
          <a:p>
            <a:pPr marL="968375" lvl="1" indent="-457200">
              <a:buFont typeface="Times New Roman" charset="0"/>
              <a:buAutoNum type="alphaLcParenR"/>
              <a:defRPr/>
            </a:pPr>
            <a:r>
              <a:rPr>
                <a:cs typeface="Arial" charset="0"/>
              </a:rPr>
              <a:t>endogamy</a:t>
            </a:r>
          </a:p>
          <a:p>
            <a:pPr marL="968375" lvl="1" indent="-457200">
              <a:buFont typeface="Times New Roman" charset="0"/>
              <a:buAutoNum type="alphaLcParenR"/>
              <a:defRPr/>
            </a:pPr>
            <a:r>
              <a:rPr>
                <a:cs typeface="Arial" charset="0"/>
              </a:rPr>
              <a:t>acculturation</a:t>
            </a:r>
          </a:p>
          <a:p>
            <a:pPr marL="968375" lvl="1" indent="-457200">
              <a:buFont typeface="Times New Roman" charset="0"/>
              <a:buAutoNum type="alphaLcParenR"/>
              <a:defRPr/>
            </a:pPr>
            <a:r>
              <a:rPr>
                <a:cs typeface="Arial" charset="0"/>
              </a:rPr>
              <a:t>miscegenation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C152D-49B8-429D-A8A1-16426592A0A2}"/>
              </a:ext>
            </a:extLst>
          </p:cNvPr>
          <p:cNvSpPr>
            <a:spLocks noGrp="1"/>
          </p:cNvSpPr>
          <p:nvPr>
            <p:ph type="title"/>
          </p:nvPr>
        </p:nvSpPr>
        <p:spPr>
          <a:xfrm>
            <a:off x="347663" y="347663"/>
            <a:ext cx="8447087" cy="1100137"/>
          </a:xfrm>
        </p:spPr>
        <p:txBody>
          <a:bodyPr/>
          <a:lstStyle/>
          <a:p>
            <a:pPr>
              <a:lnSpc>
                <a:spcPts val="3875"/>
              </a:lnSpc>
              <a:defRPr/>
            </a:pPr>
            <a:r>
              <a:rPr dirty="0">
                <a:ea typeface="+mj-ea"/>
              </a:rPr>
              <a:t>What Are Race and Ethnicity? </a:t>
            </a:r>
            <a:br>
              <a:rPr dirty="0">
                <a:ea typeface="+mj-ea"/>
              </a:rPr>
            </a:br>
            <a:r>
              <a:rPr dirty="0">
                <a:ea typeface="+mj-ea"/>
              </a:rPr>
              <a:t>Definitions of Endogamy and Exogamy</a:t>
            </a:r>
          </a:p>
        </p:txBody>
      </p:sp>
      <p:sp>
        <p:nvSpPr>
          <p:cNvPr id="5" name="Content Placeholder 4">
            <a:extLst>
              <a:ext uri="{FF2B5EF4-FFF2-40B4-BE49-F238E27FC236}">
                <a16:creationId xmlns:a16="http://schemas.microsoft.com/office/drawing/2014/main" xmlns="" id="{16F080A2-7E00-43E8-958D-4C76B9D09366}"/>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Biology and Race</a:t>
            </a:r>
          </a:p>
          <a:p>
            <a:pPr>
              <a:buFont typeface="Wingdings" charset="0"/>
              <a:buChar char=""/>
              <a:defRPr/>
            </a:pPr>
            <a:r>
              <a:rPr>
                <a:ea typeface="+mn-ea"/>
              </a:rPr>
              <a:t>Definitions</a:t>
            </a:r>
          </a:p>
          <a:p>
            <a:pPr lvl="1">
              <a:defRPr/>
            </a:pPr>
            <a:r>
              <a:rPr>
                <a:cs typeface="Arial" charset="0"/>
              </a:rPr>
              <a:t>Endogamy: Marriage and reproduction within a distinct group</a:t>
            </a:r>
          </a:p>
          <a:p>
            <a:pPr lvl="1">
              <a:defRPr/>
            </a:pPr>
            <a:r>
              <a:rPr>
                <a:cs typeface="Arial" charset="0"/>
              </a:rPr>
              <a:t>Exogamy: Marriage and reproduction outside one's group</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BD1CB-1EBD-47C1-BB81-9818AC620032}"/>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2</a:t>
            </a:r>
          </a:p>
        </p:txBody>
      </p:sp>
      <p:sp>
        <p:nvSpPr>
          <p:cNvPr id="106499" name="Content Placeholder 4"/>
          <p:cNvSpPr>
            <a:spLocks noGrp="1" noChangeArrowheads="1"/>
          </p:cNvSpPr>
          <p:nvPr>
            <p:ph idx="1"/>
          </p:nvPr>
        </p:nvSpPr>
        <p:spPr>
          <a:xfrm>
            <a:off x="466725" y="1508125"/>
            <a:ext cx="8143875" cy="4740275"/>
          </a:xfrm>
        </p:spPr>
        <p:txBody>
          <a:bodyPr/>
          <a:lstStyle/>
          <a:p>
            <a:pPr marL="514350" indent="-514350">
              <a:buFont typeface="Rockwell" charset="0"/>
              <a:buAutoNum type="arabicPeriod" startAt="2"/>
            </a:pPr>
            <a:r>
              <a:rPr sz="2800">
                <a:latin typeface="Rockwell" charset="0"/>
                <a:ea typeface="MS PGothic" charset="0"/>
                <a:cs typeface="Times New Roman" charset="0"/>
              </a:rPr>
              <a:t>Ernesto is a Cuban American living near Miami in South Florida. Which of the following statements about Ernesto is correct? </a:t>
            </a:r>
          </a:p>
          <a:p>
            <a:pPr marL="514350" indent="-514350">
              <a:spcBef>
                <a:spcPts val="600"/>
              </a:spcBef>
              <a:buFont typeface="Rockwell" charset="0"/>
              <a:buAutoNum type="alphaLcParenR"/>
            </a:pPr>
            <a:r>
              <a:rPr sz="2400">
                <a:latin typeface="Rockwell" charset="0"/>
                <a:ea typeface="MS PGothic" charset="0"/>
                <a:cs typeface="Times New Roman" charset="0"/>
              </a:rPr>
              <a:t>Ernesto</a:t>
            </a:r>
            <a:r>
              <a:rPr lang="ja-JP" altLang="en-US" sz="2400">
                <a:latin typeface="Rockwell" charset="0"/>
                <a:ea typeface="MS PGothic" charset="0"/>
                <a:cs typeface="Times New Roman" charset="0"/>
              </a:rPr>
              <a:t>’</a:t>
            </a:r>
            <a:r>
              <a:rPr altLang="ja-JP" sz="2400">
                <a:latin typeface="Rockwell" charset="0"/>
                <a:ea typeface="MS PGothic" charset="0"/>
                <a:cs typeface="Times New Roman" charset="0"/>
              </a:rPr>
              <a:t>s race is Hispanic.</a:t>
            </a:r>
          </a:p>
          <a:p>
            <a:pPr marL="514350" indent="-514350">
              <a:spcBef>
                <a:spcPts val="600"/>
              </a:spcBef>
              <a:buFont typeface="Rockwell" charset="0"/>
              <a:buAutoNum type="alphaLcParenR"/>
            </a:pPr>
            <a:r>
              <a:rPr sz="2400">
                <a:latin typeface="Rockwell" charset="0"/>
                <a:ea typeface="MS PGothic" charset="0"/>
                <a:cs typeface="Times New Roman" charset="0"/>
              </a:rPr>
              <a:t>Ernesto</a:t>
            </a:r>
            <a:r>
              <a:rPr lang="ja-JP" altLang="en-US" sz="2400">
                <a:latin typeface="Rockwell" charset="0"/>
                <a:ea typeface="MS PGothic" charset="0"/>
                <a:cs typeface="Times New Roman" charset="0"/>
              </a:rPr>
              <a:t>’</a:t>
            </a:r>
            <a:r>
              <a:rPr altLang="ja-JP" sz="2400">
                <a:latin typeface="Rockwell" charset="0"/>
                <a:ea typeface="MS PGothic" charset="0"/>
                <a:cs typeface="Times New Roman" charset="0"/>
              </a:rPr>
              <a:t>s ethnicity is Cuban.</a:t>
            </a:r>
          </a:p>
          <a:p>
            <a:pPr marL="514350" indent="-514350">
              <a:spcBef>
                <a:spcPts val="600"/>
              </a:spcBef>
              <a:buFont typeface="Rockwell" charset="0"/>
              <a:buAutoNum type="alphaLcParenR"/>
            </a:pPr>
            <a:r>
              <a:rPr sz="2400">
                <a:latin typeface="Rockwell" charset="0"/>
                <a:ea typeface="MS PGothic" charset="0"/>
                <a:cs typeface="Times New Roman" charset="0"/>
              </a:rPr>
              <a:t>Ernesto</a:t>
            </a:r>
            <a:r>
              <a:rPr lang="ja-JP" altLang="en-US" sz="2400">
                <a:latin typeface="Rockwell" charset="0"/>
                <a:ea typeface="MS PGothic" charset="0"/>
                <a:cs typeface="Times New Roman" charset="0"/>
              </a:rPr>
              <a:t>’</a:t>
            </a:r>
            <a:r>
              <a:rPr altLang="ja-JP" sz="2400">
                <a:latin typeface="Rockwell" charset="0"/>
                <a:ea typeface="MS PGothic" charset="0"/>
                <a:cs typeface="Times New Roman" charset="0"/>
              </a:rPr>
              <a:t>s ethnicity is Caucasian.</a:t>
            </a:r>
          </a:p>
          <a:p>
            <a:pPr marL="514350" indent="-514350">
              <a:spcBef>
                <a:spcPts val="600"/>
              </a:spcBef>
              <a:buFont typeface="Rockwell" charset="0"/>
              <a:buAutoNum type="alphaLcParenR"/>
            </a:pPr>
            <a:r>
              <a:rPr sz="2400">
                <a:latin typeface="Rockwell" charset="0"/>
                <a:ea typeface="MS PGothic" charset="0"/>
                <a:cs typeface="Times New Roman" charset="0"/>
              </a:rPr>
              <a:t>Ernesto is not a minority because of the large number of Cuban Americans living in South Florida.</a:t>
            </a:r>
          </a:p>
          <a:p>
            <a:pPr marL="514350" indent="-514350">
              <a:spcBef>
                <a:spcPts val="600"/>
              </a:spcBef>
              <a:buFont typeface="Rockwell" charset="0"/>
              <a:buAutoNum type="alphaLcParenR"/>
            </a:pPr>
            <a:r>
              <a:rPr sz="2400">
                <a:latin typeface="Rockwell" charset="0"/>
                <a:ea typeface="MS PGothic" charset="0"/>
                <a:cs typeface="Times New Roman" charset="0"/>
              </a:rPr>
              <a:t>Ernesto does not have an ethnicity.</a:t>
            </a:r>
          </a:p>
          <a:p>
            <a:pPr marL="514350" indent="-514350">
              <a:buFont typeface="Wingdings" charset="0"/>
              <a:buNone/>
            </a:pPr>
            <a:endParaRPr>
              <a:latin typeface="Rockwell"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26A17-A950-4600-BEA0-A24F59D76592}"/>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3</a:t>
            </a:r>
          </a:p>
        </p:txBody>
      </p:sp>
      <p:sp>
        <p:nvSpPr>
          <p:cNvPr id="108547" name="Content Placeholder 4"/>
          <p:cNvSpPr>
            <a:spLocks noGrp="1" noChangeArrowheads="1"/>
          </p:cNvSpPr>
          <p:nvPr>
            <p:ph idx="1"/>
          </p:nvPr>
        </p:nvSpPr>
        <p:spPr>
          <a:xfrm>
            <a:off x="466725" y="1508125"/>
            <a:ext cx="8143875" cy="4740275"/>
          </a:xfrm>
        </p:spPr>
        <p:txBody>
          <a:bodyPr/>
          <a:lstStyle/>
          <a:p>
            <a:pPr marL="457200" indent="-457200">
              <a:spcBef>
                <a:spcPts val="600"/>
              </a:spcBef>
              <a:buFont typeface="Rockwell" charset="0"/>
              <a:buAutoNum type="arabicPeriod" startAt="3"/>
            </a:pPr>
            <a:r>
              <a:rPr sz="2400">
                <a:latin typeface="Rockwell" charset="0"/>
                <a:ea typeface="MS PGothic" charset="0"/>
                <a:cs typeface="Times New Roman" charset="0"/>
              </a:rPr>
              <a:t>Sarah, a U.S. citizen, was working in Argentina when she met and married Marcos, an Argentinian. When Sarah</a:t>
            </a:r>
            <a:r>
              <a:rPr lang="ja-JP" altLang="en-US" sz="2400">
                <a:latin typeface="Rockwell" charset="0"/>
                <a:ea typeface="MS PGothic" charset="0"/>
                <a:cs typeface="Times New Roman" charset="0"/>
              </a:rPr>
              <a:t>’</a:t>
            </a:r>
            <a:r>
              <a:rPr altLang="ja-JP" sz="2400">
                <a:latin typeface="Rockwell" charset="0"/>
                <a:ea typeface="MS PGothic" charset="0"/>
                <a:cs typeface="Times New Roman" charset="0"/>
              </a:rPr>
              <a:t>s job was transferred back to the United States, Marcos was able to immigrate because of the</a:t>
            </a:r>
          </a:p>
          <a:p>
            <a:pPr marL="801688" lvl="1" indent="-344488">
              <a:buFont typeface="Times New Roman" charset="0"/>
              <a:buAutoNum type="alphaLcParenR"/>
            </a:pPr>
            <a:r>
              <a:rPr sz="2400">
                <a:latin typeface="Rockwell" charset="0"/>
                <a:cs typeface="Times New Roman" charset="0"/>
              </a:rPr>
              <a:t>1924 Immigration Act.</a:t>
            </a:r>
          </a:p>
          <a:p>
            <a:pPr marL="801688" lvl="1" indent="-344488">
              <a:buFont typeface="Times New Roman" charset="0"/>
              <a:buAutoNum type="alphaLcParenR"/>
            </a:pPr>
            <a:r>
              <a:rPr sz="2400">
                <a:latin typeface="Rockwell" charset="0"/>
                <a:cs typeface="Times New Roman" charset="0"/>
              </a:rPr>
              <a:t>1965 amendments to the Immigration and Nationality Act.</a:t>
            </a:r>
          </a:p>
          <a:p>
            <a:pPr marL="801688" lvl="1" indent="-344488">
              <a:buFont typeface="Times New Roman" charset="0"/>
              <a:buAutoNum type="alphaLcParenR"/>
            </a:pPr>
            <a:r>
              <a:rPr sz="2400">
                <a:latin typeface="Rockwell" charset="0"/>
                <a:cs typeface="Times New Roman" charset="0"/>
              </a:rPr>
              <a:t>2002 Homeland Security Act.</a:t>
            </a:r>
          </a:p>
          <a:p>
            <a:pPr marL="801688" lvl="1" indent="-344488">
              <a:buFont typeface="Times New Roman" charset="0"/>
              <a:buAutoNum type="alphaLcParenR"/>
            </a:pPr>
            <a:r>
              <a:rPr sz="2400">
                <a:latin typeface="Rockwell" charset="0"/>
                <a:cs typeface="Times New Roman" charset="0"/>
              </a:rPr>
              <a:t>2012: Deferred Action for Childhood Arrivals.</a:t>
            </a:r>
          </a:p>
          <a:p>
            <a:pPr marL="457200" indent="-457200">
              <a:spcBef>
                <a:spcPts val="600"/>
              </a:spcBef>
              <a:buFont typeface="Wingdings" charset="0"/>
              <a:buNone/>
            </a:pPr>
            <a:endParaRPr>
              <a:latin typeface="Rockwell"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F5DC0F-CDE1-4452-BD89-248C09AF3B70}"/>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4</a:t>
            </a:r>
          </a:p>
        </p:txBody>
      </p:sp>
      <p:sp>
        <p:nvSpPr>
          <p:cNvPr id="110595" name="Content Placeholder 4"/>
          <p:cNvSpPr>
            <a:spLocks noGrp="1" noChangeArrowheads="1"/>
          </p:cNvSpPr>
          <p:nvPr>
            <p:ph idx="1"/>
          </p:nvPr>
        </p:nvSpPr>
        <p:spPr>
          <a:xfrm>
            <a:off x="466725" y="1508125"/>
            <a:ext cx="8143875" cy="4740275"/>
          </a:xfrm>
        </p:spPr>
        <p:txBody>
          <a:bodyPr/>
          <a:lstStyle/>
          <a:p>
            <a:pPr marL="514350" indent="-514350">
              <a:spcBef>
                <a:spcPts val="600"/>
              </a:spcBef>
              <a:buFont typeface="Wingdings" charset="0"/>
              <a:buAutoNum type="arabicPeriod" startAt="4"/>
            </a:pPr>
            <a:r>
              <a:rPr>
                <a:latin typeface="Rockwell" charset="0"/>
                <a:ea typeface="MS PGothic" charset="0"/>
                <a:cs typeface="Times New Roman" charset="0"/>
              </a:rPr>
              <a:t>Maria, a Latina immigrant, set aside her dreams of continuing her education in order to work and send money to her family in her country of origin. This is an example of the cultural trait of</a:t>
            </a:r>
          </a:p>
          <a:p>
            <a:pPr lvl="1" indent="-182563">
              <a:buFont typeface="Times New Roman" charset="0"/>
              <a:buAutoNum type="alphaLcParenR"/>
            </a:pPr>
            <a:r>
              <a:rPr>
                <a:latin typeface="Rockwell" charset="0"/>
                <a:cs typeface="Arial" charset="0"/>
              </a:rPr>
              <a:t> familism.</a:t>
            </a:r>
          </a:p>
          <a:p>
            <a:pPr lvl="1" indent="-182563">
              <a:buFont typeface="Times New Roman" charset="0"/>
              <a:buAutoNum type="alphaLcParenR"/>
            </a:pPr>
            <a:r>
              <a:rPr>
                <a:latin typeface="Rockwell" charset="0"/>
                <a:cs typeface="Arial" charset="0"/>
              </a:rPr>
              <a:t> matriarchy.</a:t>
            </a:r>
          </a:p>
          <a:p>
            <a:pPr lvl="1" indent="-182563">
              <a:buFont typeface="Times New Roman" charset="0"/>
              <a:buAutoNum type="alphaLcParenR"/>
            </a:pPr>
            <a:r>
              <a:rPr>
                <a:latin typeface="Rockwell" charset="0"/>
                <a:cs typeface="Arial" charset="0"/>
              </a:rPr>
              <a:t> tradition.</a:t>
            </a:r>
          </a:p>
          <a:p>
            <a:pPr lvl="1" indent="-182563">
              <a:buFont typeface="Times New Roman" charset="0"/>
              <a:buAutoNum type="alphaLcParenR"/>
            </a:pPr>
            <a:r>
              <a:rPr>
                <a:latin typeface="Rockwell" charset="0"/>
                <a:cs typeface="Arial" charset="0"/>
              </a:rPr>
              <a:t> assimilation.</a:t>
            </a:r>
          </a:p>
          <a:p>
            <a:pPr marL="514350" indent="-514350">
              <a:spcBef>
                <a:spcPts val="600"/>
              </a:spcBef>
              <a:buFont typeface="Wingdings" charset="0"/>
              <a:buAutoNum type="arabicPeriod" startAt="4"/>
            </a:pPr>
            <a:endParaRPr>
              <a:latin typeface="Rockwell"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F3700-B7CA-429D-8D8F-2BBED453D490}"/>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5</a:t>
            </a:r>
          </a:p>
        </p:txBody>
      </p:sp>
      <p:sp>
        <p:nvSpPr>
          <p:cNvPr id="112643" name="Content Placeholder 4"/>
          <p:cNvSpPr>
            <a:spLocks noGrp="1" noChangeArrowheads="1"/>
          </p:cNvSpPr>
          <p:nvPr>
            <p:ph idx="1"/>
          </p:nvPr>
        </p:nvSpPr>
        <p:spPr>
          <a:xfrm>
            <a:off x="466725" y="1508125"/>
            <a:ext cx="8143875" cy="4740275"/>
          </a:xfrm>
        </p:spPr>
        <p:txBody>
          <a:bodyPr/>
          <a:lstStyle/>
          <a:p>
            <a:pPr marL="514350" indent="-514350">
              <a:buFont typeface="Wingdings" charset="0"/>
              <a:buAutoNum type="arabicPeriod" startAt="5"/>
            </a:pPr>
            <a:r>
              <a:rPr>
                <a:latin typeface="Rockwell" charset="0"/>
                <a:ea typeface="MS PGothic" charset="0"/>
                <a:cs typeface="Times New Roman" charset="0"/>
              </a:rPr>
              <a:t>Rose is often told she “looks Latina,” and, in fact, her grandparents came to the United States from Mexico. This is an example of</a:t>
            </a:r>
          </a:p>
          <a:p>
            <a:pPr lvl="1" indent="-182563">
              <a:buFont typeface="Times New Roman" charset="0"/>
              <a:buAutoNum type="alphaLcParenR"/>
            </a:pPr>
            <a:r>
              <a:rPr>
                <a:latin typeface="Rockwell" charset="0"/>
                <a:cs typeface="Times New Roman" charset="0"/>
              </a:rPr>
              <a:t> immigration.</a:t>
            </a:r>
          </a:p>
          <a:p>
            <a:pPr lvl="1" indent="-182563">
              <a:buFont typeface="Times New Roman" charset="0"/>
              <a:buAutoNum type="alphaLcParenR"/>
            </a:pPr>
            <a:r>
              <a:rPr>
                <a:latin typeface="Rockwell" charset="0"/>
                <a:cs typeface="Times New Roman" charset="0"/>
              </a:rPr>
              <a:t> endogamy.</a:t>
            </a:r>
          </a:p>
          <a:p>
            <a:pPr lvl="1" indent="-182563">
              <a:buFont typeface="Times New Roman" charset="0"/>
              <a:buAutoNum type="alphaLcParenR"/>
            </a:pPr>
            <a:r>
              <a:rPr>
                <a:latin typeface="Rockwell" charset="0"/>
                <a:cs typeface="Times New Roman" charset="0"/>
              </a:rPr>
              <a:t> racial ethnicity.</a:t>
            </a:r>
          </a:p>
          <a:p>
            <a:pPr lvl="1" indent="-182563">
              <a:buFont typeface="Times New Roman" charset="0"/>
              <a:buAutoNum type="alphaLcParenR"/>
            </a:pPr>
            <a:r>
              <a:rPr>
                <a:latin typeface="Rockwell" charset="0"/>
                <a:cs typeface="Times New Roman" charset="0"/>
              </a:rPr>
              <a:t> assimilation.</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405E-0DA7-47B1-A5A1-2EB95074AA81}"/>
              </a:ext>
            </a:extLst>
          </p:cNvPr>
          <p:cNvSpPr>
            <a:spLocks noGrp="1"/>
          </p:cNvSpPr>
          <p:nvPr>
            <p:ph type="title"/>
          </p:nvPr>
        </p:nvSpPr>
        <p:spPr>
          <a:xfrm>
            <a:off x="347663" y="347663"/>
            <a:ext cx="8447087" cy="1100137"/>
          </a:xfrm>
        </p:spPr>
        <p:txBody>
          <a:bodyPr/>
          <a:lstStyle/>
          <a:p>
            <a:pPr>
              <a:lnSpc>
                <a:spcPts val="3875"/>
              </a:lnSpc>
              <a:defRPr/>
            </a:pPr>
            <a:r>
              <a:rPr dirty="0">
                <a:ea typeface="+mj-ea"/>
              </a:rPr>
              <a:t>Review Question 6</a:t>
            </a:r>
          </a:p>
        </p:txBody>
      </p:sp>
      <p:sp>
        <p:nvSpPr>
          <p:cNvPr id="114691" name="Content Placeholder 4"/>
          <p:cNvSpPr>
            <a:spLocks noGrp="1" noChangeArrowheads="1"/>
          </p:cNvSpPr>
          <p:nvPr>
            <p:ph idx="1"/>
          </p:nvPr>
        </p:nvSpPr>
        <p:spPr>
          <a:xfrm>
            <a:off x="466725" y="1508125"/>
            <a:ext cx="8143875" cy="4740275"/>
          </a:xfrm>
        </p:spPr>
        <p:txBody>
          <a:bodyPr/>
          <a:lstStyle/>
          <a:p>
            <a:pPr marL="514350" indent="-514350">
              <a:buFont typeface="Rockwell" charset="0"/>
              <a:buAutoNum type="arabicPeriod" startAt="6"/>
            </a:pPr>
            <a:r>
              <a:rPr sz="2800">
                <a:latin typeface="Rockwell" charset="0"/>
                <a:ea typeface="MS PGothic" charset="0"/>
                <a:cs typeface="Times New Roman" charset="0"/>
              </a:rPr>
              <a:t>Jose and Maria came to the United States from Mexico with their parents. They quickly learned English, but their parents struggle with it and also want to continue to speak Spanish at home to maintain their culture. This is an example of</a:t>
            </a:r>
          </a:p>
          <a:p>
            <a:pPr lvl="1" indent="-182563">
              <a:buFont typeface="Times New Roman" charset="0"/>
              <a:buAutoNum type="alphaLcParenR"/>
            </a:pPr>
            <a:r>
              <a:rPr sz="2800">
                <a:latin typeface="Rockwell" charset="0"/>
                <a:cs typeface="Arial" charset="0"/>
              </a:rPr>
              <a:t> generational continuity.</a:t>
            </a:r>
          </a:p>
          <a:p>
            <a:pPr lvl="1" indent="-182563">
              <a:buFont typeface="Times New Roman" charset="0"/>
              <a:buAutoNum type="alphaLcParenR"/>
            </a:pPr>
            <a:r>
              <a:rPr sz="2800">
                <a:latin typeface="Rockwell" charset="0"/>
                <a:cs typeface="Arial" charset="0"/>
              </a:rPr>
              <a:t> dissonant acculturation.</a:t>
            </a:r>
          </a:p>
          <a:p>
            <a:pPr lvl="1" indent="-182563">
              <a:buFont typeface="Times New Roman" charset="0"/>
              <a:buAutoNum type="alphaLcParenR"/>
            </a:pPr>
            <a:r>
              <a:rPr sz="2800">
                <a:latin typeface="Rockwell" charset="0"/>
                <a:cs typeface="Arial" charset="0"/>
              </a:rPr>
              <a:t> consonant acculturation.</a:t>
            </a:r>
          </a:p>
          <a:p>
            <a:pPr lvl="1" indent="-182563">
              <a:buFont typeface="Times New Roman" charset="0"/>
              <a:buAutoNum type="alphaLcParenR"/>
            </a:pPr>
            <a:r>
              <a:rPr sz="2800">
                <a:latin typeface="Rockwell" charset="0"/>
                <a:cs typeface="Arial" charset="0"/>
              </a:rPr>
              <a:t> assimilation.</a:t>
            </a:r>
          </a:p>
          <a:p>
            <a:pPr marL="514350" indent="-514350">
              <a:buFont typeface="Wingdings" charset="0"/>
              <a:buNone/>
            </a:pPr>
            <a:endParaRPr>
              <a:latin typeface="Rockwell"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205152-EDAD-45D6-AFF5-38CF1FAFAEBE}"/>
              </a:ext>
            </a:extLst>
          </p:cNvPr>
          <p:cNvSpPr>
            <a:spLocks noGrp="1"/>
          </p:cNvSpPr>
          <p:nvPr>
            <p:ph type="title"/>
          </p:nvPr>
        </p:nvSpPr>
        <p:spPr>
          <a:xfrm>
            <a:off x="347663" y="347663"/>
            <a:ext cx="8447087" cy="1100137"/>
          </a:xfrm>
        </p:spPr>
        <p:txBody>
          <a:bodyPr/>
          <a:lstStyle/>
          <a:p>
            <a:pPr>
              <a:lnSpc>
                <a:spcPts val="3875"/>
              </a:lnSpc>
              <a:defRPr/>
            </a:pPr>
            <a:r>
              <a:rPr dirty="0">
                <a:ea typeface="+mj-ea"/>
              </a:rPr>
              <a:t>The Story behind the Numbers: </a:t>
            </a:r>
            <a:br>
              <a:rPr dirty="0">
                <a:ea typeface="+mj-ea"/>
              </a:rPr>
            </a:br>
            <a:r>
              <a:rPr dirty="0">
                <a:ea typeface="+mj-ea"/>
              </a:rPr>
              <a:t>Peer Instruction Question</a:t>
            </a:r>
          </a:p>
        </p:txBody>
      </p:sp>
      <p:sp>
        <p:nvSpPr>
          <p:cNvPr id="5" name="Content Placeholder 4">
            <a:extLst>
              <a:ext uri="{FF2B5EF4-FFF2-40B4-BE49-F238E27FC236}">
                <a16:creationId xmlns:a16="http://schemas.microsoft.com/office/drawing/2014/main" xmlns="" id="{B742F867-A446-42ED-9E8E-12E60231CE2A}"/>
              </a:ext>
            </a:extLst>
          </p:cNvPr>
          <p:cNvSpPr>
            <a:spLocks noGrp="1"/>
          </p:cNvSpPr>
          <p:nvPr>
            <p:ph idx="1"/>
          </p:nvPr>
        </p:nvSpPr>
        <p:spPr>
          <a:xfrm>
            <a:off x="466725" y="1508125"/>
            <a:ext cx="8143875" cy="4740275"/>
          </a:xfrm>
        </p:spPr>
        <p:txBody>
          <a:bodyPr/>
          <a:lstStyle/>
          <a:p>
            <a:pPr marL="514350" indent="-514350">
              <a:buFont typeface="+mj-lt"/>
              <a:buAutoNum type="arabicPeriod"/>
              <a:defRPr/>
            </a:pPr>
            <a:r>
              <a:rPr>
                <a:ea typeface="+mn-ea"/>
              </a:rPr>
              <a:t>Why are there so many single Black women?</a:t>
            </a:r>
          </a:p>
          <a:p>
            <a:pPr marL="968375" lvl="1" indent="-457200">
              <a:buFont typeface="Times New Roman" pitchFamily="16" charset="0"/>
              <a:buAutoNum type="alphaLcParenR"/>
              <a:tabLst>
                <a:tab pos="914400" algn="l"/>
              </a:tabLst>
              <a:defRPr/>
            </a:pPr>
            <a:r>
              <a:rPr>
                <a:cs typeface="Arial" charset="0"/>
              </a:rPr>
              <a:t>Most Black men do not want to get married.</a:t>
            </a:r>
          </a:p>
          <a:p>
            <a:pPr marL="968375" lvl="1" indent="-457200">
              <a:buFont typeface="Times New Roman" pitchFamily="16" charset="0"/>
              <a:buAutoNum type="alphaLcParenR"/>
              <a:defRPr/>
            </a:pPr>
            <a:r>
              <a:rPr>
                <a:cs typeface="Arial" charset="0"/>
              </a:rPr>
              <a:t>Black women experience a shortage of men to marry.</a:t>
            </a:r>
          </a:p>
          <a:p>
            <a:pPr marL="968375" lvl="1" indent="-457200">
              <a:buFont typeface="Times New Roman" pitchFamily="16" charset="0"/>
              <a:buAutoNum type="alphaLcParenR"/>
              <a:defRPr/>
            </a:pPr>
            <a:r>
              <a:rPr>
                <a:cs typeface="Arial" charset="0"/>
              </a:rPr>
              <a:t>Many single Black women do not like men.</a:t>
            </a:r>
          </a:p>
          <a:p>
            <a:pPr marL="968375" lvl="1" indent="-457200">
              <a:buFont typeface="Times New Roman" pitchFamily="16" charset="0"/>
              <a:buAutoNum type="alphaLcParenR"/>
              <a:defRPr/>
            </a:pPr>
            <a:r>
              <a:rPr>
                <a:cs typeface="Arial" charset="0"/>
              </a:rPr>
              <a:t>All of the above are correct.</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37C9D71-3F60-43D1-B922-BAE9F260335A}"/>
              </a:ext>
            </a:extLst>
          </p:cNvPr>
          <p:cNvSpPr>
            <a:spLocks noGrp="1"/>
          </p:cNvSpPr>
          <p:nvPr>
            <p:ph type="title"/>
          </p:nvPr>
        </p:nvSpPr>
        <p:spPr/>
        <p:txBody>
          <a:bodyPr/>
          <a:lstStyle/>
          <a:p>
            <a:pPr>
              <a:lnSpc>
                <a:spcPts val="3875"/>
              </a:lnSpc>
              <a:defRPr/>
            </a:pPr>
            <a:r>
              <a:rPr dirty="0">
                <a:ea typeface="+mj-ea"/>
              </a:rPr>
              <a:t>The Story Behind the Numbers</a:t>
            </a:r>
          </a:p>
        </p:txBody>
      </p:sp>
      <p:pic>
        <p:nvPicPr>
          <p:cNvPr id="2" name="Picture 1" descr="FAMILY2_Infographics03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53280"/>
            <a:ext cx="7607300" cy="48602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1" y="203200"/>
            <a:ext cx="8447087" cy="1100137"/>
          </a:xfrm>
        </p:spPr>
        <p:txBody>
          <a:bodyPr/>
          <a:lstStyle/>
          <a:p>
            <a:r>
              <a:rPr lang="en-US" b="0" dirty="0" smtClean="0"/>
              <a:t>Lecture Slides</a:t>
            </a:r>
            <a:endParaRPr lang="en-US" b="0" dirty="0"/>
          </a:p>
        </p:txBody>
      </p:sp>
      <p:sp>
        <p:nvSpPr>
          <p:cNvPr id="3" name="Text Placeholder 2"/>
          <p:cNvSpPr>
            <a:spLocks noGrp="1"/>
          </p:cNvSpPr>
          <p:nvPr>
            <p:ph type="body" sz="quarter" idx="10"/>
          </p:nvPr>
        </p:nvSpPr>
        <p:spPr/>
        <p:txBody>
          <a:bodyPr/>
          <a:lstStyle/>
          <a:p>
            <a:pPr marL="0" indent="0" algn="ctr">
              <a:buNone/>
            </a:pPr>
            <a:r>
              <a:rPr lang="en-US" b="1" dirty="0">
                <a:solidFill>
                  <a:srgbClr val="000000"/>
                </a:solidFill>
                <a:latin typeface="Rockwell" charset="0"/>
                <a:cs typeface="Arial Black" charset="0"/>
              </a:rPr>
              <a:t>The Family: Diversity, Inequality, </a:t>
            </a:r>
            <a:br>
              <a:rPr lang="en-US" b="1" dirty="0">
                <a:solidFill>
                  <a:srgbClr val="000000"/>
                </a:solidFill>
                <a:latin typeface="Rockwell" charset="0"/>
                <a:cs typeface="Arial Black" charset="0"/>
              </a:rPr>
            </a:br>
            <a:r>
              <a:rPr lang="en-US" b="1" dirty="0">
                <a:solidFill>
                  <a:srgbClr val="000000"/>
                </a:solidFill>
                <a:latin typeface="Rockwell" charset="0"/>
                <a:cs typeface="Arial Black" charset="0"/>
              </a:rPr>
              <a:t>and Social Change, 2nd </a:t>
            </a:r>
            <a:r>
              <a:rPr lang="en-US" b="1" dirty="0" smtClean="0">
                <a:solidFill>
                  <a:srgbClr val="000000"/>
                </a:solidFill>
                <a:latin typeface="Rockwell" charset="0"/>
                <a:cs typeface="Arial Black" charset="0"/>
              </a:rPr>
              <a:t>Edition</a:t>
            </a:r>
            <a:endParaRPr lang="en-US" b="1" dirty="0">
              <a:solidFill>
                <a:srgbClr val="000000"/>
              </a:solidFill>
              <a:latin typeface="Rockwell" charset="0"/>
              <a:cs typeface="Arial Black" charset="0"/>
            </a:endParaRPr>
          </a:p>
        </p:txBody>
      </p:sp>
      <p:sp>
        <p:nvSpPr>
          <p:cNvPr id="4" name="Text Placeholder 3"/>
          <p:cNvSpPr>
            <a:spLocks noGrp="1"/>
          </p:cNvSpPr>
          <p:nvPr>
            <p:ph type="body" sz="quarter" idx="11"/>
          </p:nvPr>
        </p:nvSpPr>
        <p:spPr>
          <a:xfrm>
            <a:off x="381000" y="2667000"/>
            <a:ext cx="8399463" cy="3771900"/>
          </a:xfrm>
        </p:spPr>
        <p:txBody>
          <a:bodyPr/>
          <a:lstStyle/>
          <a:p>
            <a:pPr marL="0" indent="0" algn="ctr">
              <a:lnSpc>
                <a:spcPts val="3900"/>
              </a:lnSpc>
              <a:buNone/>
            </a:pPr>
            <a:r>
              <a:rPr lang="en-US" dirty="0">
                <a:latin typeface="Rockwell" charset="0"/>
                <a:cs typeface="Times New Roman" charset="0"/>
              </a:rPr>
              <a:t>This concludes the Lecture Slide Set </a:t>
            </a:r>
            <a:br>
              <a:rPr lang="en-US" dirty="0">
                <a:latin typeface="Rockwell" charset="0"/>
                <a:cs typeface="Times New Roman" charset="0"/>
              </a:rPr>
            </a:br>
            <a:r>
              <a:rPr lang="en-US" dirty="0">
                <a:latin typeface="Rockwell" charset="0"/>
                <a:cs typeface="Times New Roman" charset="0"/>
              </a:rPr>
              <a:t>for Chapter </a:t>
            </a:r>
            <a:r>
              <a:rPr lang="en-US" dirty="0" smtClean="0">
                <a:latin typeface="Rockwell" charset="0"/>
                <a:cs typeface="Times New Roman" charset="0"/>
              </a:rPr>
              <a:t>3</a:t>
            </a:r>
          </a:p>
          <a:p>
            <a:pPr marL="0" indent="0" algn="ctr">
              <a:lnSpc>
                <a:spcPts val="3900"/>
              </a:lnSpc>
              <a:buNone/>
            </a:pPr>
            <a:endParaRPr lang="en-US" dirty="0">
              <a:latin typeface="Rockwell" charset="0"/>
              <a:cs typeface="Times New Roman" charset="0"/>
            </a:endParaRPr>
          </a:p>
          <a:p>
            <a:pPr marL="0" indent="0" algn="ctr">
              <a:lnSpc>
                <a:spcPts val="3900"/>
              </a:lnSpc>
              <a:buNone/>
            </a:pPr>
            <a:endParaRPr lang="en-US" dirty="0">
              <a:latin typeface="Rockwell" charset="0"/>
              <a:cs typeface="Times New Roman" charset="0"/>
            </a:endParaRPr>
          </a:p>
          <a:p>
            <a:pPr marL="0" indent="0" algn="ctr">
              <a:spcBef>
                <a:spcPts val="3600"/>
              </a:spcBef>
              <a:buNone/>
            </a:pPr>
            <a:r>
              <a:rPr lang="en-US" sz="2400" dirty="0" smtClean="0">
                <a:latin typeface="Rockwell" charset="0"/>
                <a:cs typeface="Times New Roman" charset="0"/>
              </a:rPr>
              <a:t>© </a:t>
            </a:r>
            <a:r>
              <a:rPr lang="en-US" sz="2400" dirty="0">
                <a:latin typeface="Rockwell" charset="0"/>
                <a:cs typeface="Times New Roman" charset="0"/>
              </a:rPr>
              <a:t>2018 W. W. Norton &amp; Company, Inc.</a:t>
            </a:r>
          </a:p>
          <a:p>
            <a:pPr marL="0" indent="0" algn="ctr">
              <a:buNone/>
            </a:pPr>
            <a:r>
              <a:rPr lang="en-US" sz="2400" dirty="0">
                <a:latin typeface="Rockwell" charset="0"/>
                <a:cs typeface="Times New Roman" charset="0"/>
              </a:rPr>
              <a:t>Independent and Employee-Owned</a:t>
            </a:r>
          </a:p>
          <a:p>
            <a:pPr marL="0" indent="0">
              <a:buNone/>
            </a:pPr>
            <a:endParaRPr lang="en-US" dirty="0"/>
          </a:p>
        </p:txBody>
      </p:sp>
    </p:spTree>
    <p:extLst>
      <p:ext uri="{BB962C8B-B14F-4D97-AF65-F5344CB8AC3E}">
        <p14:creationId xmlns:p14="http://schemas.microsoft.com/office/powerpoint/2010/main" val="24562389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251FCA1-7118-4CA8-B68C-46B97D006EE3}"/>
              </a:ext>
            </a:extLst>
          </p:cNvPr>
          <p:cNvSpPr>
            <a:spLocks noGrp="1"/>
          </p:cNvSpPr>
          <p:nvPr>
            <p:ph type="title"/>
          </p:nvPr>
        </p:nvSpPr>
        <p:spPr/>
        <p:txBody>
          <a:bodyPr/>
          <a:lstStyle/>
          <a:p>
            <a:pPr>
              <a:lnSpc>
                <a:spcPts val="3875"/>
              </a:lnSpc>
              <a:defRPr/>
            </a:pPr>
            <a:r>
              <a:rPr dirty="0">
                <a:ea typeface="+mj-ea"/>
              </a:rPr>
              <a:t>How the U.S. Government Measures Race</a:t>
            </a:r>
          </a:p>
        </p:txBody>
      </p:sp>
      <p:pic>
        <p:nvPicPr>
          <p:cNvPr id="16387" name="Picture 4" descr="A section from the United States 2010 Census that asks about rac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2578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D0BA8-8C59-42FD-8EF9-50C78453E087}"/>
              </a:ext>
            </a:extLst>
          </p:cNvPr>
          <p:cNvSpPr>
            <a:spLocks noGrp="1"/>
          </p:cNvSpPr>
          <p:nvPr>
            <p:ph type="title"/>
          </p:nvPr>
        </p:nvSpPr>
        <p:spPr>
          <a:xfrm>
            <a:off x="304800" y="407988"/>
            <a:ext cx="8447088" cy="1100137"/>
          </a:xfrm>
        </p:spPr>
        <p:txBody>
          <a:bodyPr/>
          <a:lstStyle/>
          <a:p>
            <a:pPr>
              <a:lnSpc>
                <a:spcPts val="3875"/>
              </a:lnSpc>
              <a:defRPr/>
            </a:pPr>
            <a:r>
              <a:rPr dirty="0">
                <a:ea typeface="+mj-ea"/>
              </a:rPr>
              <a:t>What Are Race and Ethnicity? </a:t>
            </a:r>
            <a:br>
              <a:rPr dirty="0">
                <a:ea typeface="+mj-ea"/>
              </a:rPr>
            </a:br>
            <a:r>
              <a:rPr dirty="0">
                <a:ea typeface="+mj-ea"/>
              </a:rPr>
              <a:t>Whiteness</a:t>
            </a:r>
          </a:p>
        </p:txBody>
      </p:sp>
      <p:sp>
        <p:nvSpPr>
          <p:cNvPr id="5" name="Content Placeholder 4">
            <a:extLst>
              <a:ext uri="{FF2B5EF4-FFF2-40B4-BE49-F238E27FC236}">
                <a16:creationId xmlns:a16="http://schemas.microsoft.com/office/drawing/2014/main" xmlns="" id="{05340CE4-3204-4F4A-86C3-E23006A71A2F}"/>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Biology and Race</a:t>
            </a:r>
          </a:p>
          <a:p>
            <a:pPr>
              <a:buFont typeface="Wingdings" charset="0"/>
              <a:buChar char=""/>
              <a:defRPr/>
            </a:pPr>
            <a:r>
              <a:rPr>
                <a:ea typeface="+mn-ea"/>
              </a:rPr>
              <a:t>Definitions</a:t>
            </a:r>
          </a:p>
          <a:p>
            <a:pPr>
              <a:buFont typeface="Wingdings" charset="0"/>
              <a:buChar char=""/>
              <a:defRPr/>
            </a:pPr>
            <a:r>
              <a:rPr>
                <a:ea typeface="+mn-ea"/>
              </a:rPr>
              <a:t>What about Whites?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7EF9B2B-9AEF-4121-A4A1-EA5681261C05}"/>
              </a:ext>
            </a:extLst>
          </p:cNvPr>
          <p:cNvSpPr>
            <a:spLocks noGrp="1"/>
          </p:cNvSpPr>
          <p:nvPr>
            <p:ph type="title"/>
          </p:nvPr>
        </p:nvSpPr>
        <p:spPr/>
        <p:txBody>
          <a:bodyPr/>
          <a:lstStyle/>
          <a:p>
            <a:pPr>
              <a:lnSpc>
                <a:spcPts val="3875"/>
              </a:lnSpc>
              <a:defRPr/>
            </a:pPr>
            <a:r>
              <a:rPr dirty="0">
                <a:ea typeface="+mj-ea"/>
              </a:rPr>
              <a:t>American White (Non-Hispanic) Ancestry</a:t>
            </a:r>
          </a:p>
        </p:txBody>
      </p:sp>
      <p:pic>
        <p:nvPicPr>
          <p:cNvPr id="3" name="Picture 2" descr="FAMILY2_Table03.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0" y="1828800"/>
            <a:ext cx="4428744" cy="42580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6AD94F-54A0-4AFE-980D-82577AB29FE4}"/>
              </a:ext>
            </a:extLst>
          </p:cNvPr>
          <p:cNvSpPr>
            <a:spLocks noGrp="1"/>
          </p:cNvSpPr>
          <p:nvPr>
            <p:ph type="title"/>
          </p:nvPr>
        </p:nvSpPr>
        <p:spPr>
          <a:xfrm>
            <a:off x="347663" y="347663"/>
            <a:ext cx="8447087" cy="1100137"/>
          </a:xfrm>
        </p:spPr>
        <p:txBody>
          <a:bodyPr/>
          <a:lstStyle/>
          <a:p>
            <a:pPr>
              <a:lnSpc>
                <a:spcPts val="3875"/>
              </a:lnSpc>
              <a:defRPr/>
            </a:pPr>
            <a:r>
              <a:rPr dirty="0">
                <a:ea typeface="+mj-ea"/>
              </a:rPr>
              <a:t>What Are Race and Ethnicity? </a:t>
            </a:r>
            <a:br>
              <a:rPr dirty="0">
                <a:ea typeface="+mj-ea"/>
              </a:rPr>
            </a:br>
            <a:r>
              <a:rPr dirty="0">
                <a:ea typeface="+mj-ea"/>
              </a:rPr>
              <a:t>Minority Group</a:t>
            </a:r>
          </a:p>
        </p:txBody>
      </p:sp>
      <p:sp>
        <p:nvSpPr>
          <p:cNvPr id="5" name="Content Placeholder 4">
            <a:extLst>
              <a:ext uri="{FF2B5EF4-FFF2-40B4-BE49-F238E27FC236}">
                <a16:creationId xmlns:a16="http://schemas.microsoft.com/office/drawing/2014/main" xmlns="" id="{825B2C31-133B-4960-8628-E50478DC0DEC}"/>
              </a:ext>
            </a:extLst>
          </p:cNvPr>
          <p:cNvSpPr>
            <a:spLocks noGrp="1"/>
          </p:cNvSpPr>
          <p:nvPr>
            <p:ph idx="1"/>
          </p:nvPr>
        </p:nvSpPr>
        <p:spPr>
          <a:xfrm>
            <a:off x="466725" y="1508125"/>
            <a:ext cx="8143875" cy="4740275"/>
          </a:xfrm>
        </p:spPr>
        <p:txBody>
          <a:bodyPr/>
          <a:lstStyle/>
          <a:p>
            <a:pPr>
              <a:buFont typeface="Wingdings" charset="0"/>
              <a:buChar char=""/>
              <a:defRPr/>
            </a:pPr>
            <a:r>
              <a:rPr>
                <a:ea typeface="+mn-ea"/>
              </a:rPr>
              <a:t>Biology and Race</a:t>
            </a:r>
          </a:p>
          <a:p>
            <a:pPr>
              <a:buFont typeface="Wingdings" charset="0"/>
              <a:buChar char=""/>
              <a:defRPr/>
            </a:pPr>
            <a:r>
              <a:rPr>
                <a:ea typeface="+mn-ea"/>
              </a:rPr>
              <a:t>Definitions</a:t>
            </a:r>
          </a:p>
          <a:p>
            <a:pPr>
              <a:buFont typeface="Wingdings" charset="0"/>
              <a:buChar char=""/>
              <a:defRPr/>
            </a:pPr>
            <a:r>
              <a:rPr>
                <a:ea typeface="+mn-ea"/>
              </a:rPr>
              <a:t>What about Whites?</a:t>
            </a:r>
          </a:p>
          <a:p>
            <a:pPr lvl="1">
              <a:defRPr/>
            </a:pPr>
            <a:r>
              <a:rPr>
                <a:cs typeface="Arial" charset="0"/>
              </a:rPr>
              <a:t>Minority Group: A racial or ethnic group that occupies a subordinate status in society</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ckwell"/>
        <a:ea typeface="ＭＳ Ｐゴシック"/>
        <a:cs typeface="Arial"/>
      </a:majorFont>
      <a:minorFont>
        <a:latin typeface="Rockwel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mpd="sng">
          <a:solidFill>
            <a:srgbClr val="6E4E8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defPPr>
          <a:defRPr dirty="0">
            <a:cs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10996</TotalTime>
  <Words>5047</Words>
  <Application>Microsoft Macintosh PowerPoint</Application>
  <PresentationFormat>On-screen Show (4:3)</PresentationFormat>
  <Paragraphs>597</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Template</vt:lpstr>
      <vt:lpstr>3</vt:lpstr>
      <vt:lpstr>What Are Race and Ethnicity?</vt:lpstr>
      <vt:lpstr>What Are Race and Ethnicity?  Definitions</vt:lpstr>
      <vt:lpstr>What Are Race and Ethnicity?  Definition of Racial Ethnicity</vt:lpstr>
      <vt:lpstr>What Are Race and Ethnicity?  Definitions of Endogamy and Exogamy</vt:lpstr>
      <vt:lpstr>How the U.S. Government Measures Race</vt:lpstr>
      <vt:lpstr>What Are Race and Ethnicity?  Whiteness</vt:lpstr>
      <vt:lpstr>American White (Non-Hispanic) Ancestry</vt:lpstr>
      <vt:lpstr>What Are Race and Ethnicity?  Minority Group</vt:lpstr>
      <vt:lpstr>American Stories: American Indians</vt:lpstr>
      <vt:lpstr>American Stories: African Americans and Slavery’s Legacy</vt:lpstr>
      <vt:lpstr>American Stories: African Americans</vt:lpstr>
      <vt:lpstr>Residential Segregation in Milwaukee, Wisconsin, 2010</vt:lpstr>
      <vt:lpstr>American Stories: African Americans and Marriage</vt:lpstr>
      <vt:lpstr>Prevalence of Marriage in the United States, 1950–2015 </vt:lpstr>
      <vt:lpstr>American Stories: Latinos</vt:lpstr>
      <vt:lpstr>American Stories: Latinos and Familism</vt:lpstr>
      <vt:lpstr>American Stories: Asian Americans</vt:lpstr>
      <vt:lpstr>Immigration</vt:lpstr>
      <vt:lpstr>Immigration: The New Immigration</vt:lpstr>
      <vt:lpstr>Immigration: Uniting and Dividing Families</vt:lpstr>
      <vt:lpstr>Immigration: 1882</vt:lpstr>
      <vt:lpstr>Immigration: 1924</vt:lpstr>
      <vt:lpstr>Immigration: 1945</vt:lpstr>
      <vt:lpstr>Immigration: 1942–1964</vt:lpstr>
      <vt:lpstr>Immigration: 1965</vt:lpstr>
      <vt:lpstr>Immigration: 2002</vt:lpstr>
      <vt:lpstr>Immigration: 2012</vt:lpstr>
      <vt:lpstr>Immigration: Generations</vt:lpstr>
      <vt:lpstr>Immigrant Generations </vt:lpstr>
      <vt:lpstr>Immigration: Acculturation</vt:lpstr>
      <vt:lpstr>Immigration:  Consonant and Dissonant Acculturation</vt:lpstr>
      <vt:lpstr>Immigration: Assimilation</vt:lpstr>
      <vt:lpstr>Intermarriage</vt:lpstr>
      <vt:lpstr>Intermarriage: Definition</vt:lpstr>
      <vt:lpstr>Intermarriage: Black and White</vt:lpstr>
      <vt:lpstr>Intermarriage: Social Distance</vt:lpstr>
      <vt:lpstr>Social Distance Workshop</vt:lpstr>
      <vt:lpstr>Social Distance Workshop: Question 1</vt:lpstr>
      <vt:lpstr>Social Distance Workshop: Question 2</vt:lpstr>
      <vt:lpstr>Social Distance Workshop: Question 3</vt:lpstr>
      <vt:lpstr>Social Distance Workshop: Question 4</vt:lpstr>
      <vt:lpstr>Social Distance Workshop: Question 5</vt:lpstr>
      <vt:lpstr>Social Distance Workshop: Question 6</vt:lpstr>
      <vt:lpstr>Social Distance Workshop: Question 7</vt:lpstr>
      <vt:lpstr>Social Distance Workshop: Question 8</vt:lpstr>
      <vt:lpstr>Social Distance Workshop: Question 9</vt:lpstr>
      <vt:lpstr>Social Distance Workshop: Question 10</vt:lpstr>
      <vt:lpstr>Review Question 1</vt:lpstr>
      <vt:lpstr>Review Question 2</vt:lpstr>
      <vt:lpstr>Review Question 3</vt:lpstr>
      <vt:lpstr>Review Question 4</vt:lpstr>
      <vt:lpstr>Review Question 5</vt:lpstr>
      <vt:lpstr>Review Question 6</vt:lpstr>
      <vt:lpstr>The Story behind the Numbers:  Peer Instruction Question</vt:lpstr>
      <vt:lpstr>The Story Behind the Numbers</vt:lpstr>
      <vt:lpstr>Lecture Slides</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Compositor</dc:creator>
  <cp:lastModifiedBy>macuser</cp:lastModifiedBy>
  <cp:revision>451</cp:revision>
  <dcterms:created xsi:type="dcterms:W3CDTF">2012-07-17T19:24:24Z</dcterms:created>
  <dcterms:modified xsi:type="dcterms:W3CDTF">2018-04-25T06:45:30Z</dcterms:modified>
</cp:coreProperties>
</file>