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385" r:id="rId6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DB"/>
    <a:srgbClr val="D8D424"/>
    <a:srgbClr val="B59E49"/>
    <a:srgbClr val="6E4E82"/>
    <a:srgbClr val="CAC92D"/>
    <a:srgbClr val="FFE600"/>
    <a:srgbClr val="CADB2A"/>
    <a:srgbClr val="FAA61A"/>
    <a:srgbClr val="39C2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67090" autoAdjust="0"/>
  </p:normalViewPr>
  <p:slideViewPr>
    <p:cSldViewPr>
      <p:cViewPr>
        <p:scale>
          <a:sx n="100" d="100"/>
          <a:sy n="100" d="100"/>
        </p:scale>
        <p:origin x="-3328" y="-80"/>
      </p:cViewPr>
      <p:guideLst>
        <p:guide orient="horz" pos="4056"/>
        <p:guide orient="horz" pos="1979"/>
        <p:guide orient="horz" pos="1255"/>
        <p:guide orient="horz" pos="221"/>
        <p:guide pos="5553"/>
        <p:guide pos="3072"/>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B1B35F-F63B-B341-85E5-1AD712EB2699}" type="datetime1">
              <a:rPr lang="en-US"/>
              <a:pPr>
                <a:defRPr/>
              </a:pPr>
              <a:t>25/04/18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D9C665-58D8-1941-936F-36EFF8B76EA2}" type="slidenum">
              <a:rPr lang="en-US"/>
              <a:pPr>
                <a:defRPr/>
              </a:pPr>
              <a:t>‹#›</a:t>
            </a:fld>
            <a:endParaRPr lang="en-US"/>
          </a:p>
        </p:txBody>
      </p:sp>
    </p:spTree>
    <p:extLst>
      <p:ext uri="{BB962C8B-B14F-4D97-AF65-F5344CB8AC3E}">
        <p14:creationId xmlns:p14="http://schemas.microsoft.com/office/powerpoint/2010/main" val="187121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8BEFB05-D26D-9240-A48B-67B1845B3325}" type="datetime1">
              <a:rPr lang="en-US"/>
              <a:pPr>
                <a:defRPr/>
              </a:pPr>
              <a:t>25/04/18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231CD3-BB07-F347-BE48-F31C19235498}" type="slidenum">
              <a:rPr lang="en-US"/>
              <a:pPr>
                <a:defRPr/>
              </a:pPr>
              <a:t>‹#›</a:t>
            </a:fld>
            <a:endParaRPr lang="en-US"/>
          </a:p>
        </p:txBody>
      </p:sp>
    </p:spTree>
    <p:extLst>
      <p:ext uri="{BB962C8B-B14F-4D97-AF65-F5344CB8AC3E}">
        <p14:creationId xmlns:p14="http://schemas.microsoft.com/office/powerpoint/2010/main" val="1948497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944CB69-9567-5540-9F5B-A26E8CECCB38}"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Nuclear family: a married, monogamous couple living with their own (usually biological) children and no extended family members</a:t>
            </a:r>
          </a:p>
          <a:p>
            <a:pPr marL="162175" indent="-162175">
              <a:buFontTx/>
              <a:buChar char="•"/>
            </a:pPr>
            <a:endParaRPr lang="en-US">
              <a:latin typeface="Calibri" charset="0"/>
              <a:ea typeface="MS PGothic" charset="0"/>
              <a:cs typeface="MS PGothic" charset="0"/>
            </a:endParaRPr>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4320AF8-83AC-3E40-9CEE-CCB8FECCE1F1}" type="slidenum">
              <a:rPr lang="en-US" sz="1200">
                <a:latin typeface="Arial" charset="0"/>
                <a:cs typeface="Arial" charset="0"/>
              </a:rPr>
              <a:pPr/>
              <a:t>10</a:t>
            </a:fld>
            <a:endParaRPr lang="en-US" sz="120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Conjugal family: a nuclear family that is also functionally independent of extended family members</a:t>
            </a:r>
          </a:p>
          <a:p>
            <a:pPr marL="162175" indent="-162175">
              <a:spcBef>
                <a:spcPts val="426"/>
              </a:spcBef>
              <a:buFontTx/>
              <a:buChar char="•"/>
            </a:pPr>
            <a:r>
              <a:rPr lang="en-US">
                <a:latin typeface="Calibri" charset="0"/>
                <a:ea typeface="MS PGothic" charset="0"/>
                <a:cs typeface="MS PGothic" charset="0"/>
              </a:rPr>
              <a:t>This seems to be the modern ideal of the family, which many Americans adhere to. </a:t>
            </a:r>
          </a:p>
          <a:p>
            <a:pPr marL="162175" indent="-162175">
              <a:spcBef>
                <a:spcPts val="426"/>
              </a:spcBef>
              <a:buFontTx/>
              <a:buChar char="•"/>
            </a:pPr>
            <a:r>
              <a:rPr lang="en-US">
                <a:latin typeface="Calibri" charset="0"/>
                <a:ea typeface="MS PGothic" charset="0"/>
                <a:cs typeface="MS PGothic" charset="0"/>
              </a:rPr>
              <a:t>Associated with families of the 1950s and 1960s, when many nuclear families moved into single, detached homes in the suburbs</a:t>
            </a:r>
          </a:p>
          <a:p>
            <a:pPr marL="162175" indent="-162175">
              <a:spcBef>
                <a:spcPts val="426"/>
              </a:spcBef>
              <a:buFontTx/>
              <a:buChar char="•"/>
            </a:pPr>
            <a:r>
              <a:rPr lang="en-US">
                <a:latin typeface="Calibri" charset="0"/>
                <a:ea typeface="MS PGothic" charset="0"/>
                <a:cs typeface="MS PGothic" charset="0"/>
              </a:rPr>
              <a:t>Reinforced the image of the family as independent</a:t>
            </a:r>
          </a:p>
          <a:p>
            <a:pPr marL="162175" indent="-162175">
              <a:spcBef>
                <a:spcPts val="426"/>
              </a:spcBef>
              <a:buFont typeface="Wingdings" charset="0"/>
              <a:buChar char=""/>
            </a:pPr>
            <a:endParaRPr lang="en-US">
              <a:latin typeface="Calibri" charset="0"/>
              <a:ea typeface="MS PGothic" charset="0"/>
              <a:cs typeface="MS PGothic" charset="0"/>
            </a:endParaRPr>
          </a:p>
          <a:p>
            <a:pPr marL="162175" indent="-162175"/>
            <a:endParaRPr lang="en-US">
              <a:latin typeface="Calibri" charset="0"/>
              <a:ea typeface="MS PGothic" charset="0"/>
              <a:cs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1928BD87-E5C5-6046-95B5-D69E839ECFAB}" type="slidenum">
              <a:rPr lang="en-US" sz="1200">
                <a:latin typeface="Arial" charset="0"/>
                <a:cs typeface="Arial" charset="0"/>
              </a:rPr>
              <a:pPr/>
              <a:t>11</a:t>
            </a:fld>
            <a:endParaRPr lang="en-US" sz="120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Families are central in the accumulation and maintenance of wealth, status, and hierarchy.</a:t>
            </a:r>
          </a:p>
          <a:p>
            <a:pPr marL="162175" indent="-162175">
              <a:spcBef>
                <a:spcPts val="426"/>
              </a:spcBef>
              <a:buFontTx/>
              <a:buChar char="•"/>
            </a:pPr>
            <a:r>
              <a:rPr lang="en-US">
                <a:latin typeface="Calibri" charset="0"/>
                <a:ea typeface="MS PGothic" charset="0"/>
                <a:cs typeface="MS PGothic" charset="0"/>
              </a:rPr>
              <a:t>Family systems can also be organized according to the different types of inheritance and wealth distribution patterns.</a:t>
            </a:r>
          </a:p>
          <a:p>
            <a:pPr marL="162175" indent="-162175">
              <a:spcBef>
                <a:spcPts val="426"/>
              </a:spcBef>
              <a:buFontTx/>
              <a:buChar char="•"/>
            </a:pPr>
            <a:r>
              <a:rPr lang="en-US">
                <a:latin typeface="Calibri" charset="0"/>
                <a:ea typeface="MS PGothic" charset="0"/>
                <a:cs typeface="MS PGothic" charset="0"/>
              </a:rPr>
              <a:t>When property, title, or power are transmitted from father to son</a:t>
            </a:r>
          </a:p>
          <a:p>
            <a:pPr marL="162175" indent="-162175">
              <a:spcBef>
                <a:spcPts val="426"/>
              </a:spcBef>
              <a:buFontTx/>
              <a:buChar char="•"/>
            </a:pPr>
            <a:r>
              <a:rPr lang="en-US">
                <a:latin typeface="Calibri" charset="0"/>
                <a:ea typeface="MS PGothic" charset="0"/>
                <a:cs typeface="MS PGothic" charset="0"/>
              </a:rPr>
              <a:t>Many American families have a patrilineal affiliation. </a:t>
            </a:r>
          </a:p>
          <a:p>
            <a:pPr marL="162175" indent="-162175">
              <a:spcBef>
                <a:spcPts val="426"/>
              </a:spcBef>
              <a:buFontTx/>
              <a:buChar char="•"/>
            </a:pPr>
            <a:r>
              <a:rPr lang="en-US">
                <a:latin typeface="Calibri" charset="0"/>
                <a:ea typeface="MS PGothic" charset="0"/>
                <a:cs typeface="MS PGothic" charset="0"/>
              </a:rPr>
              <a:t>American wives and children usually take their surnames from the male side of the family, as a result.</a:t>
            </a:r>
          </a:p>
          <a:p>
            <a:pPr marL="162175" indent="-162175"/>
            <a:endParaRPr lang="en-US">
              <a:latin typeface="Calibri" charset="0"/>
              <a:ea typeface="MS PGothic" charset="0"/>
              <a:cs typeface="MS PGothic" charset="0"/>
            </a:endParaRP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072075A0-AC6C-3642-B1B8-6F78DFB98303}" type="slidenum">
              <a:rPr lang="en-US" sz="1200">
                <a:latin typeface="Arial" charset="0"/>
                <a:cs typeface="Arial" charset="0"/>
              </a:rPr>
              <a:pPr/>
              <a:t>12</a:t>
            </a:fld>
            <a:endParaRPr lang="en-US" sz="120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When property, title, or power are transmitted from mother to daughter</a:t>
            </a:r>
          </a:p>
          <a:p>
            <a:pPr marL="162175" indent="-162175">
              <a:spcBef>
                <a:spcPts val="426"/>
              </a:spcBef>
              <a:buFontTx/>
              <a:buChar char="•"/>
            </a:pPr>
            <a:r>
              <a:rPr lang="en-US">
                <a:latin typeface="Calibri" charset="0"/>
                <a:ea typeface="MS PGothic" charset="0"/>
                <a:cs typeface="MS PGothic" charset="0"/>
              </a:rPr>
              <a:t>Many American Indians had matrilineal traditions.</a:t>
            </a:r>
          </a:p>
          <a:p>
            <a:pPr marL="162175" indent="-162175">
              <a:spcBef>
                <a:spcPts val="426"/>
              </a:spcBef>
              <a:buFontTx/>
              <a:buChar char="•"/>
            </a:pPr>
            <a:r>
              <a:rPr lang="en-US">
                <a:latin typeface="Calibri" charset="0"/>
                <a:ea typeface="MS PGothic" charset="0"/>
                <a:cs typeface="MS PGothic" charset="0"/>
              </a:rPr>
              <a:t>European Americans were more patrilineal.</a:t>
            </a:r>
          </a:p>
          <a:p>
            <a:pPr marL="162175" indent="-162175"/>
            <a:endParaRPr lang="en-US">
              <a:latin typeface="Calibri" charset="0"/>
              <a:ea typeface="MS PGothic" charset="0"/>
              <a:cs typeface="MS PGothic" charset="0"/>
            </a:endParaRPr>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FC7C16C9-F501-634D-AFA8-BEECE8842182}" type="slidenum">
              <a:rPr lang="en-US" sz="1200">
                <a:latin typeface="Arial" charset="0"/>
                <a:cs typeface="Arial" charset="0"/>
              </a:rPr>
              <a:pPr/>
              <a:t>13</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Family systems can also be organized according to different types of residence patterns.</a:t>
            </a:r>
          </a:p>
          <a:p>
            <a:pPr marL="162175" indent="-162175">
              <a:buFontTx/>
              <a:buChar char="•"/>
            </a:pPr>
            <a:r>
              <a:rPr lang="en-US">
                <a:latin typeface="Calibri" charset="0"/>
                <a:ea typeface="MS PGothic" charset="0"/>
                <a:cs typeface="MS PGothic" charset="0"/>
              </a:rPr>
              <a:t>The type of family system contributes to a newly married couple’</a:t>
            </a:r>
            <a:r>
              <a:rPr lang="en-US" altLang="ja-JP">
                <a:latin typeface="Calibri" charset="0"/>
                <a:ea typeface="MS PGothic" charset="0"/>
                <a:cs typeface="MS PGothic" charset="0"/>
              </a:rPr>
              <a:t>s place of residence.</a:t>
            </a:r>
          </a:p>
          <a:p>
            <a:pPr marL="162175" indent="-162175">
              <a:buFontTx/>
              <a:buChar char="•"/>
            </a:pPr>
            <a:r>
              <a:rPr lang="en-US">
                <a:latin typeface="Calibri" charset="0"/>
                <a:ea typeface="MS PGothic" charset="0"/>
                <a:cs typeface="MS PGothic" charset="0"/>
              </a:rPr>
              <a:t>Young couples often live in or near the family home of a parent.</a:t>
            </a:r>
          </a:p>
          <a:p>
            <a:pPr marL="162175" indent="-162175">
              <a:buFontTx/>
              <a:buChar char="•"/>
            </a:pPr>
            <a:r>
              <a:rPr lang="en-US">
                <a:latin typeface="Calibri" charset="0"/>
                <a:ea typeface="MS PGothic" charset="0"/>
                <a:cs typeface="MS PGothic" charset="0"/>
              </a:rPr>
              <a:t>Patrilocal: when a young married couple lives with or near the husband’</a:t>
            </a:r>
            <a:r>
              <a:rPr lang="en-US" altLang="ja-JP">
                <a:latin typeface="Calibri" charset="0"/>
                <a:ea typeface="MS PGothic" charset="0"/>
                <a:cs typeface="MS PGothic" charset="0"/>
              </a:rPr>
              <a:t>s family</a:t>
            </a:r>
          </a:p>
          <a:p>
            <a:pPr marL="162175" indent="-162175">
              <a:buFontTx/>
              <a:buChar char="•"/>
            </a:pPr>
            <a:r>
              <a:rPr lang="en-US">
                <a:latin typeface="Calibri" charset="0"/>
                <a:ea typeface="MS PGothic" charset="0"/>
                <a:cs typeface="MS PGothic" charset="0"/>
              </a:rPr>
              <a:t>In China, it is still common for the woman to move into her husband’</a:t>
            </a:r>
            <a:r>
              <a:rPr lang="en-US" altLang="ja-JP">
                <a:latin typeface="Calibri" charset="0"/>
                <a:ea typeface="MS PGothic" charset="0"/>
                <a:cs typeface="MS PGothic" charset="0"/>
              </a:rPr>
              <a:t>s household.</a:t>
            </a:r>
            <a:endParaRPr lang="en-US">
              <a:latin typeface="Calibri" charset="0"/>
              <a:ea typeface="MS PGothic" charset="0"/>
              <a:cs typeface="MS PGothic" charset="0"/>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0B7F13C7-F3B5-C749-9900-4C2461A27F83}" type="slidenum">
              <a:rPr lang="en-US" sz="1200">
                <a:latin typeface="Arial" charset="0"/>
                <a:cs typeface="Arial" charset="0"/>
              </a:rPr>
              <a:pPr/>
              <a:t>14</a:t>
            </a:fld>
            <a:endParaRPr lang="en-US" sz="120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Matrilocal: when a married couple lives with or near the wife’</a:t>
            </a:r>
            <a:r>
              <a:rPr lang="en-US" altLang="ja-JP">
                <a:latin typeface="Calibri" charset="0"/>
                <a:ea typeface="MS PGothic" charset="0"/>
                <a:cs typeface="MS PGothic" charset="0"/>
              </a:rPr>
              <a:t>s family</a:t>
            </a:r>
            <a:endParaRPr lang="en-US">
              <a:latin typeface="Calibri" charset="0"/>
              <a:ea typeface="MS PGothic" charset="0"/>
              <a:cs typeface="MS PGothic" charset="0"/>
            </a:endParaRPr>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346D8AFA-9E78-9E44-8A8F-DC59428877F0}" type="slidenum">
              <a:rPr lang="en-US" sz="1200">
                <a:latin typeface="Arial" charset="0"/>
                <a:cs typeface="Arial" charset="0"/>
              </a:rPr>
              <a:pPr/>
              <a:t>15</a:t>
            </a:fld>
            <a:endParaRPr lang="en-US" sz="120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Family systems can also be organized into different arrangements of power.</a:t>
            </a:r>
          </a:p>
          <a:p>
            <a:pPr marL="162175" indent="-162175">
              <a:spcBef>
                <a:spcPts val="426"/>
              </a:spcBef>
              <a:buFontTx/>
              <a:buChar char="•"/>
            </a:pPr>
            <a:r>
              <a:rPr lang="en-US">
                <a:latin typeface="Calibri" charset="0"/>
                <a:ea typeface="MS PGothic" charset="0"/>
                <a:cs typeface="MS PGothic" charset="0"/>
              </a:rPr>
              <a:t>When the men in the family have the power, the family is called patriarchal.</a:t>
            </a:r>
          </a:p>
          <a:p>
            <a:pPr marL="162175" indent="-162175"/>
            <a:endParaRPr lang="en-US">
              <a:latin typeface="Calibri" charset="0"/>
              <a:ea typeface="MS PGothic" charset="0"/>
              <a:cs typeface="MS PGothic" charset="0"/>
            </a:endParaRP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FEA2C5E7-4F98-3E42-98B9-1C130D4661DF}" type="slidenum">
              <a:rPr lang="en-US" sz="1200">
                <a:latin typeface="Arial" charset="0"/>
                <a:cs typeface="Arial" charset="0"/>
              </a:rPr>
              <a:pPr/>
              <a:t>16</a:t>
            </a:fld>
            <a:endParaRPr lang="en-US" sz="120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When the women in the family have the power, the family is called matriarchal.</a:t>
            </a:r>
          </a:p>
          <a:p>
            <a:pPr marL="162175" indent="-162175"/>
            <a:endParaRPr lang="en-US">
              <a:latin typeface="Calibri" charset="0"/>
              <a:ea typeface="MS PGothic" charset="0"/>
              <a:cs typeface="MS PGothic" charset="0"/>
            </a:endParaRP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76FAC7E-918D-D744-9A10-51060EC2D241}" type="slidenum">
              <a:rPr lang="en-US" sz="1200">
                <a:latin typeface="Arial" charset="0"/>
                <a:cs typeface="Arial" charset="0"/>
              </a:rPr>
              <a:pPr/>
              <a:t>17</a:t>
            </a:fld>
            <a:endParaRPr lang="en-US" sz="120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All the previous terms have been based on an assumption of heterosexual marriage (i.e., marriage between a man and a woman).</a:t>
            </a:r>
          </a:p>
          <a:p>
            <a:pPr marL="162175" indent="-162175">
              <a:spcBef>
                <a:spcPts val="426"/>
              </a:spcBef>
              <a:buFontTx/>
              <a:buChar char="•"/>
            </a:pPr>
            <a:r>
              <a:rPr lang="en-US">
                <a:latin typeface="Calibri" charset="0"/>
                <a:ea typeface="MS PGothic" charset="0"/>
                <a:cs typeface="MS PGothic" charset="0"/>
              </a:rPr>
              <a:t>With the increase in the number and legitimacy of same-sex marriages, the author of the text proposes new terms for marriage to include same-sex couples.</a:t>
            </a:r>
          </a:p>
          <a:p>
            <a:pPr marL="162175" indent="-162175">
              <a:buFontTx/>
              <a:buChar char="•"/>
            </a:pPr>
            <a:r>
              <a:rPr lang="en-US">
                <a:latin typeface="Calibri" charset="0"/>
                <a:ea typeface="MS PGothic" charset="0"/>
                <a:cs typeface="MS PGothic" charset="0"/>
              </a:rPr>
              <a:t>Heterogamy: Cohen’</a:t>
            </a:r>
            <a:r>
              <a:rPr lang="en-US" altLang="ja-JP">
                <a:latin typeface="Calibri" charset="0"/>
                <a:ea typeface="MS PGothic" charset="0"/>
                <a:cs typeface="MS PGothic" charset="0"/>
              </a:rPr>
              <a:t>s term to refer to marriage between a man and a woman</a:t>
            </a:r>
            <a:endParaRPr lang="en-US">
              <a:latin typeface="Calibri" charset="0"/>
              <a:ea typeface="MS PGothic" charset="0"/>
              <a:cs typeface="MS PGothic" charset="0"/>
            </a:endParaRP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CB412283-7C4C-C244-8CAD-74735F688346}" type="slidenum">
              <a:rPr lang="en-US" sz="1200">
                <a:latin typeface="Arial" charset="0"/>
                <a:cs typeface="Arial" charset="0"/>
              </a:rPr>
              <a:pPr/>
              <a:t>18</a:t>
            </a:fld>
            <a:endParaRPr lang="en-US" sz="120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Homogamy: Cohen’</a:t>
            </a:r>
            <a:r>
              <a:rPr lang="en-US" altLang="ja-JP">
                <a:latin typeface="Calibri" charset="0"/>
                <a:ea typeface="MS PGothic" charset="0"/>
                <a:cs typeface="MS PGothic" charset="0"/>
              </a:rPr>
              <a:t>s term to refer to same-sex marriage</a:t>
            </a:r>
            <a:endParaRPr lang="en-US">
              <a:latin typeface="Calibri" charset="0"/>
              <a:ea typeface="MS PGothic" charset="0"/>
              <a:cs typeface="MS PGothic" charset="0"/>
            </a:endParaRPr>
          </a:p>
        </p:txBody>
      </p:sp>
      <p:sp>
        <p:nvSpPr>
          <p:cNvPr id="440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0E896075-41EE-6241-8B66-CB145A2FF29D}" type="slidenum">
              <a:rPr lang="en-US" sz="1200">
                <a:latin typeface="Arial" charset="0"/>
                <a:cs typeface="Arial" charset="0"/>
              </a:rPr>
              <a:pPr/>
              <a:t>19</a:t>
            </a:fld>
            <a:endParaRPr lang="en-US" sz="12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SzPct val="45000"/>
              <a:buFontTx/>
              <a:buChar char="•"/>
            </a:pPr>
            <a:r>
              <a:rPr lang="en-US">
                <a:latin typeface="Calibri" charset="0"/>
                <a:ea typeface="MS PGothic" charset="0"/>
                <a:cs typeface="MS PGothic" charset="0"/>
              </a:rPr>
              <a:t>This chapter focuses on the development of the family as an institutional arena.</a:t>
            </a:r>
          </a:p>
          <a:p>
            <a:pPr marL="162175" indent="-162175">
              <a:spcBef>
                <a:spcPts val="426"/>
              </a:spcBef>
              <a:buSzPct val="45000"/>
              <a:buFontTx/>
              <a:buChar char="•"/>
            </a:pPr>
            <a:r>
              <a:rPr lang="en-US">
                <a:latin typeface="Calibri" charset="0"/>
                <a:ea typeface="MS PGothic" charset="0"/>
                <a:cs typeface="MS PGothic" charset="0"/>
              </a:rPr>
              <a:t>Four overarching historical trends discussed throughout book</a:t>
            </a:r>
          </a:p>
          <a:p>
            <a:pPr marL="162175" indent="-162175">
              <a:spcBef>
                <a:spcPts val="426"/>
              </a:spcBef>
              <a:buSzPct val="45000"/>
              <a:buFontTx/>
              <a:buChar char="•"/>
            </a:pPr>
            <a:r>
              <a:rPr lang="en-US">
                <a:latin typeface="Calibri" charset="0"/>
                <a:ea typeface="MS PGothic" charset="0"/>
                <a:cs typeface="MS PGothic" charset="0"/>
              </a:rPr>
              <a:t>People today live much longer than people did in the past.</a:t>
            </a:r>
          </a:p>
          <a:p>
            <a:pPr marL="162175" indent="-162175">
              <a:spcBef>
                <a:spcPts val="426"/>
              </a:spcBef>
              <a:buSzPct val="45000"/>
              <a:buFontTx/>
              <a:buChar char="•"/>
            </a:pPr>
            <a:r>
              <a:rPr lang="en-US">
                <a:latin typeface="Calibri" charset="0"/>
                <a:ea typeface="MS PGothic" charset="0"/>
                <a:cs typeface="MS PGothic" charset="0"/>
              </a:rPr>
              <a:t>People today have many fewer children than people did in the past (more in Chapter 9).</a:t>
            </a:r>
          </a:p>
          <a:p>
            <a:pPr marL="162175" indent="-162175">
              <a:spcBef>
                <a:spcPts val="426"/>
              </a:spcBef>
              <a:buSzPct val="45000"/>
              <a:buFontTx/>
              <a:buChar char="•"/>
            </a:pPr>
            <a:r>
              <a:rPr lang="en-US">
                <a:latin typeface="Calibri" charset="0"/>
                <a:ea typeface="MS PGothic" charset="0"/>
                <a:cs typeface="MS PGothic" charset="0"/>
              </a:rPr>
              <a:t>Family members perform fewer tasks at home (more in Chapter 11).</a:t>
            </a:r>
          </a:p>
          <a:p>
            <a:pPr marL="162175" indent="-162175">
              <a:spcBef>
                <a:spcPts val="426"/>
              </a:spcBef>
              <a:buSzPct val="45000"/>
              <a:buFontTx/>
              <a:buChar char="•"/>
            </a:pPr>
            <a:r>
              <a:rPr lang="en-US">
                <a:latin typeface="Calibri" charset="0"/>
                <a:ea typeface="MS PGothic" charset="0"/>
                <a:cs typeface="MS PGothic" charset="0"/>
              </a:rPr>
              <a:t>Families have become more diverse in recent decades (more in Chapter 13).</a:t>
            </a:r>
          </a:p>
        </p:txBody>
      </p:sp>
      <p:sp>
        <p:nvSpPr>
          <p:cNvPr id="92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36951BDF-DC7A-3843-9F17-32CA7E2992DC}" type="slidenum">
              <a:rPr lang="en-US" sz="1200">
                <a:latin typeface="Arial" charset="0"/>
                <a:cs typeface="Arial" charset="0"/>
              </a:rPr>
              <a:pPr/>
              <a:t>2</a:t>
            </a:fld>
            <a:endParaRPr lang="en-US" sz="120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Background history of families beginning with ancient times</a:t>
            </a:r>
          </a:p>
        </p:txBody>
      </p:sp>
      <p:sp>
        <p:nvSpPr>
          <p:cNvPr id="4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23869792-1203-5E4B-A20B-9509B7A35EFF}" type="slidenum">
              <a:rPr lang="en-US" sz="1200">
                <a:latin typeface="Arial" charset="0"/>
                <a:cs typeface="Arial" charset="0"/>
              </a:rPr>
              <a:pPr/>
              <a:t>20</a:t>
            </a:fld>
            <a:endParaRPr lang="en-US" sz="120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21F3351-2BAC-0542-A87D-3315750A1D91}" type="slidenum">
              <a:rPr lang="en-US" sz="1200">
                <a:latin typeface="Arial" charset="0"/>
                <a:cs typeface="Arial" charset="0"/>
              </a:rPr>
              <a:pPr/>
              <a:t>21</a:t>
            </a:fld>
            <a:endParaRPr lang="en-US" sz="120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Two historical periods before the emergence of the modern family: the Colonial period, before 1820, and the early modern period of the nineteenth century</a:t>
            </a:r>
          </a:p>
          <a:p>
            <a:pPr marL="162175" indent="-162175">
              <a:buFontTx/>
              <a:buChar char="•"/>
            </a:pPr>
            <a:r>
              <a:rPr lang="en-US">
                <a:latin typeface="Calibri" charset="0"/>
                <a:ea typeface="MS PGothic" charset="0"/>
                <a:cs typeface="MS PGothic" charset="0"/>
              </a:rPr>
              <a:t>American history is primarily the story of three interrelated groups: American Indians, White Europeans, and African Americans.</a:t>
            </a:r>
          </a:p>
          <a:p>
            <a:pPr marL="162175" indent="-162175">
              <a:buFontTx/>
              <a:buChar char="•"/>
            </a:pPr>
            <a:r>
              <a:rPr lang="en-US">
                <a:latin typeface="Calibri" charset="0"/>
                <a:ea typeface="MS PGothic" charset="0"/>
                <a:cs typeface="MS PGothic" charset="0"/>
              </a:rPr>
              <a:t>Precolonial traditions of the many and varied indigenous American tribal groups are difficult to generalize. </a:t>
            </a:r>
          </a:p>
          <a:p>
            <a:pPr marL="162175" indent="-162175">
              <a:buFontTx/>
              <a:buChar char="•"/>
            </a:pPr>
            <a:r>
              <a:rPr lang="en-US">
                <a:latin typeface="Calibri" charset="0"/>
                <a:ea typeface="MS PGothic" charset="0"/>
                <a:cs typeface="MS PGothic" charset="0"/>
              </a:rPr>
              <a:t>In many (but not all), there was a strong respect for elders and a reliance on family networks for sharing resources and meeting essential needs, and the family was the basis of social structure.</a:t>
            </a:r>
          </a:p>
          <a:p>
            <a:pPr marL="162175" indent="-162175">
              <a:buFontTx/>
              <a:buChar char="•"/>
            </a:pPr>
            <a:r>
              <a:rPr lang="en-US">
                <a:latin typeface="Calibri" charset="0"/>
                <a:ea typeface="MS PGothic" charset="0"/>
                <a:cs typeface="MS PGothic" charset="0"/>
              </a:rPr>
              <a:t>Common (but not universal) characteristics that differentiated indigenous Americans from Europeans included matrilineal descent, more gender equality, and higher rates of divorce.</a:t>
            </a:r>
          </a:p>
          <a:p>
            <a:pPr marL="162175" indent="-162175">
              <a:buFontTx/>
              <a:buChar char="•"/>
            </a:pPr>
            <a:r>
              <a:rPr lang="en-US">
                <a:latin typeface="Calibri" charset="0"/>
                <a:ea typeface="MS PGothic" charset="0"/>
                <a:cs typeface="MS PGothic" charset="0"/>
              </a:rPr>
              <a:t>Common traits shared with Europeans included monogamous marriage, a gender division of labor, and more political power afforded to men.</a:t>
            </a:r>
          </a:p>
          <a:p>
            <a:pPr marL="162175" indent="-162175">
              <a:buFontTx/>
              <a:buChar char="•"/>
            </a:pPr>
            <a:endParaRPr lang="en-US">
              <a:latin typeface="Calibri" charset="0"/>
              <a:ea typeface="MS PGothic" charset="0"/>
              <a:cs typeface="MS PGothic" charset="0"/>
            </a:endParaRPr>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B56A2F4-B72F-D943-9CA1-870500140B40}" type="slidenum">
              <a:rPr lang="en-US" sz="1200">
                <a:latin typeface="Arial" charset="0"/>
                <a:cs typeface="Arial" charset="0"/>
              </a:rPr>
              <a:pPr/>
              <a:t>22</a:t>
            </a:fld>
            <a:endParaRPr lang="en-US" sz="120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Colonial Americans brought many traditions from Europe.</a:t>
            </a:r>
          </a:p>
          <a:p>
            <a:pPr marL="162175" indent="-162175">
              <a:buFontTx/>
              <a:buChar char="•"/>
            </a:pPr>
            <a:r>
              <a:rPr lang="en-US">
                <a:latin typeface="Calibri" charset="0"/>
                <a:ea typeface="MS PGothic" charset="0"/>
                <a:cs typeface="MS PGothic" charset="0"/>
              </a:rPr>
              <a:t>Marriage was a necessary, practical arrangement, not a source of love or affection.</a:t>
            </a:r>
          </a:p>
          <a:p>
            <a:pPr marL="162175" indent="-162175">
              <a:buFontTx/>
              <a:buChar char="•"/>
            </a:pPr>
            <a:r>
              <a:rPr lang="en-US">
                <a:latin typeface="Calibri" charset="0"/>
                <a:ea typeface="MS PGothic" charset="0"/>
                <a:cs typeface="MS PGothic" charset="0"/>
              </a:rPr>
              <a:t>Marriage was viewed as a stabilizing influence on men and important to maintain civility and social structure.</a:t>
            </a:r>
          </a:p>
          <a:p>
            <a:pPr marL="162175" indent="-162175">
              <a:buFontTx/>
              <a:buChar char="•"/>
            </a:pPr>
            <a:r>
              <a:rPr lang="en-US">
                <a:latin typeface="Calibri" charset="0"/>
                <a:ea typeface="MS PGothic" charset="0"/>
                <a:cs typeface="MS PGothic" charset="0"/>
              </a:rPr>
              <a:t>Even though “</a:t>
            </a:r>
            <a:r>
              <a:rPr lang="en-US" altLang="ja-JP">
                <a:latin typeface="Calibri" charset="0"/>
                <a:ea typeface="MS PGothic" charset="0"/>
                <a:cs typeface="MS PGothic" charset="0"/>
              </a:rPr>
              <a:t>mail-order brides” were common, the ideas of free will and choice were becoming increasingly important in marriage arrangements.</a:t>
            </a:r>
          </a:p>
          <a:p>
            <a:pPr marL="162175" indent="-162175">
              <a:buFontTx/>
              <a:buChar char="•"/>
            </a:pPr>
            <a:r>
              <a:rPr lang="en-US">
                <a:latin typeface="Calibri" charset="0"/>
                <a:ea typeface="MS PGothic" charset="0"/>
                <a:cs typeface="MS PGothic" charset="0"/>
              </a:rPr>
              <a:t>Protestant doctrine, reinforced by the government, gave husbands authority over their wives.</a:t>
            </a:r>
          </a:p>
          <a:p>
            <a:pPr marL="162175" indent="-162175">
              <a:buFontTx/>
              <a:buChar char="•"/>
            </a:pPr>
            <a:r>
              <a:rPr lang="en-US">
                <a:latin typeface="Calibri" charset="0"/>
                <a:ea typeface="MS PGothic" charset="0"/>
                <a:cs typeface="MS PGothic" charset="0"/>
              </a:rPr>
              <a:t>A system of marriage supported by the Christian (Protestant) Church</a:t>
            </a:r>
          </a:p>
          <a:p>
            <a:pPr marL="162175" indent="-162175">
              <a:buFontTx/>
              <a:buChar char="•"/>
            </a:pPr>
            <a:r>
              <a:rPr lang="en-US">
                <a:latin typeface="Calibri" charset="0"/>
                <a:ea typeface="MS PGothic" charset="0"/>
                <a:cs typeface="MS PGothic" charset="0"/>
              </a:rPr>
              <a:t>Gave power to local community leaders, who imposed their interpretation of Christian doctrine on marriage and divorce </a:t>
            </a:r>
          </a:p>
          <a:p>
            <a:pPr marL="162175" indent="-162175">
              <a:buFontTx/>
              <a:buChar char="•"/>
            </a:pPr>
            <a:r>
              <a:rPr lang="en-US">
                <a:latin typeface="Calibri" charset="0"/>
                <a:ea typeface="MS PGothic" charset="0"/>
                <a:cs typeface="MS PGothic" charset="0"/>
              </a:rPr>
              <a:t>Women could not vote, hold political office, serve on juries, or have a legal existence separate from their husbands.</a:t>
            </a:r>
          </a:p>
          <a:p>
            <a:pPr marL="162175" indent="-162175">
              <a:buFontTx/>
              <a:buChar char="•"/>
            </a:pPr>
            <a:r>
              <a:rPr lang="en-US">
                <a:latin typeface="Calibri" charset="0"/>
                <a:ea typeface="MS PGothic" charset="0"/>
                <a:cs typeface="MS PGothic" charset="0"/>
              </a:rPr>
              <a:t>Women were incorporated into their husbands’</a:t>
            </a:r>
            <a:r>
              <a:rPr lang="en-US" altLang="ja-JP">
                <a:latin typeface="Calibri" charset="0"/>
                <a:ea typeface="MS PGothic" charset="0"/>
                <a:cs typeface="MS PGothic" charset="0"/>
              </a:rPr>
              <a:t> citizenship under the doctrine of coverture.</a:t>
            </a:r>
          </a:p>
          <a:p>
            <a:pPr marL="162175" indent="-162175">
              <a:buFontTx/>
              <a:buChar char="•"/>
            </a:pPr>
            <a:r>
              <a:rPr lang="en-US">
                <a:latin typeface="Calibri" charset="0"/>
                <a:ea typeface="MS PGothic" charset="0"/>
                <a:cs typeface="MS PGothic" charset="0"/>
              </a:rPr>
              <a:t>Women bound to comply with the marriage system</a:t>
            </a:r>
          </a:p>
          <a:p>
            <a:pPr marL="162175" indent="-162175">
              <a:buFontTx/>
              <a:buChar char="•"/>
            </a:pPr>
            <a:r>
              <a:rPr lang="en-US">
                <a:latin typeface="Calibri" charset="0"/>
                <a:ea typeface="MS PGothic" charset="0"/>
                <a:cs typeface="MS PGothic" charset="0"/>
              </a:rPr>
              <a:t>Women’</a:t>
            </a:r>
            <a:r>
              <a:rPr lang="en-US" altLang="ja-JP">
                <a:latin typeface="Calibri" charset="0"/>
                <a:ea typeface="MS PGothic" charset="0"/>
                <a:cs typeface="MS PGothic" charset="0"/>
              </a:rPr>
              <a:t>s survival depended on conformity. </a:t>
            </a:r>
          </a:p>
          <a:p>
            <a:pPr marL="162175" indent="-162175">
              <a:buFontTx/>
              <a:buChar char="•"/>
            </a:pPr>
            <a:endParaRPr lang="en-US">
              <a:latin typeface="Calibri" charset="0"/>
              <a:ea typeface="MS PGothic" charset="0"/>
              <a:cs typeface="MS PGothic" charset="0"/>
            </a:endParaRPr>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20522443-7E59-D541-9BFB-60B0E0244098}" type="slidenum">
              <a:rPr lang="en-US" sz="1200">
                <a:latin typeface="Arial" charset="0"/>
                <a:cs typeface="Arial" charset="0"/>
              </a:rPr>
              <a:pPr/>
              <a:t>23</a:t>
            </a:fld>
            <a:endParaRPr lang="en-US" sz="120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Colonial American families were large.</a:t>
            </a:r>
          </a:p>
          <a:p>
            <a:pPr marL="162175" indent="-162175">
              <a:buFontTx/>
              <a:buChar char="•"/>
            </a:pPr>
            <a:r>
              <a:rPr lang="en-US">
                <a:latin typeface="Calibri" charset="0"/>
                <a:ea typeface="MS PGothic" charset="0"/>
                <a:cs typeface="MS PGothic" charset="0"/>
              </a:rPr>
              <a:t>The average woman bore seven children.</a:t>
            </a:r>
          </a:p>
          <a:p>
            <a:pPr marL="162175" indent="-162175">
              <a:buFontTx/>
              <a:buChar char="•"/>
            </a:pPr>
            <a:r>
              <a:rPr lang="en-US">
                <a:latin typeface="Calibri" charset="0"/>
                <a:ea typeface="MS PGothic" charset="0"/>
                <a:cs typeface="MS PGothic" charset="0"/>
              </a:rPr>
              <a:t>High infant mortality rate</a:t>
            </a:r>
          </a:p>
          <a:p>
            <a:pPr marL="162175" indent="-162175">
              <a:buFontTx/>
              <a:buChar char="•"/>
            </a:pPr>
            <a:r>
              <a:rPr lang="en-US">
                <a:latin typeface="Calibri" charset="0"/>
                <a:ea typeface="MS PGothic" charset="0"/>
                <a:cs typeface="MS PGothic" charset="0"/>
              </a:rPr>
              <a:t>Children contributed to the economy and survival of the family.</a:t>
            </a:r>
          </a:p>
          <a:p>
            <a:pPr marL="162175" indent="-162175">
              <a:buFontTx/>
              <a:buChar char="•"/>
            </a:pPr>
            <a:r>
              <a:rPr lang="en-US">
                <a:latin typeface="Calibri" charset="0"/>
                <a:ea typeface="MS PGothic" charset="0"/>
                <a:cs typeface="MS PGothic" charset="0"/>
              </a:rPr>
              <a:t>The idea of childhood as a uniquely innocent stage of life was not common.</a:t>
            </a:r>
          </a:p>
          <a:p>
            <a:pPr marL="162175" indent="-162175">
              <a:buFontTx/>
              <a:buChar char="•"/>
            </a:pPr>
            <a:r>
              <a:rPr lang="en-US">
                <a:latin typeface="Calibri" charset="0"/>
                <a:ea typeface="MS PGothic" charset="0"/>
                <a:cs typeface="MS PGothic" charset="0"/>
              </a:rPr>
              <a:t>Children’</a:t>
            </a:r>
            <a:r>
              <a:rPr lang="en-US" altLang="ja-JP">
                <a:latin typeface="Calibri" charset="0"/>
                <a:ea typeface="MS PGothic" charset="0"/>
                <a:cs typeface="MS PGothic" charset="0"/>
              </a:rPr>
              <a:t>s evil impulses needed to be controlled through discipline and work.</a:t>
            </a:r>
          </a:p>
          <a:p>
            <a:pPr marL="162175" indent="-162175">
              <a:buFontTx/>
              <a:buChar char="•"/>
            </a:pPr>
            <a:r>
              <a:rPr lang="en-US">
                <a:latin typeface="Calibri" charset="0"/>
                <a:ea typeface="MS PGothic" charset="0"/>
                <a:cs typeface="MS PGothic" charset="0"/>
              </a:rPr>
              <a:t>Parents (even wealthy ones) did not spend much time with their children.</a:t>
            </a:r>
          </a:p>
          <a:p>
            <a:pPr marL="162175" indent="-162175">
              <a:buFontTx/>
              <a:buChar char="•"/>
            </a:pPr>
            <a:r>
              <a:rPr lang="en-US">
                <a:latin typeface="Calibri" charset="0"/>
                <a:ea typeface="MS PGothic" charset="0"/>
                <a:cs typeface="MS PGothic" charset="0"/>
              </a:rPr>
              <a:t>Family bonds were less sentimental than they are now.</a:t>
            </a:r>
          </a:p>
        </p:txBody>
      </p:sp>
      <p:sp>
        <p:nvSpPr>
          <p:cNvPr id="542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290EDBDA-CA12-8946-8418-96A1A0CBB8C4}" type="slidenum">
              <a:rPr lang="en-US" sz="1200">
                <a:latin typeface="Arial" charset="0"/>
                <a:cs typeface="Arial" charset="0"/>
              </a:rPr>
              <a:pPr/>
              <a:t>24</a:t>
            </a:fld>
            <a:endParaRPr lang="en-US" sz="120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Even with the birth of many children per couple, living in extended families arrangements was not common.</a:t>
            </a:r>
          </a:p>
          <a:p>
            <a:pPr marL="162175" indent="-162175">
              <a:buFontTx/>
              <a:buChar char="•"/>
            </a:pPr>
            <a:r>
              <a:rPr lang="en-US">
                <a:latin typeface="Calibri" charset="0"/>
                <a:ea typeface="MS PGothic" charset="0"/>
                <a:cs typeface="MS PGothic" charset="0"/>
              </a:rPr>
              <a:t>Households mostly consisted of nuclear family units plus boarders and servants.</a:t>
            </a:r>
          </a:p>
          <a:p>
            <a:pPr marL="162175" indent="-162175">
              <a:buFontTx/>
              <a:buChar char="•"/>
            </a:pPr>
            <a:r>
              <a:rPr lang="en-US">
                <a:latin typeface="Calibri" charset="0"/>
                <a:ea typeface="MS PGothic" charset="0"/>
                <a:cs typeface="MS PGothic" charset="0"/>
              </a:rPr>
              <a:t>Extended families did have an important support role.</a:t>
            </a:r>
          </a:p>
          <a:p>
            <a:pPr marL="162175" indent="-162175">
              <a:buFontTx/>
              <a:buChar char="•"/>
            </a:pPr>
            <a:r>
              <a:rPr lang="en-US">
                <a:latin typeface="Calibri" charset="0"/>
                <a:ea typeface="MS PGothic" charset="0"/>
                <a:cs typeface="MS PGothic" charset="0"/>
              </a:rPr>
              <a:t>Most people lived close to siblings’</a:t>
            </a:r>
            <a:r>
              <a:rPr lang="en-US" altLang="ja-JP">
                <a:latin typeface="Calibri" charset="0"/>
                <a:ea typeface="MS PGothic" charset="0"/>
                <a:cs typeface="MS PGothic" charset="0"/>
              </a:rPr>
              <a:t> families and shared labor and other resources.</a:t>
            </a:r>
            <a:endParaRPr lang="en-US">
              <a:latin typeface="Calibri" charset="0"/>
              <a:ea typeface="MS PGothic" charset="0"/>
              <a:cs typeface="MS PGothic" charset="0"/>
            </a:endParaRPr>
          </a:p>
        </p:txBody>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8D401085-D509-4F40-B1CA-6FBC58395ABD}" type="slidenum">
              <a:rPr lang="en-US" sz="1200">
                <a:latin typeface="Arial" charset="0"/>
                <a:cs typeface="Arial" charset="0"/>
              </a:rPr>
              <a:pPr/>
              <a:t>25</a:t>
            </a:fld>
            <a:endParaRPr lang="en-US" sz="120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Among extended families, stem families were created.</a:t>
            </a:r>
          </a:p>
          <a:p>
            <a:pPr marL="162175" indent="-162175">
              <a:buFontTx/>
              <a:buChar char="•"/>
            </a:pPr>
            <a:r>
              <a:rPr lang="en-US">
                <a:latin typeface="Calibri" charset="0"/>
                <a:ea typeface="MS PGothic" charset="0"/>
                <a:cs typeface="MS PGothic" charset="0"/>
              </a:rPr>
              <a:t>Typically, the eldest son would inherit the family home and remain in the home with his parents.</a:t>
            </a:r>
          </a:p>
          <a:p>
            <a:pPr marL="162175" indent="-162175">
              <a:buFontTx/>
              <a:buChar char="•"/>
            </a:pPr>
            <a:r>
              <a:rPr lang="en-US">
                <a:latin typeface="Calibri" charset="0"/>
                <a:ea typeface="MS PGothic" charset="0"/>
                <a:cs typeface="MS PGothic" charset="0"/>
              </a:rPr>
              <a:t>Common among farm families and those with enough wealth to provide an inheritance </a:t>
            </a:r>
          </a:p>
          <a:p>
            <a:pPr marL="162175" indent="-162175">
              <a:buFontTx/>
              <a:buChar char="•"/>
            </a:pPr>
            <a:r>
              <a:rPr lang="en-US">
                <a:latin typeface="Calibri" charset="0"/>
                <a:ea typeface="MS PGothic" charset="0"/>
                <a:cs typeface="MS PGothic" charset="0"/>
              </a:rPr>
              <a:t>Colonial family life represented the first phase of transition to the modern family.</a:t>
            </a:r>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AC757F2F-31D1-174A-9D5C-0B479AC80F4C}" type="slidenum">
              <a:rPr lang="en-US" sz="1200">
                <a:latin typeface="Arial" charset="0"/>
                <a:cs typeface="Arial" charset="0"/>
              </a:rPr>
              <a:pPr/>
              <a:t>26</a:t>
            </a:fld>
            <a:endParaRPr lang="en-US" sz="120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Forcible removal of Africans from their homeland; the first arrival of African slaves in America was in Jamestown in 1619 and continued until the mid-1800s</a:t>
            </a:r>
          </a:p>
          <a:p>
            <a:pPr marL="162175" indent="-162175">
              <a:buFontTx/>
              <a:buChar char="•"/>
            </a:pPr>
            <a:r>
              <a:rPr lang="en-US">
                <a:latin typeface="Calibri" charset="0"/>
                <a:ea typeface="MS PGothic" charset="0"/>
                <a:cs typeface="MS PGothic" charset="0"/>
              </a:rPr>
              <a:t>Disruption of many different cultural groups with many different languages, traditions, and kinship networks</a:t>
            </a:r>
          </a:p>
          <a:p>
            <a:pPr marL="162175" indent="-162175">
              <a:buFontTx/>
              <a:buChar char="•"/>
            </a:pPr>
            <a:r>
              <a:rPr lang="en-US">
                <a:latin typeface="Calibri" charset="0"/>
                <a:ea typeface="MS PGothic" charset="0"/>
                <a:cs typeface="MS PGothic" charset="0"/>
              </a:rPr>
              <a:t>Family life of African Americans was affected by the slave system.</a:t>
            </a:r>
          </a:p>
          <a:p>
            <a:pPr marL="162175" indent="-162175">
              <a:buFontTx/>
              <a:buChar char="•"/>
            </a:pPr>
            <a:r>
              <a:rPr lang="en-US">
                <a:latin typeface="Calibri" charset="0"/>
                <a:ea typeface="MS PGothic" charset="0"/>
                <a:cs typeface="MS PGothic" charset="0"/>
              </a:rPr>
              <a:t>Difficult to determine how much slave family life was a reflection of African heritage and how much was adaptation to American conditions and treatment</a:t>
            </a:r>
          </a:p>
          <a:p>
            <a:pPr marL="162175" indent="-162175">
              <a:buFontTx/>
              <a:buChar char="•"/>
            </a:pPr>
            <a:r>
              <a:rPr lang="en-US">
                <a:latin typeface="Calibri" charset="0"/>
                <a:ea typeface="MS PGothic" charset="0"/>
                <a:cs typeface="MS PGothic" charset="0"/>
              </a:rPr>
              <a:t>Keeping a family together was difficult.</a:t>
            </a:r>
          </a:p>
          <a:p>
            <a:pPr marL="162175" indent="-162175">
              <a:buFontTx/>
              <a:buChar char="•"/>
            </a:pPr>
            <a:r>
              <a:rPr lang="en-US">
                <a:latin typeface="Calibri" charset="0"/>
                <a:ea typeface="MS PGothic" charset="0"/>
                <a:cs typeface="MS PGothic" charset="0"/>
              </a:rPr>
              <a:t>Recognition of family lineages difficult because of lack of family names</a:t>
            </a:r>
          </a:p>
          <a:p>
            <a:pPr marL="162175" indent="-162175">
              <a:buFontTx/>
              <a:buChar char="•"/>
            </a:pPr>
            <a:r>
              <a:rPr lang="en-US">
                <a:latin typeface="Calibri" charset="0"/>
                <a:ea typeface="MS PGothic" charset="0"/>
                <a:cs typeface="MS PGothic" charset="0"/>
              </a:rPr>
              <a:t>But most slaves lived in families for some or all of their lives.</a:t>
            </a:r>
          </a:p>
          <a:p>
            <a:pPr marL="162175" indent="-162175">
              <a:buFontTx/>
              <a:buChar char="•"/>
            </a:pPr>
            <a:r>
              <a:rPr lang="en-US">
                <a:latin typeface="Calibri" charset="0"/>
                <a:ea typeface="MS PGothic" charset="0"/>
                <a:cs typeface="MS PGothic" charset="0"/>
              </a:rPr>
              <a:t>Most slaves married (not always legally) and most children lived with both parents.</a:t>
            </a:r>
          </a:p>
          <a:p>
            <a:pPr marL="162175" indent="-162175">
              <a:buFontTx/>
              <a:buChar char="•"/>
            </a:pPr>
            <a:r>
              <a:rPr lang="en-US">
                <a:latin typeface="Calibri" charset="0"/>
                <a:ea typeface="MS PGothic" charset="0"/>
                <a:cs typeface="MS PGothic" charset="0"/>
              </a:rPr>
              <a:t>On large plantations, larger groups of slaves could create protection through communities and family life.</a:t>
            </a:r>
          </a:p>
          <a:p>
            <a:pPr marL="162175" indent="-162175">
              <a:buFontTx/>
              <a:buChar char="•"/>
            </a:pPr>
            <a:r>
              <a:rPr lang="en-US">
                <a:latin typeface="Calibri" charset="0"/>
                <a:ea typeface="MS PGothic" charset="0"/>
                <a:cs typeface="MS PGothic" charset="0"/>
              </a:rPr>
              <a:t>However, most African Americans were excluded from emerging modern family practices until after the end of the slave system.</a:t>
            </a:r>
          </a:p>
        </p:txBody>
      </p:sp>
      <p:sp>
        <p:nvSpPr>
          <p:cNvPr id="604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B57FF964-F408-0542-A50C-CC57FA48B024}" type="slidenum">
              <a:rPr lang="en-US" sz="1200">
                <a:latin typeface="Arial" charset="0"/>
                <a:cs typeface="Arial" charset="0"/>
              </a:rPr>
              <a:pPr/>
              <a:t>27</a:t>
            </a:fld>
            <a:endParaRPr lang="en-US" sz="120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This period represents the second phase of the transition to the modern family.</a:t>
            </a:r>
          </a:p>
          <a:p>
            <a:pPr marL="162175" indent="-162175">
              <a:buFontTx/>
              <a:buChar char="•"/>
            </a:pPr>
            <a:r>
              <a:rPr lang="en-US">
                <a:latin typeface="Calibri" charset="0"/>
                <a:ea typeface="MS PGothic" charset="0"/>
                <a:cs typeface="MS PGothic" charset="0"/>
              </a:rPr>
              <a:t>The spread of democracy and industrial capitalism, and the growth of the market contributed to the decline of patriarchal power and authority in the colonial family.</a:t>
            </a:r>
          </a:p>
          <a:p>
            <a:pPr marL="162175" indent="-162175">
              <a:buFontTx/>
              <a:buChar char="•"/>
            </a:pPr>
            <a:r>
              <a:rPr lang="en-US">
                <a:latin typeface="Calibri" charset="0"/>
                <a:ea typeface="MS PGothic" charset="0"/>
                <a:cs typeface="MS PGothic" charset="0"/>
              </a:rPr>
              <a:t>The changes to the family at this time created a new family structure consisting of the husband as breadwinner and the wife as homemaker.</a:t>
            </a:r>
          </a:p>
          <a:p>
            <a:pPr marL="162175" indent="-162175">
              <a:buFontTx/>
              <a:buChar char="•"/>
            </a:pPr>
            <a:r>
              <a:rPr lang="en-US">
                <a:latin typeface="Calibri" charset="0"/>
                <a:ea typeface="MS PGothic" charset="0"/>
                <a:cs typeface="MS PGothic" charset="0"/>
              </a:rPr>
              <a:t>This is the family we now think of as “</a:t>
            </a:r>
            <a:r>
              <a:rPr lang="en-US" altLang="ja-JP">
                <a:latin typeface="Calibri" charset="0"/>
                <a:ea typeface="MS PGothic" charset="0"/>
                <a:cs typeface="MS PGothic" charset="0"/>
              </a:rPr>
              <a:t>traditional.”</a:t>
            </a:r>
          </a:p>
          <a:p>
            <a:pPr marL="162175" indent="-162175">
              <a:buFontTx/>
              <a:buChar char="•"/>
            </a:pPr>
            <a:r>
              <a:rPr lang="en-US">
                <a:latin typeface="Calibri" charset="0"/>
                <a:ea typeface="MS PGothic" charset="0"/>
                <a:cs typeface="MS PGothic" charset="0"/>
              </a:rPr>
              <a:t>The ideal of the man as breadwinner became a powerful symbol in American culture.</a:t>
            </a:r>
          </a:p>
          <a:p>
            <a:pPr marL="162175" indent="-162175">
              <a:buFontTx/>
              <a:buChar char="•"/>
            </a:pPr>
            <a:r>
              <a:rPr lang="en-US">
                <a:latin typeface="Calibri" charset="0"/>
                <a:ea typeface="MS PGothic" charset="0"/>
                <a:cs typeface="MS PGothic" charset="0"/>
              </a:rPr>
              <a:t>Men and women began to think of themselves as individuals with personal freedoms and rights.</a:t>
            </a:r>
          </a:p>
          <a:p>
            <a:pPr marL="162175" indent="-162175">
              <a:buFontTx/>
              <a:buChar char="•"/>
            </a:pPr>
            <a:r>
              <a:rPr lang="en-US">
                <a:latin typeface="Calibri" charset="0"/>
                <a:ea typeface="MS PGothic" charset="0"/>
                <a:cs typeface="MS PGothic" charset="0"/>
              </a:rPr>
              <a:t>Political democracy encouraged the idea of individual free choice in marriage.</a:t>
            </a:r>
          </a:p>
          <a:p>
            <a:pPr marL="162175" indent="-162175">
              <a:buFontTx/>
              <a:buChar char="•"/>
            </a:pPr>
            <a:r>
              <a:rPr lang="en-US">
                <a:latin typeface="Calibri" charset="0"/>
                <a:ea typeface="MS PGothic" charset="0"/>
                <a:cs typeface="MS PGothic" charset="0"/>
              </a:rPr>
              <a:t>Conservative backlash feared women’</a:t>
            </a:r>
            <a:r>
              <a:rPr lang="en-US" altLang="ja-JP">
                <a:latin typeface="Calibri" charset="0"/>
                <a:ea typeface="MS PGothic" charset="0"/>
                <a:cs typeface="MS PGothic" charset="0"/>
              </a:rPr>
              <a:t>s growing freedoms threatened the (traditional) family.</a:t>
            </a:r>
          </a:p>
          <a:p>
            <a:pPr marL="162175" indent="-162175">
              <a:buFontTx/>
              <a:buChar char="•"/>
            </a:pPr>
            <a:r>
              <a:rPr lang="en-US">
                <a:latin typeface="Calibri" charset="0"/>
                <a:ea typeface="MS PGothic" charset="0"/>
                <a:cs typeface="MS PGothic" charset="0"/>
              </a:rPr>
              <a:t>As a compromise, male authority began to be replaced by the ideology of men as “</a:t>
            </a:r>
            <a:r>
              <a:rPr lang="en-US" altLang="ja-JP">
                <a:latin typeface="Calibri" charset="0"/>
                <a:ea typeface="MS PGothic" charset="0"/>
                <a:cs typeface="MS PGothic" charset="0"/>
              </a:rPr>
              <a:t>protectors.”</a:t>
            </a:r>
          </a:p>
          <a:p>
            <a:pPr marL="162175" indent="-162175">
              <a:buFontTx/>
              <a:buChar char="•"/>
            </a:pPr>
            <a:r>
              <a:rPr lang="en-US">
                <a:latin typeface="Calibri" charset="0"/>
                <a:ea typeface="MS PGothic" charset="0"/>
                <a:cs typeface="MS PGothic" charset="0"/>
              </a:rPr>
              <a:t>Women were still considered free, but their role was to love, care for, and nurture their husbands.</a:t>
            </a:r>
          </a:p>
          <a:p>
            <a:pPr marL="162175" indent="-162175">
              <a:buFontTx/>
              <a:buChar char="•"/>
            </a:pPr>
            <a:r>
              <a:rPr lang="en-US">
                <a:latin typeface="Calibri" charset="0"/>
                <a:ea typeface="MS PGothic" charset="0"/>
                <a:cs typeface="MS PGothic" charset="0"/>
              </a:rPr>
              <a:t>These emerging gender roles came to be known as the separate spheres.</a:t>
            </a:r>
          </a:p>
          <a:p>
            <a:pPr marL="162175" indent="-162175">
              <a:buFontTx/>
              <a:buChar char="•"/>
            </a:pPr>
            <a:r>
              <a:rPr lang="en-US">
                <a:latin typeface="Calibri" charset="0"/>
                <a:ea typeface="MS PGothic" charset="0"/>
                <a:cs typeface="MS PGothic" charset="0"/>
              </a:rPr>
              <a:t>The political and economic functions of marriage began to erode.</a:t>
            </a:r>
          </a:p>
          <a:p>
            <a:pPr marL="162175" indent="-162175">
              <a:buFontTx/>
              <a:buChar char="•"/>
            </a:pPr>
            <a:r>
              <a:rPr lang="en-US">
                <a:latin typeface="Calibri" charset="0"/>
                <a:ea typeface="MS PGothic" charset="0"/>
                <a:cs typeface="MS PGothic" charset="0"/>
              </a:rPr>
              <a:t>Companionship, love, and affection started to become important considerations for marriage partners.</a:t>
            </a:r>
          </a:p>
        </p:txBody>
      </p:sp>
      <p:sp>
        <p:nvSpPr>
          <p:cNvPr id="624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CB1031A-36BF-114A-9D4D-348FB5E413BE}" type="slidenum">
              <a:rPr lang="en-US" sz="1200">
                <a:latin typeface="Arial" charset="0"/>
                <a:cs typeface="Arial" charset="0"/>
              </a:rPr>
              <a:pPr/>
              <a:t>28</a:t>
            </a:fld>
            <a:endParaRPr lang="en-US" sz="120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Youth began to consider love and affection when seeking a spouse.</a:t>
            </a:r>
          </a:p>
          <a:p>
            <a:pPr marL="162175" indent="-162175">
              <a:buFontTx/>
              <a:buChar char="•"/>
            </a:pPr>
            <a:r>
              <a:rPr lang="en-US">
                <a:latin typeface="Calibri" charset="0"/>
                <a:ea typeface="MS PGothic" charset="0"/>
                <a:cs typeface="MS PGothic" charset="0"/>
              </a:rPr>
              <a:t>The practice of courtship emerged as a compromise between parents’</a:t>
            </a:r>
            <a:r>
              <a:rPr lang="en-US" altLang="ja-JP">
                <a:latin typeface="Calibri" charset="0"/>
                <a:ea typeface="MS PGothic" charset="0"/>
                <a:cs typeface="MS PGothic" charset="0"/>
              </a:rPr>
              <a:t> and young couples’ conflicting ideas concerning the selection of marriage partners.</a:t>
            </a:r>
          </a:p>
          <a:p>
            <a:pPr marL="162175" indent="-162175">
              <a:buFontTx/>
              <a:buChar char="•"/>
            </a:pPr>
            <a:r>
              <a:rPr lang="en-US">
                <a:latin typeface="Calibri" charset="0"/>
                <a:ea typeface="MS PGothic" charset="0"/>
                <a:cs typeface="MS PGothic" charset="0"/>
              </a:rPr>
              <a:t>Young couples initiated courtship, which involved supervised contact in public.</a:t>
            </a:r>
          </a:p>
          <a:p>
            <a:pPr marL="162175" indent="-162175">
              <a:buFontTx/>
              <a:buChar char="•"/>
            </a:pPr>
            <a:r>
              <a:rPr lang="en-US">
                <a:latin typeface="Calibri" charset="0"/>
                <a:ea typeface="MS PGothic" charset="0"/>
                <a:cs typeface="MS PGothic" charset="0"/>
              </a:rPr>
              <a:t>The system offered some elements of free choice but also included parental authority and approval.</a:t>
            </a:r>
          </a:p>
        </p:txBody>
      </p:sp>
      <p:sp>
        <p:nvSpPr>
          <p:cNvPr id="645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07D58DBB-3F5B-A84C-9283-CA57FE0783F9}" type="slidenum">
              <a:rPr lang="en-US" sz="1200">
                <a:latin typeface="Arial" charset="0"/>
                <a:cs typeface="Arial" charset="0"/>
              </a:rPr>
              <a:pPr/>
              <a:t>29</a:t>
            </a:fld>
            <a:endParaRPr lang="en-US" sz="12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In the Middle Ages, the average life span was about 30 years.</a:t>
            </a:r>
          </a:p>
          <a:p>
            <a:pPr marL="162175" indent="-162175">
              <a:spcBef>
                <a:spcPts val="426"/>
              </a:spcBef>
              <a:buFontTx/>
              <a:buChar char="•"/>
            </a:pPr>
            <a:r>
              <a:rPr lang="en-US">
                <a:latin typeface="Calibri" charset="0"/>
                <a:ea typeface="MS PGothic" charset="0"/>
                <a:cs typeface="MS PGothic" charset="0"/>
              </a:rPr>
              <a:t>In 1850, this had only increased to about 40 years.</a:t>
            </a:r>
          </a:p>
          <a:p>
            <a:pPr marL="162175" indent="-162175">
              <a:spcBef>
                <a:spcPts val="426"/>
              </a:spcBef>
              <a:buFontTx/>
              <a:buChar char="•"/>
            </a:pPr>
            <a:r>
              <a:rPr lang="en-US">
                <a:latin typeface="Calibri" charset="0"/>
                <a:ea typeface="MS PGothic" charset="0"/>
                <a:cs typeface="MS PGothic" charset="0"/>
              </a:rPr>
              <a:t>In 1850, one in five children died before reaching age 5 years (Weeks 2011).</a:t>
            </a:r>
          </a:p>
          <a:p>
            <a:pPr marL="162175" indent="-162175">
              <a:spcBef>
                <a:spcPts val="426"/>
              </a:spcBef>
              <a:buFontTx/>
              <a:buChar char="•"/>
            </a:pPr>
            <a:r>
              <a:rPr lang="en-US">
                <a:latin typeface="Calibri" charset="0"/>
                <a:ea typeface="MS PGothic" charset="0"/>
                <a:cs typeface="MS PGothic" charset="0"/>
              </a:rPr>
              <a:t>Today, three out of four Americans live to age 70 years (Arias 2015).</a:t>
            </a:r>
          </a:p>
          <a:p>
            <a:pPr marL="162175" indent="-162175">
              <a:spcBef>
                <a:spcPts val="426"/>
              </a:spcBef>
              <a:buFontTx/>
              <a:buChar char="•"/>
            </a:pPr>
            <a:r>
              <a:rPr lang="en-US">
                <a:latin typeface="Calibri" charset="0"/>
                <a:ea typeface="MS PGothic" charset="0"/>
                <a:cs typeface="MS PGothic" charset="0"/>
              </a:rPr>
              <a:t>Increased longevity is a result of better sanitation, nutrition, medical care, and improvements in the standard of living.</a:t>
            </a:r>
          </a:p>
          <a:p>
            <a:pPr marL="162175" indent="-162175"/>
            <a:endParaRPr lang="en-US">
              <a:latin typeface="Calibri" charset="0"/>
              <a:ea typeface="MS PGothic" charset="0"/>
              <a:cs typeface="MS PGothic" charset="0"/>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04EE03A6-2303-224B-B1C3-401E98965593}" type="slidenum">
              <a:rPr lang="en-US" sz="1200">
                <a:latin typeface="Arial" charset="0"/>
                <a:cs typeface="Arial" charset="0"/>
              </a:rPr>
              <a:pPr/>
              <a:t>3</a:t>
            </a:fld>
            <a:endParaRPr lang="en-US" sz="120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There was a decline in the number of children per family in the nineteenth century, even as the infant mortality rate was decreasing. </a:t>
            </a:r>
          </a:p>
          <a:p>
            <a:pPr marL="162175" indent="-162175">
              <a:buFontTx/>
              <a:buChar char="•"/>
            </a:pPr>
            <a:r>
              <a:rPr lang="en-US">
                <a:latin typeface="Calibri" charset="0"/>
                <a:ea typeface="MS PGothic" charset="0"/>
                <a:cs typeface="MS PGothic" charset="0"/>
              </a:rPr>
              <a:t>Fewer children per family and the increasing survival rate for children changed child-rearing practices.</a:t>
            </a:r>
          </a:p>
          <a:p>
            <a:pPr marL="162175" indent="-162175">
              <a:buFontTx/>
              <a:buChar char="•"/>
            </a:pPr>
            <a:r>
              <a:rPr lang="en-US">
                <a:latin typeface="Calibri" charset="0"/>
                <a:ea typeface="MS PGothic" charset="0"/>
                <a:cs typeface="MS PGothic" charset="0"/>
              </a:rPr>
              <a:t>Children’</a:t>
            </a:r>
            <a:r>
              <a:rPr lang="en-US" altLang="ja-JP">
                <a:latin typeface="Calibri" charset="0"/>
                <a:ea typeface="MS PGothic" charset="0"/>
                <a:cs typeface="MS PGothic" charset="0"/>
              </a:rPr>
              <a:t>s individuality emerged as a valued ideal and emotional bonds between parents and children strengthened.</a:t>
            </a:r>
          </a:p>
          <a:p>
            <a:pPr marL="162175" indent="-162175">
              <a:buFontTx/>
              <a:buChar char="•"/>
            </a:pPr>
            <a:r>
              <a:rPr lang="en-US">
                <a:latin typeface="Calibri" charset="0"/>
                <a:ea typeface="MS PGothic" charset="0"/>
                <a:cs typeface="MS PGothic" charset="0"/>
              </a:rPr>
              <a:t>A more tender form of parenting developed as men increasingly worked outside the home and women stayed home to take care of children.</a:t>
            </a:r>
          </a:p>
          <a:p>
            <a:pPr marL="162175" indent="-162175">
              <a:buFontTx/>
              <a:buChar char="•"/>
            </a:pPr>
            <a:r>
              <a:rPr lang="en-US">
                <a:latin typeface="Calibri" charset="0"/>
                <a:ea typeface="MS PGothic" charset="0"/>
                <a:cs typeface="MS PGothic" charset="0"/>
              </a:rPr>
              <a:t>Children began to be seen as innocent and requiring nurturing.</a:t>
            </a:r>
          </a:p>
          <a:p>
            <a:pPr marL="162175" indent="-162175">
              <a:buFontTx/>
              <a:buChar char="•"/>
            </a:pPr>
            <a:r>
              <a:rPr lang="en-US">
                <a:latin typeface="Calibri" charset="0"/>
                <a:ea typeface="MS PGothic" charset="0"/>
                <a:cs typeface="MS PGothic" charset="0"/>
              </a:rPr>
              <a:t>Harsh discipline began to be replaced with reason and persuasion.</a:t>
            </a:r>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8DE827F7-E13F-6E43-A7FE-C6AB082744B6}" type="slidenum">
              <a:rPr lang="en-US" sz="1200">
                <a:latin typeface="Arial" charset="0"/>
                <a:cs typeface="Arial" charset="0"/>
              </a:rPr>
              <a:pPr/>
              <a:t>30</a:t>
            </a:fld>
            <a:endParaRPr lang="en-US" sz="120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In the nineteenth century, the market and the state emerged as dominant features of modern society.</a:t>
            </a:r>
          </a:p>
          <a:p>
            <a:pPr marL="162175" indent="-162175">
              <a:buFontTx/>
              <a:buChar char="•"/>
            </a:pPr>
            <a:r>
              <a:rPr lang="en-US">
                <a:latin typeface="Calibri" charset="0"/>
                <a:ea typeface="MS PGothic" charset="0"/>
                <a:cs typeface="MS PGothic" charset="0"/>
              </a:rPr>
              <a:t>This transformed the family arena.</a:t>
            </a:r>
          </a:p>
          <a:p>
            <a:pPr marL="162175" indent="-162175">
              <a:buFontTx/>
              <a:buChar char="•"/>
            </a:pPr>
            <a:r>
              <a:rPr lang="en-US">
                <a:latin typeface="Calibri" charset="0"/>
                <a:ea typeface="MS PGothic" charset="0"/>
                <a:cs typeface="MS PGothic" charset="0"/>
              </a:rPr>
              <a:t>The family lost its place as the center of the economy and began to become more regulated by the state.</a:t>
            </a:r>
          </a:p>
          <a:p>
            <a:pPr marL="162175" indent="-162175">
              <a:buFontTx/>
              <a:buChar char="•"/>
            </a:pPr>
            <a:r>
              <a:rPr lang="en-US">
                <a:latin typeface="Calibri" charset="0"/>
                <a:ea typeface="MS PGothic" charset="0"/>
                <a:cs typeface="MS PGothic" charset="0"/>
              </a:rPr>
              <a:t>The state started providing services that had once been provided within the family.</a:t>
            </a:r>
          </a:p>
          <a:p>
            <a:pPr marL="162175" indent="-162175"/>
            <a:endParaRPr lang="en-US">
              <a:latin typeface="Calibri" charset="0"/>
              <a:ea typeface="MS PGothic" charset="0"/>
              <a:cs typeface="MS PGothic" charset="0"/>
            </a:endParaRPr>
          </a:p>
        </p:txBody>
      </p:sp>
      <p:sp>
        <p:nvSpPr>
          <p:cNvPr id="686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D0DD40B4-4282-E24E-9CC9-7C94A3373191}" type="slidenum">
              <a:rPr lang="en-US" sz="1200">
                <a:latin typeface="Arial" charset="0"/>
                <a:cs typeface="Arial" charset="0"/>
              </a:rPr>
              <a:pPr/>
              <a:t>31</a:t>
            </a:fld>
            <a:endParaRPr lang="en-US" sz="120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Increasing numbers of men began working outside the home in the nineteenth century.</a:t>
            </a:r>
          </a:p>
          <a:p>
            <a:pPr marL="162175" indent="-162175">
              <a:buFontTx/>
              <a:buChar char="•"/>
            </a:pPr>
            <a:r>
              <a:rPr lang="en-US">
                <a:latin typeface="Calibri" charset="0"/>
                <a:ea typeface="MS PGothic" charset="0"/>
                <a:cs typeface="MS PGothic" charset="0"/>
              </a:rPr>
              <a:t>This work was termed </a:t>
            </a:r>
            <a:r>
              <a:rPr lang="en-US" altLang="ja-JP" i="1">
                <a:latin typeface="Calibri" charset="0"/>
                <a:ea typeface="MS PGothic" charset="0"/>
                <a:cs typeface="MS PGothic" charset="0"/>
              </a:rPr>
              <a:t>free labor</a:t>
            </a:r>
            <a:r>
              <a:rPr lang="en-US" altLang="ja-JP">
                <a:latin typeface="Calibri" charset="0"/>
                <a:ea typeface="MS PGothic" charset="0"/>
                <a:cs typeface="MS PGothic" charset="0"/>
              </a:rPr>
              <a:t> (as opposed to slavery).</a:t>
            </a:r>
          </a:p>
          <a:p>
            <a:pPr marL="162175" indent="-162175">
              <a:buFontTx/>
              <a:buChar char="•"/>
            </a:pPr>
            <a:r>
              <a:rPr lang="en-US">
                <a:latin typeface="Calibri" charset="0"/>
                <a:ea typeface="MS PGothic" charset="0"/>
                <a:cs typeface="MS PGothic" charset="0"/>
              </a:rPr>
              <a:t>A wage-labor relationship with the market further reinforced the modern idea of the individual, freedom, and free will.</a:t>
            </a:r>
          </a:p>
          <a:p>
            <a:pPr marL="162175" indent="-162175">
              <a:buFontTx/>
              <a:buChar char="•"/>
            </a:pPr>
            <a:r>
              <a:rPr lang="en-US">
                <a:latin typeface="Calibri" charset="0"/>
                <a:ea typeface="MS PGothic" charset="0"/>
                <a:cs typeface="MS PGothic" charset="0"/>
              </a:rPr>
              <a:t>This also reflected the American democratic ideals.</a:t>
            </a:r>
          </a:p>
          <a:p>
            <a:pPr marL="162175" indent="-162175">
              <a:buFontTx/>
              <a:buChar char="•"/>
            </a:pPr>
            <a:r>
              <a:rPr lang="en-US">
                <a:latin typeface="Calibri" charset="0"/>
                <a:ea typeface="MS PGothic" charset="0"/>
                <a:cs typeface="MS PGothic" charset="0"/>
              </a:rPr>
              <a:t>New, modern male identities were reinforced by industrial workforce participation outside of the home.</a:t>
            </a:r>
          </a:p>
          <a:p>
            <a:pPr marL="162175" indent="-162175">
              <a:buFontTx/>
              <a:buChar char="•"/>
            </a:pPr>
            <a:r>
              <a:rPr lang="en-US">
                <a:latin typeface="Calibri" charset="0"/>
                <a:ea typeface="MS PGothic" charset="0"/>
                <a:cs typeface="MS PGothic" charset="0"/>
              </a:rPr>
              <a:t>Also helped reinforce the division of gender roles for men and women</a:t>
            </a:r>
          </a:p>
          <a:p>
            <a:pPr marL="162175" indent="-162175">
              <a:buFontTx/>
              <a:buChar char="•"/>
            </a:pPr>
            <a:r>
              <a:rPr lang="en-US">
                <a:latin typeface="Calibri" charset="0"/>
                <a:ea typeface="MS PGothic" charset="0"/>
                <a:cs typeface="MS PGothic" charset="0"/>
              </a:rPr>
              <a:t>The development of new market relationships took families away from strictly economic functions.</a:t>
            </a:r>
          </a:p>
          <a:p>
            <a:pPr marL="162175" indent="-162175">
              <a:buFontTx/>
              <a:buChar char="•"/>
            </a:pPr>
            <a:r>
              <a:rPr lang="en-US">
                <a:latin typeface="Calibri" charset="0"/>
                <a:ea typeface="MS PGothic" charset="0"/>
                <a:cs typeface="MS PGothic" charset="0"/>
              </a:rPr>
              <a:t>Women were expected to stay at home; men were expected to leave the home to work.</a:t>
            </a:r>
          </a:p>
          <a:p>
            <a:pPr marL="162175" indent="-162175">
              <a:buFontTx/>
              <a:buChar char="•"/>
            </a:pPr>
            <a:r>
              <a:rPr lang="en-US">
                <a:latin typeface="Calibri" charset="0"/>
                <a:ea typeface="MS PGothic" charset="0"/>
                <a:cs typeface="MS PGothic" charset="0"/>
              </a:rPr>
              <a:t>This reinforced the idea of the family as a separate social sphere from the state and the market.</a:t>
            </a:r>
          </a:p>
          <a:p>
            <a:pPr marL="162175" indent="-162175">
              <a:buFontTx/>
              <a:buChar char="•"/>
            </a:pPr>
            <a:r>
              <a:rPr lang="en-US">
                <a:latin typeface="Calibri" charset="0"/>
                <a:ea typeface="MS PGothic" charset="0"/>
                <a:cs typeface="MS PGothic" charset="0"/>
              </a:rPr>
              <a:t>The family became a place for new (modern) types of emotional relationships.</a:t>
            </a:r>
          </a:p>
          <a:p>
            <a:pPr marL="162175" indent="-162175">
              <a:buFontTx/>
              <a:buChar char="•"/>
            </a:pPr>
            <a:r>
              <a:rPr lang="en-US">
                <a:latin typeface="Calibri" charset="0"/>
                <a:ea typeface="MS PGothic" charset="0"/>
                <a:cs typeface="MS PGothic" charset="0"/>
              </a:rPr>
              <a:t>The modern family was emerging as its own institutional arena.</a:t>
            </a:r>
          </a:p>
          <a:p>
            <a:pPr marL="162175" indent="-162175">
              <a:buFontTx/>
              <a:buChar char="•"/>
            </a:pPr>
            <a:r>
              <a:rPr lang="en-US">
                <a:latin typeface="Calibri" charset="0"/>
                <a:ea typeface="MS PGothic" charset="0"/>
                <a:cs typeface="MS PGothic" charset="0"/>
              </a:rPr>
              <a:t>As men more often worked outside the home in an increasingly alienating industrial world, women were expected to provide a safe haven for men.</a:t>
            </a:r>
          </a:p>
          <a:p>
            <a:pPr marL="162175" indent="-162175">
              <a:buFontTx/>
              <a:buChar char="•"/>
            </a:pPr>
            <a:r>
              <a:rPr lang="en-US">
                <a:latin typeface="Calibri" charset="0"/>
                <a:ea typeface="MS PGothic" charset="0"/>
                <a:cs typeface="MS PGothic" charset="0"/>
              </a:rPr>
              <a:t>This new doctrine was viewed as necessary to provide balance and social harmony in modern, industrial society.</a:t>
            </a:r>
          </a:p>
          <a:p>
            <a:pPr marL="162175" indent="-162175">
              <a:buFontTx/>
              <a:buChar char="•"/>
            </a:pPr>
            <a:r>
              <a:rPr lang="en-US">
                <a:latin typeface="Calibri" charset="0"/>
                <a:ea typeface="MS PGothic" charset="0"/>
                <a:cs typeface="MS PGothic" charset="0"/>
              </a:rPr>
              <a:t>This family arrangement was embraced especially by white-collar, middle-class residents of urban areas. </a:t>
            </a:r>
          </a:p>
          <a:p>
            <a:pPr marL="162175" indent="-162175">
              <a:buFontTx/>
              <a:buChar char="•"/>
            </a:pPr>
            <a:r>
              <a:rPr lang="en-US">
                <a:latin typeface="Calibri" charset="0"/>
                <a:ea typeface="MS PGothic" charset="0"/>
                <a:cs typeface="MS PGothic" charset="0"/>
              </a:rPr>
              <a:t>Important exceptions to the separate spheres doctrine included young, unmarried women hired to work in the textile mills of New England and farm families.</a:t>
            </a:r>
          </a:p>
          <a:p>
            <a:pPr marL="162175" indent="-162175">
              <a:buFontTx/>
              <a:buChar char="•"/>
            </a:pPr>
            <a:r>
              <a:rPr lang="en-US">
                <a:latin typeface="Calibri" charset="0"/>
                <a:ea typeface="MS PGothic" charset="0"/>
                <a:cs typeface="MS PGothic" charset="0"/>
              </a:rPr>
              <a:t>Industrialism and separate spheres shifted the power from the home to the workplace and increased economic inequality between husbands and wives.</a:t>
            </a:r>
          </a:p>
          <a:p>
            <a:pPr marL="162175" indent="-162175">
              <a:buFontTx/>
              <a:buChar char="•"/>
            </a:pPr>
            <a:r>
              <a:rPr lang="en-US">
                <a:latin typeface="Calibri" charset="0"/>
                <a:ea typeface="MS PGothic" charset="0"/>
                <a:cs typeface="MS PGothic" charset="0"/>
              </a:rPr>
              <a:t>Created a dependency of wives on their husbands</a:t>
            </a:r>
          </a:p>
          <a:p>
            <a:pPr marL="162175" indent="-162175">
              <a:buFontTx/>
              <a:buChar char="•"/>
            </a:pPr>
            <a:r>
              <a:rPr lang="en-US">
                <a:latin typeface="Calibri" charset="0"/>
                <a:ea typeface="MS PGothic" charset="0"/>
                <a:cs typeface="MS PGothic" charset="0"/>
              </a:rPr>
              <a:t>Strengthened husbands’</a:t>
            </a:r>
            <a:r>
              <a:rPr lang="en-US" altLang="ja-JP">
                <a:latin typeface="Calibri" charset="0"/>
                <a:ea typeface="MS PGothic" charset="0"/>
                <a:cs typeface="MS PGothic" charset="0"/>
              </a:rPr>
              <a:t> authority</a:t>
            </a:r>
            <a:endParaRPr lang="en-US">
              <a:latin typeface="Calibri" charset="0"/>
              <a:ea typeface="MS PGothic" charset="0"/>
              <a:cs typeface="MS PGothic" charset="0"/>
            </a:endParaRPr>
          </a:p>
        </p:txBody>
      </p:sp>
      <p:sp>
        <p:nvSpPr>
          <p:cNvPr id="706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FD2FBE4C-B7CD-0B49-9691-5B4F108C193D}" type="slidenum">
              <a:rPr lang="en-US" sz="1200">
                <a:latin typeface="Arial" charset="0"/>
                <a:cs typeface="Arial" charset="0"/>
              </a:rPr>
              <a:pPr/>
              <a:t>32</a:t>
            </a:fld>
            <a:endParaRPr lang="en-US" sz="120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 family household increasingly became seen as a private place.</a:t>
            </a:r>
          </a:p>
          <a:p>
            <a:pPr marL="162175" indent="-162175">
              <a:buFontTx/>
              <a:buChar char="•"/>
            </a:pPr>
            <a:r>
              <a:rPr lang="en-US">
                <a:latin typeface="Calibri" charset="0"/>
                <a:ea typeface="MS PGothic" charset="0"/>
                <a:cs typeface="MS PGothic" charset="0"/>
              </a:rPr>
              <a:t>Caring for family members and raising children replaced the production of goods and services within the home.</a:t>
            </a:r>
          </a:p>
          <a:p>
            <a:pPr marL="162175" indent="-162175">
              <a:buFontTx/>
              <a:buChar char="•"/>
            </a:pPr>
            <a:r>
              <a:rPr lang="en-US">
                <a:latin typeface="Calibri" charset="0"/>
                <a:ea typeface="MS PGothic" charset="0"/>
                <a:cs typeface="MS PGothic" charset="0"/>
              </a:rPr>
              <a:t>State and federal regulations of the family increased.</a:t>
            </a:r>
          </a:p>
          <a:p>
            <a:pPr marL="162175" indent="-162175">
              <a:buFontTx/>
              <a:buChar char="•"/>
            </a:pPr>
            <a:r>
              <a:rPr lang="en-US">
                <a:latin typeface="Calibri" charset="0"/>
                <a:ea typeface="MS PGothic" charset="0"/>
                <a:cs typeface="MS PGothic" charset="0"/>
              </a:rPr>
              <a:t>State rules for marriage were established.</a:t>
            </a:r>
          </a:p>
          <a:p>
            <a:pPr marL="162175" indent="-162175">
              <a:buFontTx/>
              <a:buChar char="•"/>
            </a:pPr>
            <a:r>
              <a:rPr lang="en-US">
                <a:latin typeface="Calibri" charset="0"/>
                <a:ea typeface="MS PGothic" charset="0"/>
                <a:cs typeface="MS PGothic" charset="0"/>
              </a:rPr>
              <a:t>Rules for marriage included monogamy.</a:t>
            </a:r>
          </a:p>
          <a:p>
            <a:pPr marL="162175" indent="-162175">
              <a:buFontTx/>
              <a:buChar char="•"/>
            </a:pPr>
            <a:r>
              <a:rPr lang="en-US">
                <a:latin typeface="Calibri" charset="0"/>
                <a:ea typeface="MS PGothic" charset="0"/>
                <a:cs typeface="MS PGothic" charset="0"/>
              </a:rPr>
              <a:t>A moral standard also required a wife to be faithful to her husband and for the husband to provide for his wife and children.</a:t>
            </a:r>
          </a:p>
          <a:p>
            <a:pPr marL="162175" indent="-162175">
              <a:buFontTx/>
              <a:buChar char="•"/>
            </a:pPr>
            <a:r>
              <a:rPr lang="en-US">
                <a:latin typeface="Calibri" charset="0"/>
                <a:ea typeface="MS PGothic" charset="0"/>
                <a:cs typeface="MS PGothic" charset="0"/>
              </a:rPr>
              <a:t>Moral standard reinforced by the state (e.g., the Comstock Act of 1873, the Dawes Act of 1887)</a:t>
            </a:r>
          </a:p>
          <a:p>
            <a:pPr marL="162175" indent="-162175">
              <a:buFontTx/>
              <a:buChar char="•"/>
            </a:pPr>
            <a:r>
              <a:rPr lang="en-US">
                <a:latin typeface="Calibri" charset="0"/>
                <a:ea typeface="MS PGothic" charset="0"/>
                <a:cs typeface="MS PGothic" charset="0"/>
              </a:rPr>
              <a:t>State-enforced monogamy </a:t>
            </a:r>
          </a:p>
        </p:txBody>
      </p:sp>
      <p:sp>
        <p:nvSpPr>
          <p:cNvPr id="727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F3F3EA62-257B-F242-A712-B419956A351E}" type="slidenum">
              <a:rPr lang="en-US" sz="1200">
                <a:latin typeface="Arial" charset="0"/>
                <a:cs typeface="Arial" charset="0"/>
              </a:rPr>
              <a:pPr/>
              <a:t>33</a:t>
            </a:fld>
            <a:endParaRPr lang="en-US" sz="120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Widows and orphans created a dilemma in the new male-centered wage economy.</a:t>
            </a:r>
          </a:p>
          <a:p>
            <a:pPr marL="162175" indent="-162175">
              <a:buFontTx/>
              <a:buChar char="•"/>
            </a:pPr>
            <a:r>
              <a:rPr lang="en-US">
                <a:latin typeface="Calibri" charset="0"/>
                <a:ea typeface="MS PGothic" charset="0"/>
                <a:cs typeface="MS PGothic" charset="0"/>
              </a:rPr>
              <a:t>There was often no one to provide for widows, orphans, and others without (male) family connections.</a:t>
            </a:r>
          </a:p>
          <a:p>
            <a:pPr marL="162175" indent="-162175">
              <a:buFontTx/>
              <a:buChar char="•"/>
            </a:pPr>
            <a:r>
              <a:rPr lang="en-US">
                <a:latin typeface="Calibri" charset="0"/>
                <a:ea typeface="MS PGothic" charset="0"/>
                <a:cs typeface="MS PGothic" charset="0"/>
              </a:rPr>
              <a:t>New specialized institutions (e.g., poorhouses, orphanages) were developed to provide services once provided by the extended family.</a:t>
            </a:r>
          </a:p>
          <a:p>
            <a:pPr marL="162175" indent="-162175">
              <a:buFontTx/>
              <a:buChar char="•"/>
            </a:pPr>
            <a:r>
              <a:rPr lang="en-US">
                <a:latin typeface="Calibri" charset="0"/>
                <a:ea typeface="MS PGothic" charset="0"/>
                <a:cs typeface="MS PGothic" charset="0"/>
              </a:rPr>
              <a:t>A new welfare system emerged that isolated those in need of assistance from the rest of the population and provided care, which was usually inadequate.</a:t>
            </a:r>
          </a:p>
          <a:p>
            <a:pPr marL="162175" indent="-162175">
              <a:buFontTx/>
              <a:buChar char="•"/>
            </a:pPr>
            <a:r>
              <a:rPr lang="en-US">
                <a:latin typeface="Calibri" charset="0"/>
                <a:ea typeface="MS PGothic" charset="0"/>
                <a:cs typeface="MS PGothic" charset="0"/>
              </a:rPr>
              <a:t>Early pension and welfare programs were developed in response to these needs.</a:t>
            </a:r>
          </a:p>
        </p:txBody>
      </p:sp>
      <p:sp>
        <p:nvSpPr>
          <p:cNvPr id="747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DEAD29DF-C9DC-574F-8210-5DEEE0E59106}" type="slidenum">
              <a:rPr lang="en-US" sz="1200">
                <a:latin typeface="Arial" charset="0"/>
                <a:cs typeface="Arial" charset="0"/>
              </a:rPr>
              <a:pPr/>
              <a:t>34</a:t>
            </a:fld>
            <a:endParaRPr lang="en-US" sz="120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Being without a family was problematic and was often the experience of many minority group members.</a:t>
            </a:r>
          </a:p>
          <a:p>
            <a:pPr marL="162175" indent="-162175">
              <a:buFontTx/>
              <a:buChar char="•"/>
            </a:pPr>
            <a:r>
              <a:rPr lang="en-US">
                <a:latin typeface="Calibri" charset="0"/>
                <a:ea typeface="MS PGothic" charset="0"/>
                <a:cs typeface="MS PGothic" charset="0"/>
              </a:rPr>
              <a:t>Each group developed its own family arrangements to deal with particular historical challenges.</a:t>
            </a:r>
          </a:p>
          <a:p>
            <a:pPr marL="162175" indent="-162175">
              <a:buFontTx/>
              <a:buChar char="•"/>
            </a:pPr>
            <a:r>
              <a:rPr lang="en-US">
                <a:latin typeface="Calibri" charset="0"/>
                <a:ea typeface="MS PGothic" charset="0"/>
                <a:cs typeface="MS PGothic" charset="0"/>
              </a:rPr>
              <a:t>African Americans developed strong, extended family networks of caring and cooperation.</a:t>
            </a:r>
          </a:p>
          <a:p>
            <a:pPr marL="162175" indent="-162175">
              <a:buFontTx/>
              <a:buChar char="•"/>
            </a:pPr>
            <a:r>
              <a:rPr lang="en-US">
                <a:latin typeface="Calibri" charset="0"/>
                <a:ea typeface="MS PGothic" charset="0"/>
                <a:cs typeface="MS PGothic" charset="0"/>
              </a:rPr>
              <a:t>Many Chinese men migrated to work in the mines and build railroads, and lived separately from their families in split households.</a:t>
            </a:r>
          </a:p>
          <a:p>
            <a:pPr marL="162175" indent="-162175">
              <a:buFontTx/>
              <a:buChar char="•"/>
            </a:pPr>
            <a:r>
              <a:rPr lang="en-US">
                <a:latin typeface="Calibri" charset="0"/>
                <a:ea typeface="MS PGothic" charset="0"/>
                <a:cs typeface="MS PGothic" charset="0"/>
              </a:rPr>
              <a:t>Mexican-American family life included long periods of separation as (many) men traveled around the country for work.</a:t>
            </a:r>
          </a:p>
          <a:p>
            <a:pPr marL="162175" indent="-162175">
              <a:buFontTx/>
              <a:buChar char="•"/>
            </a:pPr>
            <a:r>
              <a:rPr lang="en-US">
                <a:latin typeface="Calibri" charset="0"/>
                <a:ea typeface="MS PGothic" charset="0"/>
                <a:cs typeface="MS PGothic" charset="0"/>
              </a:rPr>
              <a:t>All minority groups required strong family bonds and extended care relationships to counter horrific historical circumstances.</a:t>
            </a:r>
          </a:p>
        </p:txBody>
      </p:sp>
      <p:sp>
        <p:nvSpPr>
          <p:cNvPr id="768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C8BED1F-8468-5C40-91DF-2783226F959F}" type="slidenum">
              <a:rPr lang="en-US" sz="1200">
                <a:latin typeface="Arial" charset="0"/>
                <a:cs typeface="Arial" charset="0"/>
              </a:rPr>
              <a:pPr/>
              <a:t>35</a:t>
            </a:fld>
            <a:endParaRPr lang="en-US" sz="120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In the nineteenth century, the ideal of the nuclear family emerged because of a number of forces.</a:t>
            </a:r>
          </a:p>
          <a:p>
            <a:pPr marL="162175" indent="-162175">
              <a:buFontTx/>
              <a:buChar char="•"/>
            </a:pPr>
            <a:r>
              <a:rPr lang="en-US">
                <a:latin typeface="Calibri" charset="0"/>
                <a:ea typeface="MS PGothic" charset="0"/>
                <a:cs typeface="MS PGothic" charset="0"/>
              </a:rPr>
              <a:t>These included the ideal of separate spheres, men working for wages outside of the home, and state-enforced monogamous marriage.</a:t>
            </a:r>
          </a:p>
          <a:p>
            <a:pPr marL="162175" indent="-162175">
              <a:buFontTx/>
              <a:buChar char="•"/>
            </a:pPr>
            <a:r>
              <a:rPr lang="en-US">
                <a:latin typeface="Calibri" charset="0"/>
                <a:ea typeface="MS PGothic" charset="0"/>
                <a:cs typeface="MS PGothic" charset="0"/>
              </a:rPr>
              <a:t>Many families could not live up to this ideal.</a:t>
            </a:r>
          </a:p>
          <a:p>
            <a:pPr marL="162175" indent="-162175">
              <a:buFontTx/>
              <a:buChar char="•"/>
            </a:pPr>
            <a:r>
              <a:rPr lang="en-US">
                <a:latin typeface="Calibri" charset="0"/>
                <a:ea typeface="MS PGothic" charset="0"/>
                <a:cs typeface="MS PGothic" charset="0"/>
              </a:rPr>
              <a:t>Most men did not make enough to provide for a homemaker wife and children, and to purchase the type of home that afforded privacy.</a:t>
            </a:r>
          </a:p>
        </p:txBody>
      </p:sp>
      <p:sp>
        <p:nvSpPr>
          <p:cNvPr id="788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21A3F00-99B3-FB46-9405-95098CD0E999}" type="slidenum">
              <a:rPr lang="en-US" sz="1200">
                <a:latin typeface="Arial" charset="0"/>
                <a:cs typeface="Arial" charset="0"/>
              </a:rPr>
              <a:pPr/>
              <a:t>36</a:t>
            </a:fld>
            <a:endParaRPr lang="en-US" sz="120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By the mid-twentieth century, the goal of the nuclear family was more attainable.</a:t>
            </a:r>
          </a:p>
          <a:p>
            <a:pPr marL="162175" indent="-162175">
              <a:buFontTx/>
              <a:buChar char="•"/>
            </a:pPr>
            <a:r>
              <a:rPr lang="en-US">
                <a:latin typeface="Calibri" charset="0"/>
                <a:ea typeface="MS PGothic" charset="0"/>
                <a:cs typeface="MS PGothic" charset="0"/>
              </a:rPr>
              <a:t>Those who achieved the goal attempted a new ideal type of marriage based on friendship, companionship, and romance.</a:t>
            </a:r>
          </a:p>
          <a:p>
            <a:pPr marL="162175" indent="-162175">
              <a:buFontTx/>
              <a:buChar char="•"/>
            </a:pPr>
            <a:r>
              <a:rPr lang="en-US">
                <a:latin typeface="Calibri" charset="0"/>
                <a:ea typeface="MS PGothic" charset="0"/>
                <a:cs typeface="MS PGothic" charset="0"/>
              </a:rPr>
              <a:t>The companionship family was the ideal in the 1950s.</a:t>
            </a:r>
          </a:p>
        </p:txBody>
      </p:sp>
      <p:sp>
        <p:nvSpPr>
          <p:cNvPr id="808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DD8793D-2B33-D543-ABF6-3BC9C2A0EDA1}" type="slidenum">
              <a:rPr lang="en-US" sz="1200">
                <a:latin typeface="Arial" charset="0"/>
                <a:cs typeface="Arial" charset="0"/>
              </a:rPr>
              <a:pPr/>
              <a:t>37</a:t>
            </a:fld>
            <a:endParaRPr lang="en-US" sz="120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 companionship family was beginning to replace the patriarchal family.</a:t>
            </a:r>
          </a:p>
          <a:p>
            <a:pPr marL="162175" indent="-162175">
              <a:buFontTx/>
              <a:buChar char="•"/>
            </a:pPr>
            <a:r>
              <a:rPr lang="en-US">
                <a:latin typeface="Calibri" charset="0"/>
                <a:ea typeface="MS PGothic" charset="0"/>
                <a:cs typeface="MS PGothic" charset="0"/>
              </a:rPr>
              <a:t>It included self-directed motivation based on affection and personality as opposed to parental status and economic needs.</a:t>
            </a:r>
          </a:p>
          <a:p>
            <a:pPr marL="162175" indent="-162175">
              <a:buFontTx/>
              <a:buChar char="•"/>
            </a:pPr>
            <a:r>
              <a:rPr lang="en-US">
                <a:latin typeface="Calibri" charset="0"/>
                <a:ea typeface="MS PGothic" charset="0"/>
                <a:cs typeface="MS PGothic" charset="0"/>
              </a:rPr>
              <a:t>There was more equality between husband and wife instead of mere subordination of the wife to the husband.</a:t>
            </a:r>
          </a:p>
          <a:p>
            <a:pPr marL="162175" indent="-162175">
              <a:buFontTx/>
              <a:buChar char="•"/>
            </a:pPr>
            <a:r>
              <a:rPr lang="en-US">
                <a:latin typeface="Calibri" charset="0"/>
                <a:ea typeface="MS PGothic" charset="0"/>
                <a:cs typeface="MS PGothic" charset="0"/>
              </a:rPr>
              <a:t>Mutual bonds of affection began to replace patriarchal authority.</a:t>
            </a:r>
          </a:p>
          <a:p>
            <a:pPr marL="162175" indent="-162175">
              <a:buFontTx/>
              <a:buChar char="•"/>
            </a:pPr>
            <a:r>
              <a:rPr lang="en-US">
                <a:latin typeface="Calibri" charset="0"/>
                <a:ea typeface="MS PGothic" charset="0"/>
                <a:cs typeface="MS PGothic" charset="0"/>
              </a:rPr>
              <a:t>Happiness, individuality, and personal growth began to replace duty and tradition.</a:t>
            </a:r>
          </a:p>
          <a:p>
            <a:pPr marL="162175" indent="-162175">
              <a:buFontTx/>
              <a:buChar char="•"/>
            </a:pPr>
            <a:endParaRPr lang="en-US">
              <a:latin typeface="Calibri" charset="0"/>
              <a:ea typeface="MS PGothic" charset="0"/>
              <a:cs typeface="MS PGothic" charset="0"/>
            </a:endParaRPr>
          </a:p>
        </p:txBody>
      </p:sp>
      <p:sp>
        <p:nvSpPr>
          <p:cNvPr id="829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7E105A8-30C3-4841-9FCA-9187E513A6EC}" type="slidenum">
              <a:rPr lang="en-US" sz="1200">
                <a:latin typeface="Arial" charset="0"/>
                <a:cs typeface="Arial" charset="0"/>
              </a:rPr>
              <a:pPr/>
              <a:t>38</a:t>
            </a:fld>
            <a:endParaRPr lang="en-US" sz="120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 companionship family was an ideal at the time when marriage was undergoing a cultural shift from an economic institution to an institution for personal companionship.</a:t>
            </a:r>
          </a:p>
          <a:p>
            <a:pPr marL="162175" indent="-162175">
              <a:buFontTx/>
              <a:buChar char="•"/>
            </a:pPr>
            <a:r>
              <a:rPr lang="en-US">
                <a:latin typeface="Calibri" charset="0"/>
                <a:ea typeface="MS PGothic" charset="0"/>
                <a:cs typeface="MS PGothic" charset="0"/>
              </a:rPr>
              <a:t>Many individuals were starting to look at the family as a potential source of happiness and personal growth.</a:t>
            </a:r>
          </a:p>
          <a:p>
            <a:pPr marL="162175" indent="-162175">
              <a:buFontTx/>
              <a:buChar char="•"/>
            </a:pPr>
            <a:r>
              <a:rPr lang="en-US">
                <a:latin typeface="Calibri" charset="0"/>
                <a:ea typeface="MS PGothic" charset="0"/>
                <a:cs typeface="MS PGothic" charset="0"/>
              </a:rPr>
              <a:t>This was an ideal especially for White, middle-class families.</a:t>
            </a:r>
          </a:p>
          <a:p>
            <a:pPr marL="162175" indent="-162175">
              <a:buFontTx/>
              <a:buChar char="•"/>
            </a:pPr>
            <a:r>
              <a:rPr lang="en-US">
                <a:latin typeface="Calibri" charset="0"/>
                <a:ea typeface="MS PGothic" charset="0"/>
                <a:cs typeface="MS PGothic" charset="0"/>
              </a:rPr>
              <a:t>The underlying relationship to this new family ideal was the companionate marriage.</a:t>
            </a:r>
          </a:p>
          <a:p>
            <a:pPr marL="162175" indent="-162175">
              <a:buFontTx/>
              <a:buChar char="•"/>
            </a:pPr>
            <a:r>
              <a:rPr lang="en-US">
                <a:latin typeface="Calibri" charset="0"/>
                <a:ea typeface="MS PGothic" charset="0"/>
                <a:cs typeface="MS PGothic" charset="0"/>
              </a:rPr>
              <a:t>Many men working in white-collar, corporate jobs felt alienated and frustrated. </a:t>
            </a:r>
          </a:p>
          <a:p>
            <a:pPr marL="162175" indent="-162175">
              <a:buFontTx/>
              <a:buChar char="•"/>
            </a:pPr>
            <a:r>
              <a:rPr lang="en-US">
                <a:latin typeface="Calibri" charset="0"/>
                <a:ea typeface="MS PGothic" charset="0"/>
                <a:cs typeface="MS PGothic" charset="0"/>
              </a:rPr>
              <a:t>The companionate marriage was attractive to these workers to counter the impersonal tedium of bureaucratic work.</a:t>
            </a:r>
          </a:p>
        </p:txBody>
      </p:sp>
      <p:sp>
        <p:nvSpPr>
          <p:cNvPr id="849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3569E36E-05F9-1341-9B32-49563430BE9A}" type="slidenum">
              <a:rPr lang="en-US" sz="1200">
                <a:latin typeface="Arial" charset="0"/>
                <a:cs typeface="Arial" charset="0"/>
              </a:rPr>
              <a:pPr/>
              <a:t>39</a:t>
            </a:fld>
            <a:endParaRPr lang="en-US" sz="12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 </a:t>
            </a:r>
            <a:r>
              <a:rPr lang="en-US" altLang="ja-JP">
                <a:latin typeface="Calibri" charset="0"/>
                <a:ea typeface="MS PGothic" charset="0"/>
                <a:cs typeface="MS PGothic" charset="0"/>
              </a:rPr>
              <a:t>“typical” White woman in 1800 bore about seven children during her lifetime.</a:t>
            </a:r>
          </a:p>
          <a:p>
            <a:pPr marL="162175" indent="-162175">
              <a:spcBef>
                <a:spcPts val="426"/>
              </a:spcBef>
              <a:buFontTx/>
              <a:buChar char="•"/>
            </a:pPr>
            <a:r>
              <a:rPr lang="en-US">
                <a:latin typeface="Calibri" charset="0"/>
                <a:ea typeface="MS PGothic" charset="0"/>
                <a:cs typeface="MS PGothic" charset="0"/>
              </a:rPr>
              <a:t>This number has fallen to fewer than two.</a:t>
            </a:r>
          </a:p>
          <a:p>
            <a:pPr marL="162175" indent="-162175">
              <a:spcBef>
                <a:spcPts val="426"/>
              </a:spcBef>
              <a:buFontTx/>
              <a:buChar char="•"/>
            </a:pPr>
            <a:r>
              <a:rPr lang="en-US">
                <a:latin typeface="Calibri" charset="0"/>
                <a:ea typeface="MS PGothic" charset="0"/>
                <a:cs typeface="MS PGothic" charset="0"/>
              </a:rPr>
              <a:t>This will be covered more in Chapter 9.</a:t>
            </a:r>
          </a:p>
        </p:txBody>
      </p:sp>
      <p:sp>
        <p:nvSpPr>
          <p:cNvPr id="133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E21F3F14-E81D-2144-8042-6C32B26AE03C}" type="slidenum">
              <a:rPr lang="en-US" sz="1200">
                <a:latin typeface="Arial" charset="0"/>
                <a:cs typeface="Arial" charset="0"/>
              </a:rPr>
              <a:pPr/>
              <a:t>4</a:t>
            </a:fld>
            <a:endParaRPr lang="en-US" sz="120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 promise of companionate marriage contributed to the breakdown of the courtship system.</a:t>
            </a:r>
          </a:p>
          <a:p>
            <a:pPr marL="162175" indent="-162175">
              <a:buFontTx/>
              <a:buChar char="•"/>
            </a:pPr>
            <a:r>
              <a:rPr lang="en-US">
                <a:latin typeface="Calibri" charset="0"/>
                <a:ea typeface="MS PGothic" charset="0"/>
                <a:cs typeface="MS PGothic" charset="0"/>
              </a:rPr>
              <a:t>Courtship was replaced by unsupervised interaction, especially in urban areas.</a:t>
            </a:r>
          </a:p>
          <a:p>
            <a:pPr marL="162175" indent="-162175">
              <a:buFontTx/>
              <a:buChar char="•"/>
            </a:pPr>
            <a:r>
              <a:rPr lang="en-US">
                <a:latin typeface="Calibri" charset="0"/>
                <a:ea typeface="MS PGothic" charset="0"/>
                <a:cs typeface="MS PGothic" charset="0"/>
              </a:rPr>
              <a:t>Young adults began spending time with a variety of partners before making a marriage choice.</a:t>
            </a:r>
          </a:p>
          <a:p>
            <a:pPr marL="162175" indent="-162175">
              <a:buFontTx/>
              <a:buChar char="•"/>
            </a:pPr>
            <a:r>
              <a:rPr lang="en-US">
                <a:latin typeface="Calibri" charset="0"/>
                <a:ea typeface="MS PGothic" charset="0"/>
                <a:cs typeface="MS PGothic" charset="0"/>
              </a:rPr>
              <a:t>Dating further eroded parental authority.</a:t>
            </a:r>
          </a:p>
        </p:txBody>
      </p:sp>
      <p:sp>
        <p:nvSpPr>
          <p:cNvPr id="870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E6549FE3-E151-7B43-825C-F2B257F2EF5D}" type="slidenum">
              <a:rPr lang="en-US" sz="1200">
                <a:latin typeface="Arial" charset="0"/>
                <a:cs typeface="Arial" charset="0"/>
              </a:rPr>
              <a:pPr/>
              <a:t>40</a:t>
            </a:fld>
            <a:endParaRPr lang="en-US" sz="120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Economic opportunities made the companionship family and the companionate marriage a possibility.</a:t>
            </a:r>
          </a:p>
          <a:p>
            <a:pPr marL="162175" indent="-162175">
              <a:buFontTx/>
              <a:buChar char="•"/>
            </a:pPr>
            <a:r>
              <a:rPr lang="en-US">
                <a:latin typeface="Calibri" charset="0"/>
                <a:ea typeface="MS PGothic" charset="0"/>
                <a:cs typeface="MS PGothic" charset="0"/>
              </a:rPr>
              <a:t>It was becoming an increasing possibility for an employed man to support a homemaking wife in their own home.</a:t>
            </a:r>
          </a:p>
          <a:p>
            <a:pPr marL="162175" indent="-162175">
              <a:buFontTx/>
              <a:buChar char="•"/>
            </a:pPr>
            <a:r>
              <a:rPr lang="en-US">
                <a:latin typeface="Calibri" charset="0"/>
                <a:ea typeface="MS PGothic" charset="0"/>
                <a:cs typeface="MS PGothic" charset="0"/>
              </a:rPr>
              <a:t>As American industry grew, more companies started paying workers enough to support a whole family.</a:t>
            </a:r>
          </a:p>
          <a:p>
            <a:pPr marL="162175" indent="-162175">
              <a:buFontTx/>
              <a:buChar char="•"/>
            </a:pPr>
            <a:r>
              <a:rPr lang="en-US">
                <a:latin typeface="Calibri" charset="0"/>
                <a:ea typeface="MS PGothic" charset="0"/>
                <a:cs typeface="MS PGothic" charset="0"/>
              </a:rPr>
              <a:t>This wage was thought to promote workforce stability, home ownership, worker loyalty, and consumption in the marketplace.</a:t>
            </a:r>
          </a:p>
          <a:p>
            <a:pPr marL="162175" indent="-162175">
              <a:buFontTx/>
              <a:buChar char="•"/>
            </a:pPr>
            <a:r>
              <a:rPr lang="en-US">
                <a:latin typeface="Calibri" charset="0"/>
                <a:ea typeface="MS PGothic" charset="0"/>
                <a:cs typeface="MS PGothic" charset="0"/>
              </a:rPr>
              <a:t>The federal government also started providing economic incentives for marriage.</a:t>
            </a:r>
          </a:p>
          <a:p>
            <a:pPr marL="162175" indent="-162175">
              <a:buFontTx/>
              <a:buChar char="•"/>
            </a:pPr>
            <a:r>
              <a:rPr lang="en-US">
                <a:latin typeface="Calibri" charset="0"/>
                <a:ea typeface="MS PGothic" charset="0"/>
                <a:cs typeface="MS PGothic" charset="0"/>
              </a:rPr>
              <a:t>All these factors and cultural shifts increased the motivation for and the ability of young people to marry.</a:t>
            </a:r>
          </a:p>
          <a:p>
            <a:pPr marL="162175" indent="-162175"/>
            <a:endParaRPr lang="en-US">
              <a:latin typeface="Calibri" charset="0"/>
              <a:ea typeface="MS PGothic" charset="0"/>
              <a:cs typeface="MS PGothic" charset="0"/>
            </a:endParaRPr>
          </a:p>
        </p:txBody>
      </p:sp>
      <p:sp>
        <p:nvSpPr>
          <p:cNvPr id="890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A5458BE-52A8-0241-B9BC-03FA2B4CBAEB}" type="slidenum">
              <a:rPr lang="en-US" sz="1200">
                <a:latin typeface="Arial" charset="0"/>
                <a:cs typeface="Arial" charset="0"/>
              </a:rPr>
              <a:pPr/>
              <a:t>41</a:t>
            </a:fld>
            <a:endParaRPr lang="en-US" sz="120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Birth rates (especially for White women) continued to decline into the first half of the twentieth century.</a:t>
            </a:r>
          </a:p>
          <a:p>
            <a:pPr marL="162175" indent="-162175">
              <a:buFontTx/>
              <a:buChar char="•"/>
            </a:pPr>
            <a:r>
              <a:rPr lang="en-US">
                <a:latin typeface="Calibri" charset="0"/>
                <a:ea typeface="MS PGothic" charset="0"/>
                <a:cs typeface="MS PGothic" charset="0"/>
              </a:rPr>
              <a:t>That temporarily changed at the end of World War II.</a:t>
            </a:r>
          </a:p>
          <a:p>
            <a:pPr marL="162175" indent="-162175">
              <a:buFontTx/>
              <a:buChar char="•"/>
            </a:pPr>
            <a:r>
              <a:rPr lang="en-US">
                <a:latin typeface="Calibri" charset="0"/>
                <a:ea typeface="MS PGothic" charset="0"/>
                <a:cs typeface="MS PGothic" charset="0"/>
              </a:rPr>
              <a:t>Baby boom parents experienced a rare sequence of events that encouraged them to embrace the prospect of stability after living through war and economic depression.</a:t>
            </a:r>
          </a:p>
          <a:p>
            <a:pPr marL="162175" indent="-162175">
              <a:buFontTx/>
              <a:buChar char="•"/>
            </a:pPr>
            <a:r>
              <a:rPr lang="en-US">
                <a:latin typeface="Calibri" charset="0"/>
                <a:ea typeface="MS PGothic" charset="0"/>
                <a:cs typeface="MS PGothic" charset="0"/>
              </a:rPr>
              <a:t>Many people married, purchased homes, and had an unprecedentedly large number of children. </a:t>
            </a:r>
          </a:p>
          <a:p>
            <a:pPr marL="162175" indent="-162175">
              <a:buFontTx/>
              <a:buChar char="•"/>
            </a:pPr>
            <a:r>
              <a:rPr lang="en-US">
                <a:latin typeface="Calibri" charset="0"/>
                <a:ea typeface="MS PGothic" charset="0"/>
                <a:cs typeface="MS PGothic" charset="0"/>
              </a:rPr>
              <a:t>Many people turned to the family for fulfillment and stability; they had a large number of children, and thus created a “baby </a:t>
            </a:r>
            <a:r>
              <a:rPr lang="en-US" altLang="ja-JP">
                <a:latin typeface="Calibri" charset="0"/>
                <a:ea typeface="MS PGothic" charset="0"/>
                <a:cs typeface="MS PGothic" charset="0"/>
              </a:rPr>
              <a:t>boom” during this time.</a:t>
            </a:r>
          </a:p>
          <a:p>
            <a:pPr marL="162175" indent="-162175">
              <a:buFontTx/>
              <a:buChar char="•"/>
            </a:pPr>
            <a:r>
              <a:rPr lang="en-US">
                <a:latin typeface="Calibri" charset="0"/>
                <a:ea typeface="MS PGothic" charset="0"/>
                <a:cs typeface="MS PGothic" charset="0"/>
              </a:rPr>
              <a:t>The 1950s have come to be revered as the golden age of the traditional nuclear family.</a:t>
            </a:r>
          </a:p>
          <a:p>
            <a:pPr marL="162175" indent="-162175">
              <a:buFontTx/>
              <a:buChar char="•"/>
            </a:pPr>
            <a:r>
              <a:rPr lang="en-US">
                <a:latin typeface="Calibri" charset="0"/>
                <a:ea typeface="MS PGothic" charset="0"/>
                <a:cs typeface="MS PGothic" charset="0"/>
              </a:rPr>
              <a:t>But this type of family was an ideal created in the nineteenth century, and it has a very short history.</a:t>
            </a:r>
          </a:p>
          <a:p>
            <a:pPr marL="162175" indent="-162175">
              <a:buFontTx/>
              <a:buChar char="•"/>
            </a:pPr>
            <a:r>
              <a:rPr lang="en-US">
                <a:latin typeface="Calibri" charset="0"/>
                <a:ea typeface="MS PGothic" charset="0"/>
                <a:cs typeface="MS PGothic" charset="0"/>
              </a:rPr>
              <a:t>For many individuals and families, it has always been more of an ideal than a reality.</a:t>
            </a:r>
          </a:p>
          <a:p>
            <a:pPr marL="162175" indent="-162175">
              <a:buFontTx/>
              <a:buChar char="•"/>
            </a:pPr>
            <a:r>
              <a:rPr lang="en-US">
                <a:latin typeface="Calibri" charset="0"/>
                <a:ea typeface="MS PGothic" charset="0"/>
                <a:cs typeface="MS PGothic" charset="0"/>
              </a:rPr>
              <a:t>However, the idea of the traditional 1950s family still exists in our cultural imagination and has taken on mythical proportions.</a:t>
            </a:r>
          </a:p>
        </p:txBody>
      </p:sp>
      <p:sp>
        <p:nvSpPr>
          <p:cNvPr id="911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A3FE277A-4E6B-A54D-AD22-FD0F1B697429}" type="slidenum">
              <a:rPr lang="en-US" sz="1200">
                <a:latin typeface="Arial" charset="0"/>
                <a:cs typeface="Arial" charset="0"/>
              </a:rPr>
              <a:pPr/>
              <a:t>42</a:t>
            </a:fld>
            <a:endParaRPr lang="en-US" sz="120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 total number of births declined from 32 births per 1,000 people in 1900 to 13 births per 1,000 people in 2010.</a:t>
            </a:r>
          </a:p>
          <a:p>
            <a:pPr marL="162175" indent="-162175">
              <a:buFontTx/>
              <a:buChar char="•"/>
            </a:pPr>
            <a:r>
              <a:rPr lang="en-US">
                <a:latin typeface="Calibri" charset="0"/>
                <a:ea typeface="MS PGothic" charset="0"/>
                <a:cs typeface="MS PGothic" charset="0"/>
              </a:rPr>
              <a:t>Thus, there was an approximately 60 percent drop in the birth rate from 1900 to 2010.</a:t>
            </a:r>
          </a:p>
          <a:p>
            <a:pPr marL="162175" indent="-162175">
              <a:buFontTx/>
              <a:buChar char="•"/>
            </a:pPr>
            <a:r>
              <a:rPr lang="en-US">
                <a:latin typeface="Calibri" charset="0"/>
                <a:ea typeface="MS PGothic" charset="0"/>
                <a:cs typeface="MS PGothic" charset="0"/>
              </a:rPr>
              <a:t>This is often attributed to the fact that women began entering the workforce in ever-increasing numbers during the modern era.</a:t>
            </a:r>
          </a:p>
          <a:p>
            <a:pPr marL="162175" indent="-162175">
              <a:buFontTx/>
              <a:buChar char="•"/>
            </a:pPr>
            <a:r>
              <a:rPr lang="en-US">
                <a:latin typeface="Calibri" charset="0"/>
                <a:ea typeface="MS PGothic" charset="0"/>
                <a:cs typeface="MS PGothic" charset="0"/>
              </a:rPr>
              <a:t>In fact, the number of women in the workforce has been increasing steadily from 1900 to 2010.</a:t>
            </a:r>
          </a:p>
          <a:p>
            <a:pPr marL="162175" indent="-162175">
              <a:buFontTx/>
              <a:buChar char="•"/>
            </a:pPr>
            <a:endParaRPr lang="en-US">
              <a:latin typeface="Calibri" charset="0"/>
              <a:ea typeface="MS PGothic" charset="0"/>
              <a:cs typeface="MS PGothic" charset="0"/>
            </a:endParaRPr>
          </a:p>
          <a:p>
            <a:pPr marL="162175" indent="-162175">
              <a:buFontTx/>
              <a:buChar char="•"/>
            </a:pPr>
            <a:r>
              <a:rPr lang="en-US">
                <a:latin typeface="Calibri" charset="0"/>
                <a:ea typeface="MS PGothic" charset="0"/>
                <a:cs typeface="MS PGothic" charset="0"/>
              </a:rPr>
              <a:t>Sources: Vital Statistics of the United States, </a:t>
            </a:r>
            <a:r>
              <a:rPr lang="en-US" i="1">
                <a:latin typeface="Calibri" charset="0"/>
                <a:ea typeface="MS PGothic" charset="0"/>
                <a:cs typeface="MS PGothic" charset="0"/>
              </a:rPr>
              <a:t>Statistical Abstracts of the United States</a:t>
            </a:r>
            <a:r>
              <a:rPr lang="en-US">
                <a:latin typeface="Calibri" charset="0"/>
                <a:ea typeface="MS PGothic" charset="0"/>
                <a:cs typeface="MS PGothic" charset="0"/>
              </a:rPr>
              <a:t>, Current Population Surveys.</a:t>
            </a:r>
          </a:p>
        </p:txBody>
      </p:sp>
      <p:sp>
        <p:nvSpPr>
          <p:cNvPr id="931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6CD8B3F-9C45-794E-B7A9-0A7E6B2485D6}" type="slidenum">
              <a:rPr lang="en-US" sz="1200">
                <a:latin typeface="Arial" charset="0"/>
                <a:cs typeface="Arial" charset="0"/>
              </a:rPr>
              <a:pPr/>
              <a:t>43</a:t>
            </a:fld>
            <a:endParaRPr lang="en-US" sz="120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But in 1945, at the end of World War II, there was a dramatically sharp increase in the birth rate.</a:t>
            </a:r>
          </a:p>
          <a:p>
            <a:pPr marL="162175" indent="-162175">
              <a:buFontTx/>
              <a:buChar char="•"/>
            </a:pPr>
            <a:r>
              <a:rPr lang="en-US">
                <a:latin typeface="Calibri" charset="0"/>
                <a:ea typeface="MS PGothic" charset="0"/>
                <a:cs typeface="MS PGothic" charset="0"/>
              </a:rPr>
              <a:t>The birth rate increased so quickly and so suddenly it was called the “</a:t>
            </a:r>
            <a:r>
              <a:rPr lang="en-US" altLang="ja-JP">
                <a:latin typeface="Calibri" charset="0"/>
                <a:ea typeface="MS PGothic" charset="0"/>
                <a:cs typeface="MS PGothic" charset="0"/>
              </a:rPr>
              <a:t>baby boom.”</a:t>
            </a:r>
          </a:p>
          <a:p>
            <a:pPr marL="162175" indent="-162175">
              <a:buFontTx/>
              <a:buChar char="•"/>
            </a:pPr>
            <a:r>
              <a:rPr lang="en-US">
                <a:latin typeface="Calibri" charset="0"/>
                <a:ea typeface="MS PGothic" charset="0"/>
                <a:cs typeface="MS PGothic" charset="0"/>
              </a:rPr>
              <a:t>Clearly other factors intervened to influence the connection between women entering the workforce and the drop in the birth rate.</a:t>
            </a:r>
          </a:p>
          <a:p>
            <a:pPr marL="162175" indent="-162175">
              <a:buFontTx/>
              <a:buChar char="•"/>
            </a:pPr>
            <a:r>
              <a:rPr lang="en-US">
                <a:latin typeface="Calibri" charset="0"/>
                <a:ea typeface="MS PGothic" charset="0"/>
                <a:cs typeface="MS PGothic" charset="0"/>
              </a:rPr>
              <a:t>Social scientists contextualized this historical anomaly with additional social factors.</a:t>
            </a:r>
          </a:p>
          <a:p>
            <a:pPr marL="162175" indent="-162175">
              <a:buFontTx/>
              <a:buChar char="•"/>
            </a:pPr>
            <a:r>
              <a:rPr lang="en-US">
                <a:latin typeface="Calibri" charset="0"/>
                <a:ea typeface="MS PGothic" charset="0"/>
                <a:cs typeface="MS PGothic" charset="0"/>
              </a:rPr>
              <a:t>The dramatic increase in the post</a:t>
            </a:r>
            <a:r>
              <a:rPr lang="en-US">
                <a:latin typeface="Cambria" charset="0"/>
                <a:ea typeface="MS PGothic" charset="0"/>
                <a:cs typeface="MS PGothic" charset="0"/>
              </a:rPr>
              <a:t>–World War </a:t>
            </a:r>
            <a:r>
              <a:rPr lang="en-US">
                <a:latin typeface="Calibri" charset="0"/>
                <a:ea typeface="MS PGothic" charset="0"/>
                <a:cs typeface="MS PGothic" charset="0"/>
              </a:rPr>
              <a:t>II birth rate was attributed to children of the Great Depression of the 1930s finding economic prosperity in the 1950s at the end of the war.</a:t>
            </a:r>
          </a:p>
          <a:p>
            <a:pPr marL="162175" indent="-162175">
              <a:buFontTx/>
              <a:buChar char="•"/>
            </a:pPr>
            <a:r>
              <a:rPr lang="en-US">
                <a:latin typeface="Calibri" charset="0"/>
                <a:ea typeface="MS PGothic" charset="0"/>
                <a:cs typeface="MS PGothic" charset="0"/>
              </a:rPr>
              <a:t>There were many employment opportunities; a GI Bill, which encouraged (White) home ownership; and a society that was weary after a second world war.</a:t>
            </a:r>
          </a:p>
          <a:p>
            <a:pPr marL="162175" indent="-162175">
              <a:buFontTx/>
              <a:buChar char="•"/>
            </a:pPr>
            <a:r>
              <a:rPr lang="en-US">
                <a:latin typeface="Calibri" charset="0"/>
                <a:ea typeface="MS PGothic" charset="0"/>
                <a:cs typeface="MS PGothic" charset="0"/>
              </a:rPr>
              <a:t>However, this “</a:t>
            </a:r>
            <a:r>
              <a:rPr lang="en-US" altLang="ja-JP">
                <a:latin typeface="Calibri" charset="0"/>
                <a:ea typeface="MS PGothic" charset="0"/>
                <a:cs typeface="MS PGothic" charset="0"/>
              </a:rPr>
              <a:t>boom” did not last long, and the birth rate eventually started dropping again.</a:t>
            </a:r>
          </a:p>
          <a:p>
            <a:pPr marL="162175" indent="-162175">
              <a:buFontTx/>
              <a:buChar char="•"/>
            </a:pPr>
            <a:endParaRPr lang="en-US">
              <a:latin typeface="Calibri" charset="0"/>
              <a:ea typeface="MS PGothic" charset="0"/>
              <a:cs typeface="MS PGothic" charset="0"/>
            </a:endParaRPr>
          </a:p>
          <a:p>
            <a:pPr marL="162175" indent="-162175">
              <a:buFontTx/>
              <a:buChar char="•"/>
            </a:pPr>
            <a:r>
              <a:rPr lang="en-US">
                <a:latin typeface="Calibri" charset="0"/>
                <a:ea typeface="MS PGothic" charset="0"/>
                <a:cs typeface="MS PGothic" charset="0"/>
              </a:rPr>
              <a:t>Sources: Vital Statistics of the United States, </a:t>
            </a:r>
            <a:r>
              <a:rPr lang="en-US" i="1">
                <a:latin typeface="Calibri" charset="0"/>
                <a:ea typeface="MS PGothic" charset="0"/>
                <a:cs typeface="MS PGothic" charset="0"/>
              </a:rPr>
              <a:t>Statistical Abstracts of the United States</a:t>
            </a:r>
            <a:r>
              <a:rPr lang="en-US">
                <a:latin typeface="Calibri" charset="0"/>
                <a:ea typeface="MS PGothic" charset="0"/>
                <a:cs typeface="MS PGothic" charset="0"/>
              </a:rPr>
              <a:t>, Current Population Surveys.</a:t>
            </a:r>
          </a:p>
          <a:p>
            <a:pPr marL="162175" indent="-162175"/>
            <a:endParaRPr lang="en-US">
              <a:latin typeface="Calibri" charset="0"/>
              <a:ea typeface="MS PGothic" charset="0"/>
              <a:cs typeface="MS PGothic" charset="0"/>
            </a:endParaRPr>
          </a:p>
        </p:txBody>
      </p:sp>
      <p:sp>
        <p:nvSpPr>
          <p:cNvPr id="952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570AB5E8-C4DC-2C4F-A99A-817DE7BFCAA1}" type="slidenum">
              <a:rPr lang="en-US" sz="1200">
                <a:latin typeface="Arial" charset="0"/>
                <a:cs typeface="Arial" charset="0"/>
              </a:rPr>
              <a:pPr/>
              <a:t>44</a:t>
            </a:fld>
            <a:endParaRPr lang="en-US" sz="120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Many changes to the family after the 1950s</a:t>
            </a:r>
          </a:p>
          <a:p>
            <a:pPr marL="162175" indent="-162175">
              <a:buFontTx/>
              <a:buChar char="•"/>
            </a:pPr>
            <a:r>
              <a:rPr lang="en-US">
                <a:latin typeface="Calibri" charset="0"/>
                <a:ea typeface="MS PGothic" charset="0"/>
                <a:cs typeface="MS PGothic" charset="0"/>
              </a:rPr>
              <a:t>Individuals and families were arranging their lives and relationships in different ways at an accelerated rate.</a:t>
            </a:r>
          </a:p>
          <a:p>
            <a:pPr marL="162175" indent="-162175">
              <a:buFontTx/>
              <a:buChar char="•"/>
            </a:pPr>
            <a:r>
              <a:rPr lang="en-US">
                <a:latin typeface="Calibri" charset="0"/>
                <a:ea typeface="MS PGothic" charset="0"/>
                <a:cs typeface="MS PGothic" charset="0"/>
              </a:rPr>
              <a:t>Two institutional factors changed the family: market forces and state forces.</a:t>
            </a:r>
          </a:p>
          <a:p>
            <a:pPr marL="162175" indent="-162175">
              <a:buFontTx/>
              <a:buChar char="•"/>
            </a:pPr>
            <a:r>
              <a:rPr lang="en-US">
                <a:latin typeface="Calibri" charset="0"/>
                <a:ea typeface="MS PGothic" charset="0"/>
                <a:cs typeface="MS PGothic" charset="0"/>
              </a:rPr>
              <a:t>Market forces in the twentieth century allowed women to work outside the home in greater numbers than ever before, just as market forces in the nineteenth century had done for men. </a:t>
            </a:r>
          </a:p>
          <a:p>
            <a:pPr marL="162175" indent="-162175">
              <a:buFontTx/>
              <a:buChar char="•"/>
            </a:pPr>
            <a:r>
              <a:rPr lang="en-US">
                <a:latin typeface="Calibri" charset="0"/>
                <a:ea typeface="MS PGothic" charset="0"/>
                <a:cs typeface="MS PGothic" charset="0"/>
              </a:rPr>
              <a:t>Labor previously performed in the home was now being done outside the home in the workplace by more women.</a:t>
            </a:r>
          </a:p>
          <a:p>
            <a:pPr marL="162175" indent="-162175">
              <a:buFontTx/>
              <a:buChar char="•"/>
            </a:pPr>
            <a:r>
              <a:rPr lang="en-US">
                <a:latin typeface="Calibri" charset="0"/>
                <a:ea typeface="MS PGothic" charset="0"/>
                <a:cs typeface="MS PGothic" charset="0"/>
              </a:rPr>
              <a:t>For the first time in history, the majority of women’</a:t>
            </a:r>
            <a:r>
              <a:rPr lang="en-US" altLang="ja-JP">
                <a:latin typeface="Calibri" charset="0"/>
                <a:ea typeface="MS PGothic" charset="0"/>
                <a:cs typeface="MS PGothic" charset="0"/>
              </a:rPr>
              <a:t>s work was done as part of the paid labor force (Thistle 2006).</a:t>
            </a:r>
          </a:p>
          <a:p>
            <a:pPr marL="162175" indent="-162175">
              <a:buFontTx/>
              <a:buChar char="•"/>
            </a:pPr>
            <a:r>
              <a:rPr lang="en-US">
                <a:latin typeface="Calibri" charset="0"/>
                <a:ea typeface="MS PGothic" charset="0"/>
                <a:cs typeface="MS PGothic" charset="0"/>
              </a:rPr>
              <a:t>State forces promoted family diversity with programs that allowed more family choices.</a:t>
            </a:r>
          </a:p>
          <a:p>
            <a:pPr marL="162175" indent="-162175">
              <a:buFontTx/>
              <a:buChar char="•"/>
            </a:pPr>
            <a:r>
              <a:rPr lang="en-US">
                <a:latin typeface="Calibri" charset="0"/>
                <a:ea typeface="MS PGothic" charset="0"/>
                <a:cs typeface="MS PGothic" charset="0"/>
              </a:rPr>
              <a:t>Marriage became less of a necessity.</a:t>
            </a:r>
          </a:p>
        </p:txBody>
      </p:sp>
      <p:sp>
        <p:nvSpPr>
          <p:cNvPr id="972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733954FE-36F4-E541-A1A7-BF0232E682BE}" type="slidenum">
              <a:rPr lang="en-US" sz="1200">
                <a:latin typeface="Arial" charset="0"/>
                <a:cs typeface="Arial" charset="0"/>
              </a:rPr>
              <a:pPr/>
              <a:t>45</a:t>
            </a:fld>
            <a:endParaRPr lang="en-US" sz="120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This figure shows the distribution of household types from 1880 to 2015.</a:t>
            </a:r>
          </a:p>
          <a:p>
            <a:pPr marL="162175" indent="-162175">
              <a:buFontTx/>
              <a:buChar char="•"/>
            </a:pPr>
            <a:r>
              <a:rPr lang="en-US">
                <a:latin typeface="Calibri" charset="0"/>
                <a:ea typeface="MS PGothic" charset="0"/>
                <a:cs typeface="MS PGothic" charset="0"/>
              </a:rPr>
              <a:t>Source: Cohen’</a:t>
            </a:r>
            <a:r>
              <a:rPr lang="en-US" altLang="ja-JP">
                <a:latin typeface="Calibri" charset="0"/>
                <a:ea typeface="MS PGothic" charset="0"/>
                <a:cs typeface="MS PGothic" charset="0"/>
              </a:rPr>
              <a:t>s calculations from the U.S. Census data as compiled by IPUMS (Ruggles et al. 2014)</a:t>
            </a:r>
            <a:endParaRPr lang="en-US">
              <a:latin typeface="Calibri" charset="0"/>
              <a:ea typeface="MS PGothic" charset="0"/>
              <a:cs typeface="MS PGothic" charset="0"/>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F5416E13-E0E2-7944-9024-825B05173022}" type="slidenum">
              <a:rPr lang="en-US" sz="1200">
                <a:latin typeface="Arial" charset="0"/>
                <a:cs typeface="Arial" charset="0"/>
              </a:rPr>
              <a:pPr/>
              <a:t>46</a:t>
            </a:fld>
            <a:endParaRPr lang="en-US" sz="120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The increase in women’</a:t>
            </a:r>
            <a:r>
              <a:rPr lang="en-US" altLang="ja-JP">
                <a:latin typeface="Calibri" charset="0"/>
                <a:ea typeface="MS PGothic" charset="0"/>
                <a:cs typeface="MS PGothic" charset="0"/>
              </a:rPr>
              <a:t>s paid work changed marriage.</a:t>
            </a:r>
          </a:p>
          <a:p>
            <a:pPr marL="162175" indent="-162175">
              <a:buFontTx/>
              <a:buChar char="•"/>
            </a:pPr>
            <a:r>
              <a:rPr lang="en-US">
                <a:latin typeface="Calibri" charset="0"/>
                <a:ea typeface="MS PGothic" charset="0"/>
                <a:cs typeface="MS PGothic" charset="0"/>
              </a:rPr>
              <a:t>Increasing equality in the companionate marriage, but still high levels of gender inequality and stratification</a:t>
            </a:r>
          </a:p>
          <a:p>
            <a:pPr marL="162175" indent="-162175">
              <a:buFontTx/>
              <a:buChar char="•"/>
            </a:pPr>
            <a:r>
              <a:rPr lang="en-US">
                <a:latin typeface="Calibri" charset="0"/>
                <a:ea typeface="MS PGothic" charset="0"/>
                <a:cs typeface="MS PGothic" charset="0"/>
              </a:rPr>
              <a:t>Even though women worked outside the home, the jobs were less prestigious and earned less than jobs for men.</a:t>
            </a:r>
          </a:p>
          <a:p>
            <a:pPr marL="162175" indent="-162175">
              <a:buFontTx/>
              <a:buChar char="•"/>
            </a:pPr>
            <a:r>
              <a:rPr lang="en-US">
                <a:latin typeface="Calibri" charset="0"/>
                <a:ea typeface="MS PGothic" charset="0"/>
                <a:cs typeface="MS PGothic" charset="0"/>
              </a:rPr>
              <a:t>Marriage still influenced by separate spheres</a:t>
            </a:r>
          </a:p>
          <a:p>
            <a:pPr marL="162175" indent="-162175">
              <a:buFontTx/>
              <a:buChar char="•"/>
            </a:pPr>
            <a:r>
              <a:rPr lang="en-US">
                <a:latin typeface="Calibri" charset="0"/>
                <a:ea typeface="MS PGothic" charset="0"/>
                <a:cs typeface="MS PGothic" charset="0"/>
              </a:rPr>
              <a:t>The companionate marriage was less bound by tradition and economic factors, so there was more pressure on compatibility between men and women.</a:t>
            </a:r>
          </a:p>
          <a:p>
            <a:pPr marL="162175" indent="-162175">
              <a:buFontTx/>
              <a:buChar char="•"/>
            </a:pPr>
            <a:r>
              <a:rPr lang="en-US">
                <a:latin typeface="Calibri" charset="0"/>
                <a:ea typeface="MS PGothic" charset="0"/>
                <a:cs typeface="MS PGothic" charset="0"/>
              </a:rPr>
              <a:t>Marriage became elevated to a true love relationship and included expectations of love and affection.</a:t>
            </a:r>
          </a:p>
          <a:p>
            <a:pPr marL="162175" indent="-162175">
              <a:buFontTx/>
              <a:buChar char="•"/>
            </a:pPr>
            <a:r>
              <a:rPr lang="en-US">
                <a:latin typeface="Calibri" charset="0"/>
                <a:ea typeface="MS PGothic" charset="0"/>
                <a:cs typeface="MS PGothic" charset="0"/>
              </a:rPr>
              <a:t>If a marriage lacked love, divorce became increasingly seen as more logical and acceptable.</a:t>
            </a:r>
          </a:p>
          <a:p>
            <a:pPr marL="162175" indent="-162175">
              <a:buFontTx/>
              <a:buChar char="•"/>
            </a:pPr>
            <a:r>
              <a:rPr lang="en-US">
                <a:latin typeface="Calibri" charset="0"/>
                <a:ea typeface="MS PGothic" charset="0"/>
                <a:cs typeface="MS PGothic" charset="0"/>
              </a:rPr>
              <a:t>The decline of the traditional nuclear family and the rise of family diversity helped create a new, modern identity.</a:t>
            </a:r>
          </a:p>
          <a:p>
            <a:pPr marL="162175" indent="-162175">
              <a:buFontTx/>
              <a:buChar char="•"/>
            </a:pPr>
            <a:r>
              <a:rPr lang="en-US">
                <a:latin typeface="Calibri" charset="0"/>
                <a:ea typeface="MS PGothic" charset="0"/>
                <a:cs typeface="MS PGothic" charset="0"/>
              </a:rPr>
              <a:t>By the end of the twentieth century, Americans spent less of their time in marriage than at any other point in history.</a:t>
            </a:r>
          </a:p>
          <a:p>
            <a:pPr marL="162175" indent="-162175">
              <a:buFontTx/>
              <a:buChar char="•"/>
            </a:pPr>
            <a:r>
              <a:rPr lang="en-US">
                <a:latin typeface="Calibri" charset="0"/>
                <a:ea typeface="MS PGothic" charset="0"/>
                <a:cs typeface="MS PGothic" charset="0"/>
              </a:rPr>
              <a:t>An increased sense of freedom, but also an increased sense of individual security and isolation</a:t>
            </a:r>
          </a:p>
          <a:p>
            <a:pPr marL="162175" indent="-162175"/>
            <a:endParaRPr lang="en-US">
              <a:latin typeface="Calibri" charset="0"/>
              <a:ea typeface="MS PGothic" charset="0"/>
              <a:cs typeface="MS PGothic" charset="0"/>
            </a:endParaRPr>
          </a:p>
        </p:txBody>
      </p:sp>
      <p:sp>
        <p:nvSpPr>
          <p:cNvPr id="1013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892DBDE-7A80-254B-9608-9335737CC4D4}" type="slidenum">
              <a:rPr lang="en-US" sz="1200">
                <a:latin typeface="Arial" charset="0"/>
                <a:cs typeface="Arial" charset="0"/>
              </a:rPr>
              <a:pPr/>
              <a:t>47</a:t>
            </a:fld>
            <a:endParaRPr lang="en-US" sz="120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Forms of independence developed in each of the three institutional arenas, which affected individual choice.</a:t>
            </a:r>
          </a:p>
          <a:p>
            <a:pPr marL="162175" indent="-162175">
              <a:buFontTx/>
              <a:buChar char="•"/>
            </a:pPr>
            <a:r>
              <a:rPr lang="en-US">
                <a:latin typeface="Calibri" charset="0"/>
                <a:ea typeface="MS PGothic" charset="0"/>
                <a:cs typeface="MS PGothic" charset="0"/>
              </a:rPr>
              <a:t>In the state arena, the rights and responsibilities of individual citizenship increased.</a:t>
            </a:r>
          </a:p>
          <a:p>
            <a:pPr marL="162175" indent="-162175">
              <a:buFontTx/>
              <a:buChar char="•"/>
            </a:pPr>
            <a:r>
              <a:rPr lang="en-US">
                <a:latin typeface="Calibri" charset="0"/>
                <a:ea typeface="MS PGothic" charset="0"/>
                <a:cs typeface="MS PGothic" charset="0"/>
              </a:rPr>
              <a:t>In the market arena, more individuals became workers with their own incomes, leading to increasing consumer independence.</a:t>
            </a:r>
          </a:p>
          <a:p>
            <a:pPr marL="162175" indent="-162175">
              <a:buFontTx/>
              <a:buChar char="•"/>
            </a:pPr>
            <a:r>
              <a:rPr lang="en-US">
                <a:latin typeface="Calibri" charset="0"/>
                <a:ea typeface="MS PGothic" charset="0"/>
                <a:cs typeface="MS PGothic" charset="0"/>
              </a:rPr>
              <a:t>In the family arena, the development of love-based marriage represented marriage choice.</a:t>
            </a:r>
          </a:p>
          <a:p>
            <a:pPr marL="162175" indent="-162175">
              <a:buFontTx/>
              <a:buChar char="•"/>
            </a:pPr>
            <a:r>
              <a:rPr lang="en-US">
                <a:latin typeface="Calibri" charset="0"/>
                <a:ea typeface="MS PGothic" charset="0"/>
                <a:cs typeface="MS PGothic" charset="0"/>
              </a:rPr>
              <a:t>Independence brings freedom, but also increased responsibility.</a:t>
            </a:r>
          </a:p>
        </p:txBody>
      </p:sp>
      <p:sp>
        <p:nvSpPr>
          <p:cNvPr id="1034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E706D6AF-E631-7141-8DC5-688E8BC822C8}" type="slidenum">
              <a:rPr lang="en-US" sz="1200">
                <a:latin typeface="Arial" charset="0"/>
                <a:cs typeface="Arial" charset="0"/>
              </a:rPr>
              <a:pPr/>
              <a:t>48</a:t>
            </a:fld>
            <a:endParaRPr lang="en-US" sz="120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Marriage is becoming more emotional and less essential.</a:t>
            </a:r>
          </a:p>
          <a:p>
            <a:pPr marL="162175" indent="-162175">
              <a:buFontTx/>
              <a:buChar char="•"/>
            </a:pPr>
            <a:r>
              <a:rPr lang="en-US">
                <a:latin typeface="Calibri" charset="0"/>
                <a:ea typeface="MS PGothic" charset="0"/>
                <a:cs typeface="MS PGothic" charset="0"/>
              </a:rPr>
              <a:t>Changing relationship between parents and children</a:t>
            </a:r>
          </a:p>
          <a:p>
            <a:pPr marL="162175" indent="-162175">
              <a:buFontTx/>
              <a:buChar char="•"/>
            </a:pPr>
            <a:r>
              <a:rPr lang="en-US">
                <a:latin typeface="Calibri" charset="0"/>
                <a:ea typeface="MS PGothic" charset="0"/>
                <a:cs typeface="MS PGothic" charset="0"/>
              </a:rPr>
              <a:t>Parents having few children</a:t>
            </a:r>
          </a:p>
          <a:p>
            <a:pPr marL="162175" indent="-162175">
              <a:buFontTx/>
              <a:buChar char="•"/>
            </a:pPr>
            <a:r>
              <a:rPr lang="en-US">
                <a:latin typeface="Calibri" charset="0"/>
                <a:ea typeface="MS PGothic" charset="0"/>
                <a:cs typeface="MS PGothic" charset="0"/>
              </a:rPr>
              <a:t>Interactions between parents and children more emotional and intense</a:t>
            </a:r>
          </a:p>
          <a:p>
            <a:pPr marL="162175" indent="-162175">
              <a:buFontTx/>
              <a:buChar char="•"/>
            </a:pPr>
            <a:r>
              <a:rPr lang="en-US">
                <a:latin typeface="Calibri" charset="0"/>
                <a:ea typeface="MS PGothic" charset="0"/>
                <a:cs typeface="MS PGothic" charset="0"/>
              </a:rPr>
              <a:t>The period of parenting is also becoming longer, with young adulthood being extended by more years of education.</a:t>
            </a:r>
          </a:p>
          <a:p>
            <a:pPr marL="162175" indent="-162175">
              <a:buFontTx/>
              <a:buChar char="•"/>
            </a:pPr>
            <a:r>
              <a:rPr lang="en-US">
                <a:latin typeface="Calibri" charset="0"/>
                <a:ea typeface="MS PGothic" charset="0"/>
                <a:cs typeface="MS PGothic" charset="0"/>
              </a:rPr>
              <a:t>More on parenting in Chapter 9</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A9D60448-D40F-154F-B212-3F781757FBE5}" type="slidenum">
              <a:rPr lang="en-US" sz="1200">
                <a:latin typeface="Arial" charset="0"/>
                <a:cs typeface="Arial" charset="0"/>
              </a:rPr>
              <a:pPr/>
              <a:t>49</a:t>
            </a:fld>
            <a:endParaRPr lang="en-US" sz="120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Work, both formal and informal, has shifted from the public sphere to the private sphere.</a:t>
            </a:r>
          </a:p>
          <a:p>
            <a:pPr marL="162175" indent="-162175">
              <a:spcBef>
                <a:spcPts val="426"/>
              </a:spcBef>
              <a:buFontTx/>
              <a:buChar char="•"/>
            </a:pPr>
            <a:r>
              <a:rPr lang="en-US">
                <a:latin typeface="Calibri" charset="0"/>
                <a:ea typeface="MS PGothic" charset="0"/>
                <a:cs typeface="MS PGothic" charset="0"/>
              </a:rPr>
              <a:t>The household is increasingly becoming more of a site of consumption than one of production.</a:t>
            </a:r>
          </a:p>
          <a:p>
            <a:pPr marL="162175" indent="-162175">
              <a:spcBef>
                <a:spcPts val="426"/>
              </a:spcBef>
              <a:buFontTx/>
              <a:buChar char="•"/>
            </a:pPr>
            <a:r>
              <a:rPr lang="en-US">
                <a:latin typeface="Calibri" charset="0"/>
                <a:ea typeface="MS PGothic" charset="0"/>
                <a:cs typeface="MS PGothic" charset="0"/>
              </a:rPr>
              <a:t>For example, tasks such as clothing production and education have moved out of the home into the public arena.</a:t>
            </a:r>
          </a:p>
          <a:p>
            <a:pPr marL="162175" indent="-162175">
              <a:spcBef>
                <a:spcPts val="426"/>
              </a:spcBef>
              <a:buFontTx/>
              <a:buChar char="•"/>
            </a:pPr>
            <a:r>
              <a:rPr lang="en-US">
                <a:latin typeface="Calibri" charset="0"/>
                <a:ea typeface="MS PGothic" charset="0"/>
                <a:cs typeface="MS PGothic" charset="0"/>
              </a:rPr>
              <a:t>This will be covered more in Chapter 11.</a:t>
            </a:r>
          </a:p>
        </p:txBody>
      </p:sp>
      <p:sp>
        <p:nvSpPr>
          <p:cNvPr id="153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05B697A-840D-7041-A2FC-1C97B7131221}" type="slidenum">
              <a:rPr lang="en-US" sz="1200">
                <a:latin typeface="Arial" charset="0"/>
                <a:cs typeface="Arial" charset="0"/>
              </a:rPr>
              <a:pPr/>
              <a:t>5</a:t>
            </a:fld>
            <a:endParaRPr lang="en-US" sz="120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Modernity theory suggests that individuality emerged as a socially constructed product of the modern era.</a:t>
            </a:r>
          </a:p>
          <a:p>
            <a:pPr marL="162175" indent="-162175">
              <a:buFontTx/>
              <a:buChar char="•"/>
            </a:pPr>
            <a:r>
              <a:rPr lang="en-US">
                <a:latin typeface="Calibri" charset="0"/>
                <a:ea typeface="MS PGothic" charset="0"/>
                <a:cs typeface="MS PGothic" charset="0"/>
              </a:rPr>
              <a:t>This is reflected in the practice of choosing family names (surnames) and names for children.</a:t>
            </a:r>
          </a:p>
          <a:p>
            <a:pPr marL="162175" indent="-162175">
              <a:buFontTx/>
              <a:buChar char="•"/>
            </a:pPr>
            <a:r>
              <a:rPr lang="en-US">
                <a:latin typeface="Calibri" charset="0"/>
                <a:ea typeface="MS PGothic" charset="0"/>
                <a:cs typeface="MS PGothic" charset="0"/>
              </a:rPr>
              <a:t>Before the 1970s, many, if not most, American women assumed the surname of their husband upon marriage.</a:t>
            </a:r>
          </a:p>
          <a:p>
            <a:pPr marL="162175" indent="-162175">
              <a:buFontTx/>
              <a:buChar char="•"/>
            </a:pPr>
            <a:r>
              <a:rPr lang="en-US">
                <a:latin typeface="Calibri" charset="0"/>
                <a:ea typeface="MS PGothic" charset="0"/>
                <a:cs typeface="MS PGothic" charset="0"/>
              </a:rPr>
              <a:t>Today, that practice is less common and many women now choose to keep their </a:t>
            </a:r>
            <a:r>
              <a:rPr lang="en-US" altLang="ja-JP">
                <a:latin typeface="Calibri" charset="0"/>
                <a:ea typeface="MS PGothic" charset="0"/>
                <a:cs typeface="MS PGothic" charset="0"/>
              </a:rPr>
              <a:t>maiden name (or create a combination of their maiden and their husband’s surname).</a:t>
            </a:r>
          </a:p>
          <a:p>
            <a:pPr marL="162175" indent="-162175">
              <a:buFontTx/>
              <a:buChar char="•"/>
            </a:pPr>
            <a:r>
              <a:rPr lang="en-US">
                <a:latin typeface="Calibri" charset="0"/>
                <a:ea typeface="MS PGothic" charset="0"/>
                <a:cs typeface="MS PGothic" charset="0"/>
              </a:rPr>
              <a:t>Similarly, naming children has also became a matter of personal preference rather than family tradition.</a:t>
            </a:r>
          </a:p>
          <a:p>
            <a:pPr marL="162175" indent="-162175">
              <a:buFontTx/>
              <a:buChar char="•"/>
            </a:pPr>
            <a:r>
              <a:rPr lang="en-US">
                <a:latin typeface="Calibri" charset="0"/>
                <a:ea typeface="MS PGothic" charset="0"/>
                <a:cs typeface="MS PGothic" charset="0"/>
              </a:rPr>
              <a:t>The result is a large diversity of modern names. </a:t>
            </a:r>
          </a:p>
          <a:p>
            <a:pPr marL="162175" indent="-162175">
              <a:buFontTx/>
              <a:buChar char="•"/>
            </a:pPr>
            <a:endParaRPr lang="en-US">
              <a:latin typeface="Calibri" charset="0"/>
              <a:ea typeface="MS PGothic" charset="0"/>
              <a:cs typeface="MS PGothic" charset="0"/>
            </a:endParaRP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F1598737-1FAE-4742-847E-B97825A8B82A}" type="slidenum">
              <a:rPr lang="en-US" sz="1200">
                <a:latin typeface="Arial" charset="0"/>
                <a:cs typeface="Arial" charset="0"/>
              </a:rPr>
              <a:pPr/>
              <a:t>50</a:t>
            </a:fld>
            <a:endParaRPr lang="en-US" sz="120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This figure shows the top 100 girls’</a:t>
            </a:r>
            <a:r>
              <a:rPr lang="en-US" altLang="ja-JP">
                <a:latin typeface="Calibri" charset="0"/>
                <a:ea typeface="MS PGothic" charset="0"/>
                <a:cs typeface="MS PGothic" charset="0"/>
              </a:rPr>
              <a:t> names as percentages of all girls born between the 1940s and the 2010s.</a:t>
            </a:r>
          </a:p>
          <a:p>
            <a:pPr marL="162175" indent="-162175">
              <a:buFontTx/>
              <a:buChar char="•"/>
            </a:pPr>
            <a:r>
              <a:rPr lang="en-US">
                <a:latin typeface="Calibri" charset="0"/>
                <a:ea typeface="MS PGothic" charset="0"/>
                <a:cs typeface="MS PGothic" charset="0"/>
              </a:rPr>
              <a:t>In the 1940s, the top 100 names for girls made up almost two-thirds of all names.</a:t>
            </a:r>
          </a:p>
          <a:p>
            <a:pPr marL="162175" indent="-162175">
              <a:buFontTx/>
              <a:buChar char="•"/>
            </a:pPr>
            <a:r>
              <a:rPr lang="en-US">
                <a:latin typeface="Calibri" charset="0"/>
                <a:ea typeface="MS PGothic" charset="0"/>
                <a:cs typeface="MS PGothic" charset="0"/>
              </a:rPr>
              <a:t>Now the top 100 account for only about one-third of all girls’ names.</a:t>
            </a:r>
          </a:p>
          <a:p>
            <a:pPr marL="162175" indent="-162175">
              <a:buFontTx/>
              <a:buChar char="•"/>
            </a:pPr>
            <a:r>
              <a:rPr lang="en-US">
                <a:latin typeface="Calibri" charset="0"/>
                <a:ea typeface="MS PGothic" charset="0"/>
                <a:cs typeface="MS PGothic" charset="0"/>
              </a:rPr>
              <a:t>These figures underscore that individuals are now making active choices instead of merely following tradition.</a:t>
            </a:r>
          </a:p>
          <a:p>
            <a:pPr marL="162175" indent="-162175">
              <a:buFontTx/>
              <a:buChar char="•"/>
            </a:pPr>
            <a:endParaRPr lang="en-US">
              <a:latin typeface="Calibri" charset="0"/>
              <a:ea typeface="MS PGothic" charset="0"/>
              <a:cs typeface="MS PGothic" charset="0"/>
            </a:endParaRPr>
          </a:p>
          <a:p>
            <a:pPr marL="162175" indent="-162175">
              <a:buFontTx/>
              <a:buChar char="•"/>
            </a:pPr>
            <a:r>
              <a:rPr lang="en-US">
                <a:latin typeface="Calibri" charset="0"/>
                <a:ea typeface="MS PGothic" charset="0"/>
                <a:cs typeface="MS PGothic" charset="0"/>
              </a:rPr>
              <a:t>Source: Cohen’</a:t>
            </a:r>
            <a:r>
              <a:rPr lang="en-US" altLang="ja-JP">
                <a:latin typeface="Calibri" charset="0"/>
                <a:ea typeface="MS PGothic" charset="0"/>
                <a:cs typeface="MS PGothic" charset="0"/>
              </a:rPr>
              <a:t>s calculations from Social Security Administration (2014).</a:t>
            </a:r>
            <a:endParaRPr lang="en-US">
              <a:latin typeface="Calibri" charset="0"/>
              <a:ea typeface="MS PGothic" charset="0"/>
              <a:cs typeface="MS PGothic" charset="0"/>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3BFF5096-F7D2-204C-BA76-C78D16B509B4}" type="slidenum">
              <a:rPr lang="en-US" sz="1200">
                <a:latin typeface="Arial" charset="0"/>
                <a:cs typeface="Arial" charset="0"/>
              </a:rPr>
              <a:pPr/>
              <a:t>51</a:t>
            </a:fld>
            <a:endParaRPr lang="en-US" sz="120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Today’s cities are changing again. Especially attractive are cities where single, young adults can live close to work, walk and bike around their neighborhoods, and socialize with like-minded peers. </a:t>
            </a:r>
          </a:p>
          <a:p>
            <a:pPr marL="162175" indent="-162175">
              <a:buFontTx/>
              <a:buChar char="•"/>
            </a:pPr>
            <a:r>
              <a:rPr lang="en-US">
                <a:latin typeface="Calibri" charset="0"/>
                <a:ea typeface="MS PGothic" charset="0"/>
                <a:cs typeface="MS PGothic" charset="0"/>
              </a:rPr>
              <a:t>That dense social life allows people to use hookup apps like Tinder and Grindr to find partners nearby.</a:t>
            </a:r>
          </a:p>
          <a:p>
            <a:pPr marL="162175" indent="-162175">
              <a:buFontTx/>
              <a:buChar char="•"/>
            </a:pPr>
            <a:r>
              <a:rPr lang="en-US">
                <a:latin typeface="Calibri" charset="0"/>
                <a:ea typeface="MS PGothic" charset="0"/>
                <a:cs typeface="MS PGothic" charset="0"/>
              </a:rPr>
              <a:t>Some older people are finding it easier to live in small apartments in urban areas, provided they have helpful and convenient amenities nearby.</a:t>
            </a:r>
          </a:p>
        </p:txBody>
      </p:sp>
      <p:sp>
        <p:nvSpPr>
          <p:cNvPr id="1116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900">
                <a:solidFill>
                  <a:schemeClr val="tx1"/>
                </a:solidFill>
                <a:latin typeface="Arial" charset="0"/>
                <a:ea typeface="MS PGothic" charset="0"/>
                <a:cs typeface="MS PGothic" charset="0"/>
              </a:defRPr>
            </a:lvl1pPr>
            <a:lvl2pPr marL="702756" indent="-270291" defTabSz="914485">
              <a:defRPr sz="1900">
                <a:solidFill>
                  <a:schemeClr val="tx1"/>
                </a:solidFill>
                <a:latin typeface="Arial" charset="0"/>
                <a:ea typeface="MS PGothic" charset="0"/>
                <a:cs typeface="MS PGothic" charset="0"/>
              </a:defRPr>
            </a:lvl2pPr>
            <a:lvl3pPr marL="1081164" indent="-216233" defTabSz="914485">
              <a:defRPr sz="1900">
                <a:solidFill>
                  <a:schemeClr val="tx1"/>
                </a:solidFill>
                <a:latin typeface="Arial" charset="0"/>
                <a:ea typeface="MS PGothic" charset="0"/>
                <a:cs typeface="MS PGothic" charset="0"/>
              </a:defRPr>
            </a:lvl3pPr>
            <a:lvl4pPr marL="1513629" indent="-216233" defTabSz="914485">
              <a:defRPr sz="1900">
                <a:solidFill>
                  <a:schemeClr val="tx1"/>
                </a:solidFill>
                <a:latin typeface="Arial" charset="0"/>
                <a:ea typeface="MS PGothic" charset="0"/>
                <a:cs typeface="MS PGothic" charset="0"/>
              </a:defRPr>
            </a:lvl4pPr>
            <a:lvl5pPr marL="1946095" indent="-216233" defTabSz="914485">
              <a:defRPr sz="1900">
                <a:solidFill>
                  <a:schemeClr val="tx1"/>
                </a:solidFill>
                <a:latin typeface="Arial"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Arial"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Arial"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Arial"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Arial" charset="0"/>
                <a:ea typeface="MS PGothic" charset="0"/>
                <a:cs typeface="MS PGothic" charset="0"/>
              </a:defRPr>
            </a:lvl9pPr>
          </a:lstStyle>
          <a:p>
            <a:fld id="{6DA13FC5-6ED5-0E4D-8FEB-68944D55AE07}" type="slidenum">
              <a:rPr lang="en-US" sz="1200"/>
              <a:pPr/>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a:extLst>
              <a:ext uri="{FF2B5EF4-FFF2-40B4-BE49-F238E27FC236}"/>
            </a:extLst>
          </p:cNvPr>
          <p:cNvSpPr>
            <a:spLocks noGrp="1"/>
          </p:cNvSpPr>
          <p:nvPr>
            <p:ph type="body" idx="1"/>
          </p:nvPr>
        </p:nvSpPr>
        <p:spPr/>
        <p:txBody>
          <a:bodyPr/>
          <a:lstStyle/>
          <a:p>
            <a:pPr marL="162175" indent="-162175">
              <a:buFontTx/>
              <a:buChar char="•"/>
              <a:defRPr/>
            </a:pPr>
            <a:r>
              <a:rPr lang="en-US" dirty="0">
                <a:ea typeface="ＭＳ Ｐゴシック" charset="-128"/>
                <a:cs typeface="ＭＳ Ｐゴシック" charset="0"/>
              </a:rPr>
              <a:t>Classroom activity</a:t>
            </a:r>
          </a:p>
          <a:p>
            <a:pPr marL="162175" indent="-162175">
              <a:buFontTx/>
              <a:buChar char="•"/>
              <a:defRPr/>
            </a:pPr>
            <a:r>
              <a:rPr lang="en-US" dirty="0">
                <a:ea typeface="ＭＳ Ｐゴシック" charset="-128"/>
                <a:cs typeface="ＭＳ Ｐゴシック" charset="0"/>
              </a:rPr>
              <a:t>Have students visit the following website and input their first and last name: http://howmanyofme.com/search/</a:t>
            </a:r>
          </a:p>
          <a:p>
            <a:pPr marL="162175" indent="-162175">
              <a:buFontTx/>
              <a:buChar char="•"/>
              <a:defRPr/>
            </a:pPr>
            <a:r>
              <a:rPr lang="en-US" dirty="0">
                <a:ea typeface="ＭＳ Ｐゴシック" charset="-128"/>
                <a:cs typeface="ＭＳ Ｐゴシック" charset="0"/>
              </a:rPr>
              <a:t>Results should resemble the following format: </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first name ______.</a:t>
            </a:r>
          </a:p>
          <a:p>
            <a:pPr>
              <a:defRPr/>
            </a:pPr>
            <a:r>
              <a:rPr lang="en-US" dirty="0">
                <a:ea typeface="ＭＳ Ｐゴシック" charset="0"/>
                <a:cs typeface="ＭＳ Ｐゴシック" charset="0"/>
              </a:rPr>
              <a:t>Statistically it is the ______th most popular first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last name ______.</a:t>
            </a:r>
          </a:p>
          <a:p>
            <a:pPr>
              <a:defRPr/>
            </a:pPr>
            <a:r>
              <a:rPr lang="en-US" dirty="0">
                <a:ea typeface="ＭＳ Ｐゴシック" charset="0"/>
                <a:cs typeface="ＭＳ Ｐゴシック" charset="0"/>
              </a:rPr>
              <a:t>Statistically it is the ______th most popular last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named ______ ______ (their first and last names).</a:t>
            </a:r>
            <a:endParaRPr lang="en-US" dirty="0">
              <a:ea typeface="ＭＳ Ｐゴシック" charset="-128"/>
              <a:cs typeface="ＭＳ Ｐゴシック" charset="0"/>
            </a:endParaRPr>
          </a:p>
          <a:p>
            <a:pPr marL="162175" indent="-162175">
              <a:buFontTx/>
              <a:buChar char="•"/>
              <a:defRPr/>
            </a:pPr>
            <a:r>
              <a:rPr lang="en-US" dirty="0">
                <a:ea typeface="ＭＳ Ｐゴシック" charset="-128"/>
                <a:cs typeface="ＭＳ Ｐゴシック" charset="0"/>
              </a:rPr>
              <a:t>Have students either send the results to the instructor electronically or bring a copy of the results to class.</a:t>
            </a:r>
          </a:p>
          <a:p>
            <a:pPr marL="162175" indent="-162175">
              <a:buFontTx/>
              <a:buChar char="•"/>
              <a:defRPr/>
            </a:pPr>
            <a:r>
              <a:rPr lang="en-US" dirty="0">
                <a:ea typeface="ＭＳ Ｐゴシック" charset="-128"/>
                <a:cs typeface="ＭＳ Ｐゴシック" charset="0"/>
              </a:rPr>
              <a:t>Have each student answer the clicker question so everyone can see the overall results for the class.</a:t>
            </a:r>
          </a:p>
          <a:p>
            <a:pPr marL="162175" indent="-162175">
              <a:buFontTx/>
              <a:buChar char="•"/>
              <a:defRPr/>
            </a:pPr>
            <a:r>
              <a:rPr lang="en-US" dirty="0">
                <a:ea typeface="ＭＳ Ｐゴシック" charset="-128"/>
                <a:cs typeface="ＭＳ Ｐゴシック" charset="0"/>
              </a:rPr>
              <a:t>How do other students in the class compare?</a:t>
            </a:r>
          </a:p>
          <a:p>
            <a:pPr marL="162175" indent="-162175">
              <a:buFontTx/>
              <a:buChar char="•"/>
              <a:defRPr/>
            </a:pPr>
            <a:r>
              <a:rPr lang="en-US" dirty="0">
                <a:ea typeface="ＭＳ Ｐゴシック" charset="-128"/>
                <a:cs typeface="ＭＳ Ｐゴシック" charset="0"/>
              </a:rPr>
              <a:t>What does this say about modern individuality?</a:t>
            </a:r>
          </a:p>
          <a:p>
            <a:pPr marL="162175" indent="-162175">
              <a:buFontTx/>
              <a:buChar char="•"/>
              <a:defRPr/>
            </a:pPr>
            <a:r>
              <a:rPr lang="en-US" dirty="0">
                <a:ea typeface="ＭＳ Ｐゴシック" charset="-128"/>
                <a:cs typeface="ＭＳ Ｐゴシック" charset="0"/>
              </a:rPr>
              <a:t>After all the clicker questions have been answered as a class, have students divide into small groups to compare individual results (optional).</a:t>
            </a:r>
          </a:p>
        </p:txBody>
      </p:sp>
      <p:sp>
        <p:nvSpPr>
          <p:cNvPr id="1136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6B982F15-1E43-BD4D-A41F-5EB53C3A74BE}" type="slidenum">
              <a:rPr lang="en-US" sz="1200">
                <a:latin typeface="Arial" charset="0"/>
                <a:cs typeface="Arial" charset="0"/>
              </a:rPr>
              <a:pPr/>
              <a:t>53</a:t>
            </a:fld>
            <a:endParaRPr lang="en-US" sz="120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a:extLst>
              <a:ext uri="{FF2B5EF4-FFF2-40B4-BE49-F238E27FC236}"/>
            </a:extLst>
          </p:cNvPr>
          <p:cNvSpPr>
            <a:spLocks noGrp="1"/>
          </p:cNvSpPr>
          <p:nvPr>
            <p:ph type="body" idx="1"/>
          </p:nvPr>
        </p:nvSpPr>
        <p:spPr/>
        <p:txBody>
          <a:bodyPr/>
          <a:lstStyle/>
          <a:p>
            <a:pPr marL="162175" indent="-162175">
              <a:buFontTx/>
              <a:buChar char="•"/>
              <a:defRPr/>
            </a:pPr>
            <a:r>
              <a:rPr lang="en-US" dirty="0">
                <a:ea typeface="ＭＳ Ｐゴシック" charset="-128"/>
                <a:cs typeface="ＭＳ Ｐゴシック" charset="0"/>
              </a:rPr>
              <a:t>Classroom activity</a:t>
            </a:r>
          </a:p>
          <a:p>
            <a:pPr marL="162175" indent="-162175">
              <a:buFontTx/>
              <a:buChar char="•"/>
              <a:defRPr/>
            </a:pPr>
            <a:r>
              <a:rPr lang="en-US" dirty="0">
                <a:ea typeface="ＭＳ Ｐゴシック" charset="-128"/>
                <a:cs typeface="ＭＳ Ｐゴシック" charset="0"/>
              </a:rPr>
              <a:t>Have students visit the following website and input their first and last name: http://howmanyofme.com/search/</a:t>
            </a:r>
          </a:p>
          <a:p>
            <a:pPr marL="162175" indent="-162175">
              <a:buFontTx/>
              <a:buChar char="•"/>
              <a:defRPr/>
            </a:pPr>
            <a:r>
              <a:rPr lang="en-US" dirty="0">
                <a:ea typeface="ＭＳ Ｐゴシック" charset="-128"/>
                <a:cs typeface="ＭＳ Ｐゴシック" charset="0"/>
              </a:rPr>
              <a:t>Results should resemble the following format: </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first name ______.</a:t>
            </a:r>
          </a:p>
          <a:p>
            <a:pPr>
              <a:defRPr/>
            </a:pPr>
            <a:r>
              <a:rPr lang="en-US" dirty="0">
                <a:ea typeface="ＭＳ Ｐゴシック" charset="0"/>
                <a:cs typeface="ＭＳ Ｐゴシック" charset="0"/>
              </a:rPr>
              <a:t>Statistically it is the ______th most popular first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last name ______.</a:t>
            </a:r>
          </a:p>
          <a:p>
            <a:pPr>
              <a:defRPr/>
            </a:pPr>
            <a:r>
              <a:rPr lang="en-US" dirty="0">
                <a:ea typeface="ＭＳ Ｐゴシック" charset="0"/>
                <a:cs typeface="ＭＳ Ｐゴシック" charset="0"/>
              </a:rPr>
              <a:t>Statistically it is the ______th most popular last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named ______ ______ (their first and last names).</a:t>
            </a:r>
            <a:endParaRPr lang="en-US" dirty="0">
              <a:ea typeface="ＭＳ Ｐゴシック" charset="-128"/>
              <a:cs typeface="ＭＳ Ｐゴシック" charset="0"/>
            </a:endParaRPr>
          </a:p>
          <a:p>
            <a:pPr marL="162175" indent="-162175">
              <a:buFontTx/>
              <a:buChar char="•"/>
              <a:defRPr/>
            </a:pPr>
            <a:r>
              <a:rPr lang="en-US" dirty="0">
                <a:ea typeface="ＭＳ Ｐゴシック" charset="-128"/>
                <a:cs typeface="ＭＳ Ｐゴシック" charset="0"/>
              </a:rPr>
              <a:t>Have students either send the results to the instructor electronically or bring a copy of the results to class.</a:t>
            </a:r>
          </a:p>
          <a:p>
            <a:pPr marL="162175" indent="-162175">
              <a:buFontTx/>
              <a:buChar char="•"/>
              <a:defRPr/>
            </a:pPr>
            <a:r>
              <a:rPr lang="en-US" dirty="0">
                <a:ea typeface="ＭＳ Ｐゴシック" charset="-128"/>
                <a:cs typeface="ＭＳ Ｐゴシック" charset="0"/>
              </a:rPr>
              <a:t>Have each student answer the clicker question so everyone can see the overall results for the class.</a:t>
            </a:r>
          </a:p>
          <a:p>
            <a:pPr marL="162175" indent="-162175">
              <a:buFontTx/>
              <a:buChar char="•"/>
              <a:defRPr/>
            </a:pPr>
            <a:r>
              <a:rPr lang="en-US" dirty="0">
                <a:ea typeface="ＭＳ Ｐゴシック" charset="-128"/>
                <a:cs typeface="ＭＳ Ｐゴシック" charset="0"/>
              </a:rPr>
              <a:t>How do other students in the class compare?</a:t>
            </a:r>
          </a:p>
          <a:p>
            <a:pPr marL="162175" indent="-162175">
              <a:buFontTx/>
              <a:buChar char="•"/>
              <a:defRPr/>
            </a:pPr>
            <a:r>
              <a:rPr lang="en-US" dirty="0">
                <a:ea typeface="ＭＳ Ｐゴシック" charset="-128"/>
                <a:cs typeface="ＭＳ Ｐゴシック" charset="0"/>
              </a:rPr>
              <a:t>What does this say about modern individuality?</a:t>
            </a:r>
          </a:p>
          <a:p>
            <a:pPr marL="162175" indent="-162175">
              <a:buFontTx/>
              <a:buChar char="•"/>
              <a:defRPr/>
            </a:pPr>
            <a:r>
              <a:rPr lang="en-US" dirty="0">
                <a:ea typeface="ＭＳ Ｐゴシック" charset="-128"/>
                <a:cs typeface="ＭＳ Ｐゴシック" charset="0"/>
              </a:rPr>
              <a:t>After all the clicker questions have been answered as a class, have students divide into small groups to compare individual results (optional).</a:t>
            </a:r>
          </a:p>
        </p:txBody>
      </p:sp>
      <p:sp>
        <p:nvSpPr>
          <p:cNvPr id="1157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1564D3CF-47E7-3841-BC8F-26028CDAF415}" type="slidenum">
              <a:rPr lang="en-US" sz="1200">
                <a:latin typeface="Arial" charset="0"/>
                <a:cs typeface="Arial" charset="0"/>
              </a:rPr>
              <a:pPr/>
              <a:t>54</a:t>
            </a:fld>
            <a:endParaRPr lang="en-US" sz="120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a:extLst>
              <a:ext uri="{FF2B5EF4-FFF2-40B4-BE49-F238E27FC236}"/>
            </a:extLst>
          </p:cNvPr>
          <p:cNvSpPr>
            <a:spLocks noGrp="1"/>
          </p:cNvSpPr>
          <p:nvPr>
            <p:ph type="body" idx="1"/>
          </p:nvPr>
        </p:nvSpPr>
        <p:spPr/>
        <p:txBody>
          <a:bodyPr/>
          <a:lstStyle/>
          <a:p>
            <a:pPr marL="162175" indent="-162175">
              <a:buFontTx/>
              <a:buChar char="•"/>
              <a:defRPr/>
            </a:pPr>
            <a:r>
              <a:rPr lang="en-US" dirty="0">
                <a:ea typeface="ＭＳ Ｐゴシック" charset="-128"/>
                <a:cs typeface="ＭＳ Ｐゴシック" charset="0"/>
              </a:rPr>
              <a:t>Classroom activity</a:t>
            </a:r>
          </a:p>
          <a:p>
            <a:pPr marL="162175" indent="-162175">
              <a:buFontTx/>
              <a:buChar char="•"/>
              <a:defRPr/>
            </a:pPr>
            <a:r>
              <a:rPr lang="en-US" dirty="0">
                <a:ea typeface="ＭＳ Ｐゴシック" charset="-128"/>
                <a:cs typeface="ＭＳ Ｐゴシック" charset="0"/>
              </a:rPr>
              <a:t>Have students visit the following website and input their first and last name: http://howmanyofme.com/search/</a:t>
            </a:r>
          </a:p>
          <a:p>
            <a:pPr marL="162175" indent="-162175">
              <a:buFontTx/>
              <a:buChar char="•"/>
              <a:defRPr/>
            </a:pPr>
            <a:r>
              <a:rPr lang="en-US" dirty="0">
                <a:ea typeface="ＭＳ Ｐゴシック" charset="-128"/>
                <a:cs typeface="ＭＳ Ｐゴシック" charset="0"/>
              </a:rPr>
              <a:t>Results should resemble the following format: </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first name ______.</a:t>
            </a:r>
          </a:p>
          <a:p>
            <a:pPr>
              <a:defRPr/>
            </a:pPr>
            <a:r>
              <a:rPr lang="en-US" dirty="0">
                <a:ea typeface="ＭＳ Ｐゴシック" charset="0"/>
                <a:cs typeface="ＭＳ Ｐゴシック" charset="0"/>
              </a:rPr>
              <a:t>Statistically it is the ______th most popular first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last name ______.</a:t>
            </a:r>
          </a:p>
          <a:p>
            <a:pPr>
              <a:defRPr/>
            </a:pPr>
            <a:r>
              <a:rPr lang="en-US" dirty="0">
                <a:ea typeface="ＭＳ Ｐゴシック" charset="0"/>
                <a:cs typeface="ＭＳ Ｐゴシック" charset="0"/>
              </a:rPr>
              <a:t>Statistically it is the ______th most popular last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named ______ ______ (their first and last names).</a:t>
            </a:r>
            <a:endParaRPr lang="en-US" dirty="0">
              <a:ea typeface="ＭＳ Ｐゴシック" charset="-128"/>
              <a:cs typeface="ＭＳ Ｐゴシック" charset="0"/>
            </a:endParaRPr>
          </a:p>
          <a:p>
            <a:pPr marL="162175" indent="-162175">
              <a:buFontTx/>
              <a:buChar char="•"/>
              <a:defRPr/>
            </a:pPr>
            <a:r>
              <a:rPr lang="en-US" dirty="0">
                <a:ea typeface="ＭＳ Ｐゴシック" charset="-128"/>
                <a:cs typeface="ＭＳ Ｐゴシック" charset="0"/>
              </a:rPr>
              <a:t>Have students either send the results to the instructor electronically or bring a copy of the results to class.</a:t>
            </a:r>
          </a:p>
          <a:p>
            <a:pPr marL="162175" indent="-162175">
              <a:buFontTx/>
              <a:buChar char="•"/>
              <a:defRPr/>
            </a:pPr>
            <a:r>
              <a:rPr lang="en-US" dirty="0">
                <a:ea typeface="ＭＳ Ｐゴシック" charset="-128"/>
                <a:cs typeface="ＭＳ Ｐゴシック" charset="0"/>
              </a:rPr>
              <a:t>Have each student answer the following clicker question so everyone can see the overall results for the class.</a:t>
            </a:r>
          </a:p>
          <a:p>
            <a:pPr marL="162175" indent="-162175">
              <a:buFontTx/>
              <a:buChar char="•"/>
              <a:defRPr/>
            </a:pPr>
            <a:r>
              <a:rPr lang="en-US" dirty="0">
                <a:ea typeface="ＭＳ Ｐゴシック" charset="-128"/>
                <a:cs typeface="ＭＳ Ｐゴシック" charset="0"/>
              </a:rPr>
              <a:t>How do other students in the class compare?</a:t>
            </a:r>
          </a:p>
          <a:p>
            <a:pPr marL="162175" indent="-162175">
              <a:buFontTx/>
              <a:buChar char="•"/>
              <a:defRPr/>
            </a:pPr>
            <a:r>
              <a:rPr lang="en-US" dirty="0">
                <a:ea typeface="ＭＳ Ｐゴシック" charset="-128"/>
                <a:cs typeface="ＭＳ Ｐゴシック" charset="0"/>
              </a:rPr>
              <a:t>What does this say about modern individuality?</a:t>
            </a:r>
          </a:p>
          <a:p>
            <a:pPr marL="162175" indent="-162175">
              <a:buFontTx/>
              <a:buChar char="•"/>
              <a:defRPr/>
            </a:pPr>
            <a:r>
              <a:rPr lang="en-US" dirty="0">
                <a:ea typeface="ＭＳ Ｐゴシック" charset="-128"/>
                <a:cs typeface="ＭＳ Ｐゴシック" charset="0"/>
              </a:rPr>
              <a:t>After all the clicker questions have been answered as a class, have students divide into small groups to compare individual results (optional).</a:t>
            </a:r>
          </a:p>
        </p:txBody>
      </p:sp>
      <p:sp>
        <p:nvSpPr>
          <p:cNvPr id="1177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829B8142-A890-9748-86CE-AC8A20F2B4E0}" type="slidenum">
              <a:rPr lang="en-US" sz="1200">
                <a:latin typeface="Arial" charset="0"/>
                <a:cs typeface="Arial" charset="0"/>
              </a:rPr>
              <a:pPr/>
              <a:t>55</a:t>
            </a:fld>
            <a:endParaRPr lang="en-US" sz="1200">
              <a:latin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a:extLst>
              <a:ext uri="{FF2B5EF4-FFF2-40B4-BE49-F238E27FC236}"/>
            </a:extLst>
          </p:cNvPr>
          <p:cNvSpPr>
            <a:spLocks noGrp="1"/>
          </p:cNvSpPr>
          <p:nvPr>
            <p:ph type="body" idx="1"/>
          </p:nvPr>
        </p:nvSpPr>
        <p:spPr/>
        <p:txBody>
          <a:bodyPr/>
          <a:lstStyle/>
          <a:p>
            <a:pPr marL="162175" indent="-162175">
              <a:buFontTx/>
              <a:buChar char="•"/>
              <a:defRPr/>
            </a:pPr>
            <a:r>
              <a:rPr lang="en-US" dirty="0">
                <a:ea typeface="ＭＳ Ｐゴシック" charset="-128"/>
                <a:cs typeface="ＭＳ Ｐゴシック" charset="0"/>
              </a:rPr>
              <a:t>Classroom activity</a:t>
            </a:r>
          </a:p>
          <a:p>
            <a:pPr marL="162175" indent="-162175">
              <a:buFontTx/>
              <a:buChar char="•"/>
              <a:defRPr/>
            </a:pPr>
            <a:r>
              <a:rPr lang="en-US" dirty="0">
                <a:ea typeface="ＭＳ Ｐゴシック" charset="-128"/>
                <a:cs typeface="ＭＳ Ｐゴシック" charset="0"/>
              </a:rPr>
              <a:t>Have students visit the following website and input their first and last name: http://howmanyofme.com/search/</a:t>
            </a:r>
          </a:p>
          <a:p>
            <a:pPr marL="162175" indent="-162175">
              <a:buFontTx/>
              <a:buChar char="•"/>
              <a:defRPr/>
            </a:pPr>
            <a:r>
              <a:rPr lang="en-US" dirty="0">
                <a:ea typeface="ＭＳ Ｐゴシック" charset="-128"/>
                <a:cs typeface="ＭＳ Ｐゴシック" charset="0"/>
              </a:rPr>
              <a:t>Results should resemble the following format: </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first name ______.</a:t>
            </a:r>
          </a:p>
          <a:p>
            <a:pPr>
              <a:defRPr/>
            </a:pPr>
            <a:r>
              <a:rPr lang="en-US" dirty="0">
                <a:ea typeface="ＭＳ Ｐゴシック" charset="0"/>
                <a:cs typeface="ＭＳ Ｐゴシック" charset="0"/>
              </a:rPr>
              <a:t>Statistically it is the ______th most popular first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last name ______.</a:t>
            </a:r>
          </a:p>
          <a:p>
            <a:pPr>
              <a:defRPr/>
            </a:pPr>
            <a:r>
              <a:rPr lang="en-US" dirty="0">
                <a:ea typeface="ＭＳ Ｐゴシック" charset="0"/>
                <a:cs typeface="ＭＳ Ｐゴシック" charset="0"/>
              </a:rPr>
              <a:t>Statistically it is the ______th most popular last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named ______ ______ (their first and last names).</a:t>
            </a:r>
            <a:endParaRPr lang="en-US" dirty="0">
              <a:ea typeface="ＭＳ Ｐゴシック" charset="-128"/>
              <a:cs typeface="ＭＳ Ｐゴシック" charset="0"/>
            </a:endParaRPr>
          </a:p>
          <a:p>
            <a:pPr marL="162175" indent="-162175">
              <a:buFontTx/>
              <a:buChar char="•"/>
              <a:defRPr/>
            </a:pPr>
            <a:r>
              <a:rPr lang="en-US" dirty="0">
                <a:ea typeface="ＭＳ Ｐゴシック" charset="-128"/>
                <a:cs typeface="ＭＳ Ｐゴシック" charset="0"/>
              </a:rPr>
              <a:t>Have students either send the results to the instructor electronically or bring a copy of the results to class.</a:t>
            </a:r>
          </a:p>
          <a:p>
            <a:pPr marL="162175" indent="-162175">
              <a:buFontTx/>
              <a:buChar char="•"/>
              <a:defRPr/>
            </a:pPr>
            <a:r>
              <a:rPr lang="en-US" dirty="0">
                <a:ea typeface="ＭＳ Ｐゴシック" charset="-128"/>
                <a:cs typeface="ＭＳ Ｐゴシック" charset="0"/>
              </a:rPr>
              <a:t>Have each student answer the following clicker question so everyone can see the overall results for the class.</a:t>
            </a:r>
          </a:p>
          <a:p>
            <a:pPr marL="162175" indent="-162175">
              <a:buFontTx/>
              <a:buChar char="•"/>
              <a:defRPr/>
            </a:pPr>
            <a:r>
              <a:rPr lang="en-US" dirty="0">
                <a:ea typeface="ＭＳ Ｐゴシック" charset="-128"/>
                <a:cs typeface="ＭＳ Ｐゴシック" charset="0"/>
              </a:rPr>
              <a:t>How do other students in the class compare?</a:t>
            </a:r>
          </a:p>
          <a:p>
            <a:pPr marL="162175" indent="-162175">
              <a:buFontTx/>
              <a:buChar char="•"/>
              <a:defRPr/>
            </a:pPr>
            <a:r>
              <a:rPr lang="en-US" dirty="0">
                <a:ea typeface="ＭＳ Ｐゴシック" charset="-128"/>
                <a:cs typeface="ＭＳ Ｐゴシック" charset="0"/>
              </a:rPr>
              <a:t>What does this say about modern individuality?</a:t>
            </a:r>
          </a:p>
          <a:p>
            <a:pPr marL="162175" indent="-162175">
              <a:buFontTx/>
              <a:buChar char="•"/>
              <a:defRPr/>
            </a:pPr>
            <a:r>
              <a:rPr lang="en-US" dirty="0">
                <a:ea typeface="ＭＳ Ｐゴシック" charset="-128"/>
                <a:cs typeface="ＭＳ Ｐゴシック" charset="0"/>
              </a:rPr>
              <a:t>After all the clicker questions have been answered as a class, have students divide into small groups to compare individual results (optional).</a:t>
            </a:r>
          </a:p>
        </p:txBody>
      </p:sp>
      <p:sp>
        <p:nvSpPr>
          <p:cNvPr id="1198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76FF7659-4292-BB4A-A6FE-96E708D64BEC}" type="slidenum">
              <a:rPr lang="en-US" sz="1200">
                <a:latin typeface="Arial" charset="0"/>
                <a:cs typeface="Arial" charset="0"/>
              </a:rPr>
              <a:pPr/>
              <a:t>56</a:t>
            </a:fld>
            <a:endParaRPr lang="en-US" sz="1200">
              <a:latin typeface="Arial"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a:extLst>
              <a:ext uri="{FF2B5EF4-FFF2-40B4-BE49-F238E27FC236}"/>
            </a:extLst>
          </p:cNvPr>
          <p:cNvSpPr>
            <a:spLocks noGrp="1"/>
          </p:cNvSpPr>
          <p:nvPr>
            <p:ph type="body" idx="1"/>
          </p:nvPr>
        </p:nvSpPr>
        <p:spPr/>
        <p:txBody>
          <a:bodyPr/>
          <a:lstStyle/>
          <a:p>
            <a:pPr marL="162175" indent="-162175">
              <a:buFontTx/>
              <a:buChar char="•"/>
              <a:defRPr/>
            </a:pPr>
            <a:r>
              <a:rPr lang="en-US" dirty="0">
                <a:ea typeface="ＭＳ Ｐゴシック" charset="-128"/>
                <a:cs typeface="ＭＳ Ｐゴシック" charset="0"/>
              </a:rPr>
              <a:t>Classroom activity</a:t>
            </a:r>
          </a:p>
          <a:p>
            <a:pPr marL="162175" indent="-162175">
              <a:buFontTx/>
              <a:buChar char="•"/>
              <a:defRPr/>
            </a:pPr>
            <a:r>
              <a:rPr lang="en-US" dirty="0">
                <a:ea typeface="ＭＳ Ｐゴシック" charset="-128"/>
                <a:cs typeface="ＭＳ Ｐゴシック" charset="0"/>
              </a:rPr>
              <a:t>Have students visit the following website and input their first and last name: http://howmanyofme.com/search/</a:t>
            </a:r>
          </a:p>
          <a:p>
            <a:pPr marL="162175" indent="-162175">
              <a:buFontTx/>
              <a:buChar char="•"/>
              <a:defRPr/>
            </a:pPr>
            <a:r>
              <a:rPr lang="en-US" dirty="0">
                <a:ea typeface="ＭＳ Ｐゴシック" charset="-128"/>
                <a:cs typeface="ＭＳ Ｐゴシック" charset="0"/>
              </a:rPr>
              <a:t>Results should resemble the following format: </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first name ______.</a:t>
            </a:r>
          </a:p>
          <a:p>
            <a:pPr>
              <a:defRPr/>
            </a:pPr>
            <a:r>
              <a:rPr lang="en-US" dirty="0">
                <a:ea typeface="ＭＳ Ｐゴシック" charset="0"/>
                <a:cs typeface="ＭＳ Ｐゴシック" charset="0"/>
              </a:rPr>
              <a:t>Statistically it is the ______th most popular first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with the last name ______.</a:t>
            </a:r>
          </a:p>
          <a:p>
            <a:pPr>
              <a:defRPr/>
            </a:pPr>
            <a:r>
              <a:rPr lang="en-US" dirty="0">
                <a:ea typeface="ＭＳ Ｐゴシック" charset="0"/>
                <a:cs typeface="ＭＳ Ｐゴシック" charset="0"/>
              </a:rPr>
              <a:t>Statistically it is the ______th most popular last name.</a:t>
            </a:r>
          </a:p>
          <a:p>
            <a:pPr>
              <a:defRPr/>
            </a:pPr>
            <a:r>
              <a:rPr lang="en-US" dirty="0">
                <a:ea typeface="ＭＳ Ｐゴシック" charset="0"/>
                <a:cs typeface="ＭＳ Ｐゴシック" charset="0"/>
              </a:rPr>
              <a:t>There are </a:t>
            </a:r>
            <a:r>
              <a:rPr lang="en-US" b="1" dirty="0">
                <a:ea typeface="ＭＳ Ｐゴシック" charset="0"/>
                <a:cs typeface="ＭＳ Ｐゴシック" charset="0"/>
              </a:rPr>
              <a:t>______</a:t>
            </a:r>
            <a:r>
              <a:rPr lang="en-US" dirty="0">
                <a:ea typeface="ＭＳ Ｐゴシック" charset="0"/>
                <a:cs typeface="ＭＳ Ｐゴシック" charset="0"/>
              </a:rPr>
              <a:t> people in the United States named ______ ______ (their first and last names).</a:t>
            </a:r>
            <a:endParaRPr lang="en-US" dirty="0">
              <a:ea typeface="ＭＳ Ｐゴシック" charset="-128"/>
              <a:cs typeface="ＭＳ Ｐゴシック" charset="0"/>
            </a:endParaRPr>
          </a:p>
          <a:p>
            <a:pPr marL="162175" indent="-162175">
              <a:buFontTx/>
              <a:buChar char="•"/>
              <a:defRPr/>
            </a:pPr>
            <a:r>
              <a:rPr lang="en-US" dirty="0">
                <a:ea typeface="ＭＳ Ｐゴシック" charset="-128"/>
                <a:cs typeface="ＭＳ Ｐゴシック" charset="0"/>
              </a:rPr>
              <a:t>Have students either send the results to the instructor electronically or bring a copy of the results to class.</a:t>
            </a:r>
          </a:p>
          <a:p>
            <a:pPr marL="162175" indent="-162175">
              <a:buFontTx/>
              <a:buChar char="•"/>
              <a:defRPr/>
            </a:pPr>
            <a:r>
              <a:rPr lang="en-US" dirty="0">
                <a:ea typeface="ＭＳ Ｐゴシック" charset="-128"/>
                <a:cs typeface="ＭＳ Ｐゴシック" charset="0"/>
              </a:rPr>
              <a:t>Have each student answer the following clicker question so everyone can see the overall results for the class.</a:t>
            </a:r>
          </a:p>
          <a:p>
            <a:pPr marL="162175" indent="-162175">
              <a:buFontTx/>
              <a:buChar char="•"/>
              <a:defRPr/>
            </a:pPr>
            <a:r>
              <a:rPr lang="en-US" dirty="0">
                <a:ea typeface="ＭＳ Ｐゴシック" charset="-128"/>
                <a:cs typeface="ＭＳ Ｐゴシック" charset="0"/>
              </a:rPr>
              <a:t>How do other students in the class compare?</a:t>
            </a:r>
          </a:p>
          <a:p>
            <a:pPr marL="162175" indent="-162175">
              <a:buFontTx/>
              <a:buChar char="•"/>
              <a:defRPr/>
            </a:pPr>
            <a:r>
              <a:rPr lang="en-US" dirty="0">
                <a:ea typeface="ＭＳ Ｐゴシック" charset="-128"/>
                <a:cs typeface="ＭＳ Ｐゴシック" charset="0"/>
              </a:rPr>
              <a:t>What does this say about modern individuality?</a:t>
            </a:r>
          </a:p>
          <a:p>
            <a:pPr marL="162175" indent="-162175">
              <a:buFontTx/>
              <a:buChar char="•"/>
              <a:defRPr/>
            </a:pPr>
            <a:r>
              <a:rPr lang="en-US" dirty="0">
                <a:ea typeface="ＭＳ Ｐゴシック" charset="-128"/>
                <a:cs typeface="ＭＳ Ｐゴシック" charset="0"/>
              </a:rPr>
              <a:t>After all the clicker questions have been answered as a class, have students divide into small groups to compare individual results (optional).</a:t>
            </a:r>
          </a:p>
        </p:txBody>
      </p:sp>
      <p:sp>
        <p:nvSpPr>
          <p:cNvPr id="1218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9E431D91-9150-4846-AFD1-20A65E59CA14}" type="slidenum">
              <a:rPr lang="en-US" sz="1200">
                <a:latin typeface="Arial" charset="0"/>
                <a:cs typeface="Arial" charset="0"/>
              </a:rPr>
              <a:pPr/>
              <a:t>57</a:t>
            </a:fld>
            <a:endParaRPr lang="en-US" sz="1200">
              <a:latin typeface="Arial"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Answer: B</a:t>
            </a:r>
          </a:p>
          <a:p>
            <a:pPr marL="162175" indent="-162175">
              <a:spcBef>
                <a:spcPts val="426"/>
              </a:spcBef>
              <a:buFontTx/>
              <a:buChar char="•"/>
            </a:pPr>
            <a:r>
              <a:rPr lang="en-US">
                <a:latin typeface="Calibri" charset="0"/>
                <a:ea typeface="MS PGothic" charset="0"/>
                <a:cs typeface="MS PGothic" charset="0"/>
              </a:rPr>
              <a:t>Discussion: As the ideal for marriage shifted to one based on companionship, friendship, and romance, and young adults became more independent from their parents and gained access to money and cars, dating became the way young adults found a spouse.</a:t>
            </a:r>
          </a:p>
          <a:p>
            <a:pPr marL="162175" indent="-162175"/>
            <a:endParaRPr lang="en-US">
              <a:latin typeface="Calibri" charset="0"/>
              <a:ea typeface="MS PGothic" charset="0"/>
              <a:cs typeface="MS PGothic" charset="0"/>
            </a:endParaRPr>
          </a:p>
        </p:txBody>
      </p:sp>
      <p:sp>
        <p:nvSpPr>
          <p:cNvPr id="1239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02804825-89DD-BB4D-B260-98D1CC014CD3}" type="slidenum">
              <a:rPr lang="en-US" sz="1200">
                <a:latin typeface="Arial" charset="0"/>
                <a:cs typeface="Arial" charset="0"/>
              </a:rPr>
              <a:pPr/>
              <a:t>58</a:t>
            </a:fld>
            <a:endParaRPr lang="en-US" sz="1200">
              <a:latin typeface="Arial" charset="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Answer: C</a:t>
            </a:r>
          </a:p>
          <a:p>
            <a:pPr marL="162175" indent="-162175">
              <a:spcBef>
                <a:spcPts val="426"/>
              </a:spcBef>
              <a:buFontTx/>
              <a:buChar char="•"/>
            </a:pPr>
            <a:r>
              <a:rPr lang="en-US">
                <a:latin typeface="Calibri" charset="0"/>
                <a:ea typeface="MS PGothic" charset="0"/>
                <a:cs typeface="MS PGothic" charset="0"/>
              </a:rPr>
              <a:t>Discussion: The industrial revolution led to (mostly) men working for wages in factories and other industrial jobs, and the ideal that women would stay home to care for the house and children, and create a haven for their husbands where they could escape from the harsh realities of the economy.</a:t>
            </a:r>
          </a:p>
          <a:p>
            <a:pPr marL="162175" indent="-162175"/>
            <a:endParaRPr lang="en-US">
              <a:latin typeface="Calibri" charset="0"/>
              <a:ea typeface="MS PGothic" charset="0"/>
              <a:cs typeface="MS PGothic" charset="0"/>
            </a:endParaRPr>
          </a:p>
        </p:txBody>
      </p:sp>
      <p:sp>
        <p:nvSpPr>
          <p:cNvPr id="1259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ADC2E152-F09B-1A46-899F-3C90324BE6B8}" type="slidenum">
              <a:rPr lang="en-US" sz="1200">
                <a:latin typeface="Arial" charset="0"/>
                <a:cs typeface="Arial" charset="0"/>
              </a:rPr>
              <a:pPr/>
              <a:t>59</a:t>
            </a:fld>
            <a:endParaRPr lang="en-US" sz="120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Decline of the two-parent nuclear family</a:t>
            </a:r>
          </a:p>
          <a:p>
            <a:pPr marL="162175" indent="-162175">
              <a:spcBef>
                <a:spcPts val="426"/>
              </a:spcBef>
              <a:buFontTx/>
              <a:buChar char="•"/>
            </a:pPr>
            <a:r>
              <a:rPr lang="en-US">
                <a:latin typeface="Calibri" charset="0"/>
                <a:ea typeface="MS PGothic" charset="0"/>
                <a:cs typeface="MS PGothic" charset="0"/>
              </a:rPr>
              <a:t>Increase in single-parent families, married couples, nonfamily group situations, and people living alone</a:t>
            </a:r>
          </a:p>
          <a:p>
            <a:pPr marL="162175" indent="-162175">
              <a:spcBef>
                <a:spcPts val="426"/>
              </a:spcBef>
              <a:buFontTx/>
              <a:buChar char="•"/>
            </a:pPr>
            <a:r>
              <a:rPr lang="en-US">
                <a:latin typeface="Calibri" charset="0"/>
                <a:ea typeface="MS PGothic" charset="0"/>
                <a:cs typeface="MS PGothic" charset="0"/>
              </a:rPr>
              <a:t>This will be covered more in Chapter 13.</a:t>
            </a:r>
          </a:p>
        </p:txBody>
      </p:sp>
      <p:sp>
        <p:nvSpPr>
          <p:cNvPr id="174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BDC58A3-82CC-5640-979E-EBDA8B905CBF}" type="slidenum">
              <a:rPr lang="en-US" sz="1200">
                <a:latin typeface="Arial" charset="0"/>
                <a:cs typeface="Arial" charset="0"/>
              </a:rPr>
              <a:pPr/>
              <a:t>6</a:t>
            </a:fld>
            <a:endParaRPr lang="en-US" sz="120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Answer: D</a:t>
            </a:r>
          </a:p>
          <a:p>
            <a:pPr marL="162175" indent="-162175">
              <a:spcBef>
                <a:spcPts val="426"/>
              </a:spcBef>
              <a:buFontTx/>
              <a:buChar char="•"/>
            </a:pPr>
            <a:r>
              <a:rPr lang="en-US">
                <a:latin typeface="Calibri" charset="0"/>
                <a:ea typeface="MS PGothic" charset="0"/>
                <a:cs typeface="MS PGothic" charset="0"/>
              </a:rPr>
              <a:t>Discussion: The twentieth century brought a focus on individuality and opportunities for parents to choose more unique names for their children. In the past, children often were named after their parents. People now choose unique names for their offspring rather than simply follow tradition. Today, the most common names make up a much smaller percentage of the names given to babies.</a:t>
            </a:r>
          </a:p>
          <a:p>
            <a:pPr marL="162175" indent="-162175"/>
            <a:endParaRPr lang="en-US">
              <a:latin typeface="Calibri" charset="0"/>
              <a:ea typeface="MS PGothic" charset="0"/>
              <a:cs typeface="MS PGothic" charset="0"/>
            </a:endParaRPr>
          </a:p>
        </p:txBody>
      </p:sp>
      <p:sp>
        <p:nvSpPr>
          <p:cNvPr id="1280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5E36D6EE-46DA-2E4C-8F6F-C1833D11F573}" type="slidenum">
              <a:rPr lang="en-US" sz="1200">
                <a:latin typeface="Arial" charset="0"/>
                <a:cs typeface="Arial" charset="0"/>
              </a:rPr>
              <a:pPr/>
              <a:t>60</a:t>
            </a:fld>
            <a:endParaRPr lang="en-US" sz="1200">
              <a:latin typeface="Arial" charset="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Answer: D</a:t>
            </a:r>
          </a:p>
          <a:p>
            <a:pPr marL="162175" indent="-162175">
              <a:spcBef>
                <a:spcPts val="426"/>
              </a:spcBef>
              <a:buFontTx/>
              <a:buChar char="•"/>
            </a:pPr>
            <a:r>
              <a:rPr lang="en-US">
                <a:latin typeface="Calibri" charset="0"/>
                <a:ea typeface="MS PGothic" charset="0"/>
                <a:cs typeface="MS PGothic" charset="0"/>
              </a:rPr>
              <a:t>Discussion: All property that wives brought to the marriage and anything they produced while married became the property of their husbands. Women had essentially no rights as individuals and officials were more often concerned about husbands controlling their wives than whether they abused them or treated them well.</a:t>
            </a:r>
          </a:p>
          <a:p>
            <a:pPr marL="162175" indent="-162175"/>
            <a:endParaRPr lang="en-US">
              <a:latin typeface="Calibri" charset="0"/>
              <a:ea typeface="MS PGothic" charset="0"/>
              <a:cs typeface="MS PGothic" charset="0"/>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600A46B7-3C0C-DE46-9601-EE0AD7CD2E1B}" type="slidenum">
              <a:rPr lang="en-US" sz="1200">
                <a:latin typeface="Arial" charset="0"/>
                <a:cs typeface="Arial" charset="0"/>
              </a:rPr>
              <a:pPr/>
              <a:t>61</a:t>
            </a:fld>
            <a:endParaRPr lang="en-US" sz="1200">
              <a:latin typeface="Arial" charset="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Answer: D</a:t>
            </a:r>
          </a:p>
          <a:p>
            <a:pPr marL="162175" indent="-162175">
              <a:spcBef>
                <a:spcPts val="426"/>
              </a:spcBef>
              <a:buFontTx/>
              <a:buChar char="•"/>
            </a:pPr>
            <a:r>
              <a:rPr lang="en-US">
                <a:latin typeface="Calibri" charset="0"/>
                <a:ea typeface="MS PGothic" charset="0"/>
                <a:cs typeface="MS PGothic" charset="0"/>
              </a:rPr>
              <a:t>Discussion: Because these programs did not provide support to women who were never married or who had gotten divorced, they provided incentive for women to marry.</a:t>
            </a:r>
          </a:p>
          <a:p>
            <a:pPr marL="162175" indent="-162175"/>
            <a:endParaRPr lang="en-US">
              <a:latin typeface="Calibri" charset="0"/>
              <a:ea typeface="MS PGothic" charset="0"/>
              <a:cs typeface="MS PGothic" charset="0"/>
            </a:endParaRPr>
          </a:p>
        </p:txBody>
      </p:sp>
      <p:sp>
        <p:nvSpPr>
          <p:cNvPr id="1320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E5B3E047-B9C2-0547-8B21-7B156AEFA73A}" type="slidenum">
              <a:rPr lang="en-US" sz="1200">
                <a:latin typeface="Arial" charset="0"/>
                <a:cs typeface="Arial" charset="0"/>
              </a:rPr>
              <a:pPr/>
              <a:t>62</a:t>
            </a:fld>
            <a:endParaRPr lang="en-US" sz="1200">
              <a:latin typeface="Arial" charset="0"/>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Answer: A</a:t>
            </a:r>
          </a:p>
          <a:p>
            <a:pPr marL="162175" indent="-162175">
              <a:spcBef>
                <a:spcPts val="426"/>
              </a:spcBef>
              <a:buFontTx/>
              <a:buChar char="•"/>
            </a:pPr>
            <a:r>
              <a:rPr lang="en-US">
                <a:latin typeface="Calibri" charset="0"/>
                <a:ea typeface="MS PGothic" charset="0"/>
                <a:cs typeface="MS PGothic" charset="0"/>
              </a:rPr>
              <a:t>Discussion: People tend to be older when they first marry. Divorce is more acceptable and more common, as is single parenthood. Women are more economically independent, and people are more likely than ever before to live on their own, with intimate partners, or with nonfamily members.</a:t>
            </a:r>
          </a:p>
          <a:p>
            <a:pPr marL="162175" indent="-162175"/>
            <a:endParaRPr lang="en-US">
              <a:latin typeface="Calibri" charset="0"/>
              <a:ea typeface="MS PGothic" charset="0"/>
              <a:cs typeface="MS PGothic" charset="0"/>
            </a:endParaRPr>
          </a:p>
        </p:txBody>
      </p:sp>
      <p:sp>
        <p:nvSpPr>
          <p:cNvPr id="1341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4F926545-E14F-CA43-9A88-53231603F0F3}" type="slidenum">
              <a:rPr lang="en-US" sz="1200">
                <a:latin typeface="Arial" charset="0"/>
                <a:cs typeface="Arial" charset="0"/>
              </a:rPr>
              <a:pPr/>
              <a:t>63</a:t>
            </a:fld>
            <a:endParaRPr lang="en-US" sz="1200">
              <a:latin typeface="Arial" charset="0"/>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6040FB9-004C-F14B-895A-AA413D8FECFC}" type="slidenum">
              <a:rPr lang="en-US" sz="1200"/>
              <a:pPr eaLnBrk="1" hangingPunct="1"/>
              <a:t>64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spcBef>
                <a:spcPts val="426"/>
              </a:spcBef>
              <a:buFontTx/>
              <a:buChar char="•"/>
            </a:pPr>
            <a:r>
              <a:rPr lang="en-US">
                <a:latin typeface="Calibri" charset="0"/>
                <a:ea typeface="MS PGothic" charset="0"/>
                <a:cs typeface="MS PGothic" charset="0"/>
              </a:rPr>
              <a:t>There is a wide variety of family systems.</a:t>
            </a:r>
          </a:p>
          <a:p>
            <a:pPr marL="162175" indent="-162175">
              <a:spcBef>
                <a:spcPts val="426"/>
              </a:spcBef>
              <a:buFontTx/>
              <a:buChar char="•"/>
            </a:pPr>
            <a:r>
              <a:rPr lang="en-US">
                <a:latin typeface="Calibri" charset="0"/>
                <a:ea typeface="MS PGothic" charset="0"/>
                <a:cs typeface="MS PGothic" charset="0"/>
              </a:rPr>
              <a:t>Each of these terms represents whole systems or patterns of family life.</a:t>
            </a:r>
          </a:p>
          <a:p>
            <a:pPr marL="162175" indent="-162175">
              <a:spcBef>
                <a:spcPts val="426"/>
              </a:spcBef>
              <a:buFontTx/>
              <a:buChar char="•"/>
            </a:pPr>
            <a:r>
              <a:rPr lang="en-US">
                <a:latin typeface="Calibri" charset="0"/>
                <a:ea typeface="MS PGothic" charset="0"/>
                <a:cs typeface="MS PGothic" charset="0"/>
              </a:rPr>
              <a:t>There is so much diversity in history that it is difficult to conclude that there is one natural or normal form of the family.</a:t>
            </a:r>
          </a:p>
          <a:p>
            <a:pPr marL="162175" indent="-162175">
              <a:spcBef>
                <a:spcPts val="426"/>
              </a:spcBef>
              <a:buFontTx/>
              <a:buChar char="•"/>
            </a:pPr>
            <a:r>
              <a:rPr lang="en-US">
                <a:latin typeface="Calibri" charset="0"/>
                <a:ea typeface="MS PGothic" charset="0"/>
                <a:cs typeface="MS PGothic" charset="0"/>
              </a:rPr>
              <a:t>The following types and terms will be used to differentiate how societies have evolved around a wide variety of family systems.</a:t>
            </a:r>
          </a:p>
          <a:p>
            <a:pPr marL="162175" indent="-162175"/>
            <a:endParaRPr lang="en-US">
              <a:latin typeface="Calibri" charset="0"/>
              <a:ea typeface="MS PGothic" charset="0"/>
              <a:cs typeface="MS PGothic"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6FB08143-1E6D-5B4E-8F73-865558204D97}" type="slidenum">
              <a:rPr lang="en-US" sz="1200">
                <a:latin typeface="Arial" charset="0"/>
                <a:cs typeface="Arial" charset="0"/>
              </a:rPr>
              <a:pPr/>
              <a:t>7</a:t>
            </a:fld>
            <a:endParaRPr lang="en-US" sz="120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Most societies have a family system based on monogamy.</a:t>
            </a:r>
          </a:p>
          <a:p>
            <a:pPr marL="162175" indent="-162175">
              <a:buFontTx/>
              <a:buChar char="•"/>
            </a:pPr>
            <a:r>
              <a:rPr lang="en-US">
                <a:latin typeface="Calibri" charset="0"/>
                <a:ea typeface="MS PGothic" charset="0"/>
                <a:cs typeface="MS PGothic" charset="0"/>
              </a:rPr>
              <a:t>Monogamy occurs in a few species of mammals but is more common in primates (Fuentes 1998).</a:t>
            </a:r>
          </a:p>
          <a:p>
            <a:pPr marL="162175" indent="-162175">
              <a:buFontTx/>
              <a:buChar char="•"/>
            </a:pPr>
            <a:r>
              <a:rPr lang="en-US">
                <a:latin typeface="Calibri" charset="0"/>
                <a:ea typeface="MS PGothic" charset="0"/>
                <a:cs typeface="MS PGothic" charset="0"/>
              </a:rPr>
              <a:t>Some people speculate that monogamy is “</a:t>
            </a:r>
            <a:r>
              <a:rPr lang="en-US" altLang="ja-JP">
                <a:latin typeface="Calibri" charset="0"/>
                <a:ea typeface="MS PGothic" charset="0"/>
                <a:cs typeface="MS PGothic" charset="0"/>
              </a:rPr>
              <a:t>natural” for human mammals because of this.</a:t>
            </a:r>
          </a:p>
          <a:p>
            <a:pPr marL="162175" indent="-162175">
              <a:buFontTx/>
              <a:buChar char="•"/>
            </a:pPr>
            <a:r>
              <a:rPr lang="en-US">
                <a:latin typeface="Calibri" charset="0"/>
                <a:ea typeface="MS PGothic" charset="0"/>
                <a:cs typeface="MS PGothic" charset="0"/>
              </a:rPr>
              <a:t>But different forms of marriage and mating arrangements exist and have often been practiced.</a:t>
            </a:r>
          </a:p>
          <a:p>
            <a:pPr marL="162175" indent="-162175">
              <a:buFontTx/>
              <a:buChar char="•"/>
            </a:pPr>
            <a:r>
              <a:rPr lang="en-US">
                <a:latin typeface="Calibri" charset="0"/>
                <a:ea typeface="MS PGothic" charset="0"/>
                <a:cs typeface="MS PGothic" charset="0"/>
              </a:rPr>
              <a:t>There is a history of diversity when it comes to marriage arrangements.</a:t>
            </a:r>
          </a:p>
          <a:p>
            <a:pPr marL="162175" indent="-162175"/>
            <a:endParaRPr lang="en-US">
              <a:latin typeface="Calibri" charset="0"/>
              <a:ea typeface="MS PGothic" charset="0"/>
              <a:cs typeface="MS PGothic" charset="0"/>
            </a:endParaRPr>
          </a:p>
        </p:txBody>
      </p:sp>
      <p:sp>
        <p:nvSpPr>
          <p:cNvPr id="215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18F62B3F-0B6E-CC4E-AB9E-E67B0B0CFABE}" type="slidenum">
              <a:rPr lang="en-US" sz="1200">
                <a:latin typeface="Arial" charset="0"/>
                <a:cs typeface="Arial" charset="0"/>
              </a:rPr>
              <a:pPr/>
              <a:t>8</a:t>
            </a:fld>
            <a:endParaRPr lang="en-US" sz="12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75" indent="-162175">
              <a:buFontTx/>
              <a:buChar char="•"/>
            </a:pPr>
            <a:r>
              <a:rPr lang="en-US">
                <a:latin typeface="Calibri" charset="0"/>
                <a:ea typeface="MS PGothic" charset="0"/>
                <a:cs typeface="MS PGothic" charset="0"/>
              </a:rPr>
              <a:t>Polygamy is another marriage arrangement.</a:t>
            </a:r>
          </a:p>
          <a:p>
            <a:pPr marL="162175" indent="-162175">
              <a:buFontTx/>
              <a:buChar char="•"/>
            </a:pPr>
            <a:r>
              <a:rPr lang="en-US">
                <a:latin typeface="Calibri" charset="0"/>
                <a:ea typeface="MS PGothic" charset="0"/>
                <a:cs typeface="MS PGothic" charset="0"/>
              </a:rPr>
              <a:t>Usually occurred in societies in which most people practiced monogamy</a:t>
            </a:r>
          </a:p>
          <a:p>
            <a:pPr marL="162175" indent="-162175">
              <a:buFontTx/>
              <a:buChar char="•"/>
            </a:pPr>
            <a:r>
              <a:rPr lang="en-US">
                <a:latin typeface="Calibri" charset="0"/>
                <a:ea typeface="MS PGothic" charset="0"/>
                <a:cs typeface="MS PGothic" charset="0"/>
              </a:rPr>
              <a:t>Polygamy very common in some African countries in the 1970s</a:t>
            </a:r>
          </a:p>
          <a:p>
            <a:pPr marL="162175" indent="-162175">
              <a:buFontTx/>
              <a:buChar char="•"/>
            </a:pPr>
            <a:r>
              <a:rPr lang="en-US">
                <a:latin typeface="Calibri" charset="0"/>
                <a:ea typeface="MS PGothic" charset="0"/>
                <a:cs typeface="MS PGothic" charset="0"/>
              </a:rPr>
              <a:t>Less common today</a:t>
            </a:r>
          </a:p>
          <a:p>
            <a:pPr marL="162175" indent="-162175">
              <a:buFontTx/>
              <a:buChar char="•"/>
            </a:pPr>
            <a:r>
              <a:rPr lang="en-US">
                <a:latin typeface="Calibri" charset="0"/>
                <a:ea typeface="MS PGothic" charset="0"/>
                <a:cs typeface="MS PGothic" charset="0"/>
              </a:rPr>
              <a:t>Was the most prevalent form of marriage throughout human history</a:t>
            </a:r>
          </a:p>
          <a:p>
            <a:pPr marL="162175" indent="-162175">
              <a:buFontTx/>
              <a:buChar char="•"/>
            </a:pPr>
            <a:r>
              <a:rPr lang="en-US">
                <a:latin typeface="Calibri" charset="0"/>
                <a:ea typeface="MS PGothic" charset="0"/>
                <a:cs typeface="MS PGothic" charset="0"/>
              </a:rPr>
              <a:t>Has almost always been practiced as one man having more than one wife (polygyny), rather than one woman having more than one husband (polyandry)</a:t>
            </a:r>
          </a:p>
          <a:p>
            <a:pPr marL="162175" indent="-162175">
              <a:buFontTx/>
              <a:buChar char="•"/>
            </a:pPr>
            <a:r>
              <a:rPr lang="en-US">
                <a:latin typeface="Calibri" charset="0"/>
                <a:ea typeface="MS PGothic" charset="0"/>
                <a:cs typeface="MS PGothic" charset="0"/>
              </a:rPr>
              <a:t>This unequal practice reflects a power differential between men and women throughout history.</a:t>
            </a:r>
          </a:p>
          <a:p>
            <a:pPr marL="162175" indent="-162175">
              <a:buFontTx/>
              <a:buChar char="•"/>
            </a:pPr>
            <a:r>
              <a:rPr lang="en-US">
                <a:latin typeface="Calibri" charset="0"/>
                <a:ea typeface="MS PGothic" charset="0"/>
                <a:cs typeface="MS PGothic" charset="0"/>
              </a:rPr>
              <a:t>Polygamy predominantly found in societies with high levels of inequality between men and women</a:t>
            </a:r>
          </a:p>
          <a:p>
            <a:pPr marL="162175" indent="-162175">
              <a:buFontTx/>
              <a:buChar char="•"/>
            </a:pPr>
            <a:endParaRPr lang="en-US">
              <a:latin typeface="Calibri" charset="0"/>
              <a:ea typeface="MS PGothic" charset="0"/>
              <a:cs typeface="MS PGothic" charset="0"/>
            </a:endParaRP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Calibri" charset="0"/>
                <a:ea typeface="MS PGothic" charset="0"/>
                <a:cs typeface="MS PGothic" charset="0"/>
              </a:defRPr>
            </a:lvl1pPr>
            <a:lvl2pPr marL="702756" indent="-270291" defTabSz="914485">
              <a:defRPr sz="1100">
                <a:solidFill>
                  <a:schemeClr val="tx1"/>
                </a:solidFill>
                <a:latin typeface="Calibri" charset="0"/>
                <a:ea typeface="MS PGothic" charset="0"/>
                <a:cs typeface="MS PGothic" charset="0"/>
              </a:defRPr>
            </a:lvl2pPr>
            <a:lvl3pPr marL="1081164" indent="-216233" defTabSz="914485">
              <a:defRPr sz="1100">
                <a:solidFill>
                  <a:schemeClr val="tx1"/>
                </a:solidFill>
                <a:latin typeface="Calibri" charset="0"/>
                <a:ea typeface="MS PGothic" charset="0"/>
                <a:cs typeface="MS PGothic" charset="0"/>
              </a:defRPr>
            </a:lvl3pPr>
            <a:lvl4pPr marL="1513629" indent="-216233" defTabSz="914485">
              <a:defRPr sz="1100">
                <a:solidFill>
                  <a:schemeClr val="tx1"/>
                </a:solidFill>
                <a:latin typeface="Calibri" charset="0"/>
                <a:ea typeface="MS PGothic" charset="0"/>
                <a:cs typeface="MS PGothic" charset="0"/>
              </a:defRPr>
            </a:lvl4pPr>
            <a:lvl5pPr marL="1946095" indent="-216233" defTabSz="914485">
              <a:defRPr sz="1100">
                <a:solidFill>
                  <a:schemeClr val="tx1"/>
                </a:solidFill>
                <a:latin typeface="Calibri" charset="0"/>
                <a:ea typeface="MS PGothic" charset="0"/>
                <a:cs typeface="MS PGothic" charset="0"/>
              </a:defRPr>
            </a:lvl5pPr>
            <a:lvl6pPr marL="2378560"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6pPr>
            <a:lvl7pPr marL="2811026"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7pPr>
            <a:lvl8pPr marL="3243491"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8pPr>
            <a:lvl9pPr marL="3675957" indent="-216233" defTabSz="914485" eaLnBrk="0" fontAlgn="base" hangingPunct="0">
              <a:spcBef>
                <a:spcPct val="30000"/>
              </a:spcBef>
              <a:spcAft>
                <a:spcPct val="0"/>
              </a:spcAft>
              <a:defRPr sz="1100">
                <a:solidFill>
                  <a:schemeClr val="tx1"/>
                </a:solidFill>
                <a:latin typeface="Calibri" charset="0"/>
                <a:ea typeface="MS PGothic" charset="0"/>
                <a:cs typeface="MS PGothic" charset="0"/>
              </a:defRPr>
            </a:lvl9pPr>
          </a:lstStyle>
          <a:p>
            <a:fld id="{8A95B8C4-CEC4-D342-93B1-5449993A980D}" type="slidenum">
              <a:rPr lang="en-US" sz="1200">
                <a:latin typeface="Arial" charset="0"/>
                <a:cs typeface="Arial" charset="0"/>
              </a:rPr>
              <a:pPr/>
              <a:t>9</a:t>
            </a:fld>
            <a:endParaRPr lang="en-US" sz="12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16" name="Picture 15" descr="Untitled-25.jpg"/>
          <p:cNvPicPr>
            <a:picLocks noChangeAspect="1"/>
          </p:cNvPicPr>
          <p:nvPr userDrawn="1"/>
        </p:nvPicPr>
        <p:blipFill>
          <a:blip r:embed="rId2"/>
          <a:stretch>
            <a:fillRect/>
          </a:stretch>
        </p:blipFill>
        <p:spPr>
          <a:xfrm>
            <a:off x="0" y="4495800"/>
            <a:ext cx="9144000" cy="2362619"/>
          </a:xfrm>
          <a:prstGeom prst="rect">
            <a:avLst/>
          </a:prstGeom>
        </p:spPr>
      </p:pic>
      <p:sp>
        <p:nvSpPr>
          <p:cNvPr id="5" name="Rectangle 53"/>
          <p:cNvSpPr>
            <a:spLocks noChangeArrowheads="1"/>
          </p:cNvSpPr>
          <p:nvPr userDrawn="1"/>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8"/>
          <p:cNvSpPr txBox="1">
            <a:spLocks noChangeArrowheads="1"/>
          </p:cNvSpPr>
          <p:nvPr userDrawn="1"/>
        </p:nvSpPr>
        <p:spPr bwMode="auto">
          <a:xfrm>
            <a:off x="258763" y="4684713"/>
            <a:ext cx="8539162" cy="1392237"/>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The Family</a:t>
            </a:r>
          </a:p>
          <a:p>
            <a:pPr eaLnBrk="1" hangingPunct="1">
              <a:lnSpc>
                <a:spcPct val="90000"/>
              </a:lnSpc>
              <a:spcBef>
                <a:spcPts val="100"/>
              </a:spcBef>
              <a:defRPr/>
            </a:pPr>
            <a:r>
              <a:rPr lang="en-US" sz="3000" dirty="0" smtClean="0">
                <a:latin typeface="Rockwell" charset="0"/>
              </a:rPr>
              <a:t>Diversity, Inequality, and Social Change</a:t>
            </a:r>
          </a:p>
          <a:p>
            <a:pPr eaLnBrk="1" hangingPunct="1">
              <a:lnSpc>
                <a:spcPct val="90000"/>
              </a:lnSpc>
              <a:spcBef>
                <a:spcPts val="700"/>
              </a:spcBef>
              <a:defRPr/>
            </a:pPr>
            <a:r>
              <a:rPr lang="en-US" b="1" dirty="0" smtClean="0">
                <a:solidFill>
                  <a:schemeClr val="bg1"/>
                </a:solidFill>
              </a:rPr>
              <a:t>2nd Edition</a:t>
            </a:r>
          </a:p>
        </p:txBody>
      </p:sp>
      <p:sp>
        <p:nvSpPr>
          <p:cNvPr id="8" name="Text Box 50"/>
          <p:cNvSpPr txBox="1">
            <a:spLocks noChangeArrowheads="1"/>
          </p:cNvSpPr>
          <p:nvPr userDrawn="1"/>
        </p:nvSpPr>
        <p:spPr bwMode="auto">
          <a:xfrm>
            <a:off x="4479925" y="1533525"/>
            <a:ext cx="2871788" cy="600075"/>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Chapter</a:t>
            </a:r>
          </a:p>
        </p:txBody>
      </p:sp>
      <p:sp>
        <p:nvSpPr>
          <p:cNvPr id="9" name="Rectangle 17"/>
          <p:cNvSpPr>
            <a:spLocks noChangeArrowheads="1"/>
          </p:cNvSpPr>
          <p:nvPr userDrawn="1"/>
        </p:nvSpPr>
        <p:spPr bwMode="auto">
          <a:xfrm>
            <a:off x="2984500" y="1016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12"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pic>
        <p:nvPicPr>
          <p:cNvPr id="13" name="Picture 15" descr="978039363932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075" y="914400"/>
            <a:ext cx="2601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328613" y="914400"/>
            <a:ext cx="2643187" cy="3276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dirty="0">
              <a:cs typeface="Arial" charset="0"/>
            </a:endParaRPr>
          </a:p>
        </p:txBody>
      </p:sp>
      <p:sp>
        <p:nvSpPr>
          <p:cNvPr id="5158" name="Rectangle 38"/>
          <p:cNvSpPr>
            <a:spLocks noGrp="1" noChangeArrowheads="1"/>
          </p:cNvSpPr>
          <p:nvPr>
            <p:ph type="subTitle" idx="1"/>
          </p:nvPr>
        </p:nvSpPr>
        <p:spPr>
          <a:xfrm>
            <a:off x="4476261" y="2495062"/>
            <a:ext cx="4333632" cy="1230921"/>
          </a:xfrm>
          <a:effectLst>
            <a:outerShdw blurRad="63500" dist="17961" dir="2700000" algn="ctr" rotWithShape="0">
              <a:schemeClr val="tx1">
                <a:alpha val="74998"/>
              </a:schemeClr>
            </a:outerShdw>
          </a:effectLst>
        </p:spPr>
        <p:txBody>
          <a:bodyPr/>
          <a:lstStyle>
            <a:lvl1pPr marL="0" indent="0">
              <a:buFontTx/>
              <a:buNone/>
              <a:defRPr lang="en-US" sz="3200" b="0" kern="1200" noProof="0" dirty="0">
                <a:solidFill>
                  <a:schemeClr val="tx1"/>
                </a:solidFill>
                <a:latin typeface="+mn-lt"/>
                <a:ea typeface="+mn-ea"/>
                <a:cs typeface="+mn-cs"/>
              </a:defRPr>
            </a:lvl1pPr>
          </a:lstStyle>
          <a:p>
            <a:r>
              <a:rPr lang="en-US" smtClean="0"/>
              <a:t>Click to edit Master subtitle style</a:t>
            </a:r>
            <a:endParaRPr lang="en-US" dirty="0"/>
          </a:p>
        </p:txBody>
      </p:sp>
      <p:sp>
        <p:nvSpPr>
          <p:cNvPr id="2" name="Title 1"/>
          <p:cNvSpPr>
            <a:spLocks noGrp="1"/>
          </p:cNvSpPr>
          <p:nvPr>
            <p:ph type="title"/>
          </p:nvPr>
        </p:nvSpPr>
        <p:spPr>
          <a:xfrm>
            <a:off x="6600093" y="1518179"/>
            <a:ext cx="1019907" cy="632224"/>
          </a:xfrm>
          <a:noFill/>
          <a:ln>
            <a:noFill/>
          </a:ln>
          <a:effectLst>
            <a:outerShdw blurRad="63500" dist="17907" dir="2700000" algn="tl" rotWithShape="0">
              <a:schemeClr val="tx1">
                <a:alpha val="75000"/>
              </a:schemeClr>
            </a:outerShdw>
          </a:effectLst>
        </p:spPr>
        <p:txBody>
          <a:bodyPr>
            <a:spAutoFit/>
          </a:bodyPr>
          <a:lstStyle>
            <a:lvl1pPr algn="l">
              <a:defRPr lang="en-US" sz="4800" kern="1200" dirty="0">
                <a:solidFill>
                  <a:srgbClr val="000000"/>
                </a:solidFill>
                <a:latin typeface="Arial Black" charset="0"/>
                <a:ea typeface="ＭＳ Ｐゴシック" charset="0"/>
                <a:cs typeface="Arial" charset="0"/>
              </a:defRPr>
            </a:lvl1pPr>
          </a:lstStyle>
          <a:p>
            <a:pPr lvl="0"/>
            <a:r>
              <a:rPr lang="en-US" smtClean="0"/>
              <a:t>Click to edit Master title style</a:t>
            </a:r>
            <a:endParaRPr lang="en-US" dirty="0"/>
          </a:p>
        </p:txBody>
      </p:sp>
      <p:sp>
        <p:nvSpPr>
          <p:cNvPr id="15" name="Text Placeholder 3"/>
          <p:cNvSpPr>
            <a:spLocks noGrp="1"/>
          </p:cNvSpPr>
          <p:nvPr>
            <p:ph type="body" sz="quarter" idx="10"/>
          </p:nvPr>
        </p:nvSpPr>
        <p:spPr>
          <a:xfrm>
            <a:off x="6183921" y="6085987"/>
            <a:ext cx="2637693" cy="447675"/>
          </a:xfrm>
        </p:spPr>
        <p:txBody>
          <a:bodyPr/>
          <a:lstStyle>
            <a:lvl1pPr marL="0" indent="0">
              <a:buFontTx/>
              <a:buNone/>
              <a:defRPr sz="2400"/>
            </a:lvl1pPr>
          </a:lstStyle>
          <a:p>
            <a:pPr lvl="0"/>
            <a:r>
              <a:rPr lang="en-US" smtClean="0"/>
              <a:t>Click to edit Master text styles</a:t>
            </a:r>
          </a:p>
        </p:txBody>
      </p:sp>
    </p:spTree>
    <p:extLst>
      <p:ext uri="{BB962C8B-B14F-4D97-AF65-F5344CB8AC3E}">
        <p14:creationId xmlns:p14="http://schemas.microsoft.com/office/powerpoint/2010/main" val="35469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s 1">
    <p:spTree>
      <p:nvGrpSpPr>
        <p:cNvPr id="1" name=""/>
        <p:cNvGrpSpPr/>
        <p:nvPr/>
      </p:nvGrpSpPr>
      <p:grpSpPr>
        <a:xfrm>
          <a:off x="0" y="0"/>
          <a:ext cx="0" cy="0"/>
          <a:chOff x="0" y="0"/>
          <a:chExt cx="0" cy="0"/>
        </a:xfrm>
      </p:grpSpPr>
      <p:sp>
        <p:nvSpPr>
          <p:cNvPr id="17" name="Rectangle 3"/>
          <p:cNvSpPr>
            <a:spLocks noGrp="1" noChangeArrowheads="1"/>
          </p:cNvSpPr>
          <p:nvPr>
            <p:ph idx="1"/>
          </p:nvPr>
        </p:nvSpPr>
        <p:spPr bwMode="auto">
          <a:xfrm>
            <a:off x="466344" y="1508760"/>
            <a:ext cx="8144256" cy="4739640"/>
          </a:xfrm>
          <a:prstGeom prst="rect">
            <a:avLst/>
          </a:prstGeom>
          <a:noFill/>
          <a:ln>
            <a:noFill/>
          </a:ln>
          <a:effectLst/>
          <a:extLst/>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smtClean="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Rectangle 2"/>
          <p:cNvSpPr>
            <a:spLocks noGrp="1" noChangeArrowheads="1"/>
          </p:cNvSpPr>
          <p:nvPr>
            <p:ph type="title"/>
          </p:nvPr>
        </p:nvSpPr>
        <p:spPr bwMode="auto">
          <a:xfrm>
            <a:off x="347472" y="347472"/>
            <a:ext cx="8447087" cy="1100328"/>
          </a:xfrm>
          <a:prstGeom prst="rect">
            <a:avLst/>
          </a:prstGeom>
          <a:noFill/>
          <a:ln>
            <a:noFill/>
          </a:ln>
          <a:effectLst/>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73861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61498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2">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 name="Rectangle 56"/>
          <p:cNvSpPr>
            <a:spLocks noChangeArrowheads="1"/>
          </p:cNvSpPr>
          <p:nvPr userDrawn="1"/>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BC785B-5846-C54F-B66F-56896E0D7423}" type="slidenum">
              <a:rPr lang="en-US" sz="1000" b="1">
                <a:solidFill>
                  <a:srgbClr val="4D4D4D"/>
                </a:solidFill>
              </a:rPr>
              <a:pPr algn="r"/>
              <a:t>‹#›</a:t>
            </a:fld>
            <a:endParaRPr lang="en-US" sz="1000" b="1">
              <a:solidFill>
                <a:srgbClr val="4D4D4D"/>
              </a:solidFill>
            </a:endParaRPr>
          </a:p>
        </p:txBody>
      </p:sp>
      <p:sp>
        <p:nvSpPr>
          <p:cNvPr id="6"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8" name="Title 7"/>
          <p:cNvSpPr>
            <a:spLocks noGrp="1"/>
          </p:cNvSpPr>
          <p:nvPr>
            <p:ph type="title"/>
          </p:nvPr>
        </p:nvSpPr>
        <p:spPr>
          <a:xfrm>
            <a:off x="342901" y="347663"/>
            <a:ext cx="8447087" cy="1100137"/>
          </a:xfrm>
        </p:spPr>
        <p:txBody>
          <a:body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15925" y="1358900"/>
            <a:ext cx="8399463"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415925" y="3810000"/>
            <a:ext cx="8399463"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03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D6DB"/>
        </a:solidFill>
        <a:effectLst/>
      </p:bgPr>
    </p:bg>
    <p:spTree>
      <p:nvGrpSpPr>
        <p:cNvPr id="1" name=""/>
        <p:cNvGrpSpPr/>
        <p:nvPr/>
      </p:nvGrpSpPr>
      <p:grpSpPr>
        <a:xfrm>
          <a:off x="0" y="0"/>
          <a:ext cx="0" cy="0"/>
          <a:chOff x="0" y="0"/>
          <a:chExt cx="0" cy="0"/>
        </a:xfrm>
      </p:grpSpPr>
      <p:sp>
        <p:nvSpPr>
          <p:cNvPr id="17" name="Rectangle 16"/>
          <p:cNvSpPr>
            <a:spLocks noChangeAspect="1"/>
          </p:cNvSpPr>
          <p:nvPr/>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1027" name="Rectangle 2"/>
          <p:cNvSpPr>
            <a:spLocks noGrp="1" noChangeArrowheads="1"/>
          </p:cNvSpPr>
          <p:nvPr>
            <p:ph type="title"/>
          </p:nvPr>
        </p:nvSpPr>
        <p:spPr bwMode="auto">
          <a:xfrm>
            <a:off x="347663" y="347663"/>
            <a:ext cx="84470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66725" y="1508125"/>
            <a:ext cx="814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6"/>
          <p:cNvSpPr>
            <a:spLocks noChangeArrowheads="1"/>
          </p:cNvSpPr>
          <p:nvPr/>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768DDF3-3CC3-2343-A4A8-BF57E81E4D01}" type="slidenum">
              <a:rPr lang="en-US" sz="1000" b="1">
                <a:solidFill>
                  <a:srgbClr val="4D4D4D"/>
                </a:solidFill>
              </a:rPr>
              <a:pPr algn="r"/>
              <a:t>‹#›</a:t>
            </a:fld>
            <a:endParaRPr lang="en-US" sz="1000" b="1">
              <a:solidFill>
                <a:srgbClr val="4D4D4D"/>
              </a:solidFill>
            </a:endParaRPr>
          </a:p>
        </p:txBody>
      </p:sp>
      <p:sp>
        <p:nvSpPr>
          <p:cNvPr id="1030" name="Text Box 57"/>
          <p:cNvSpPr txBox="1">
            <a:spLocks noChangeArrowheads="1"/>
          </p:cNvSpPr>
          <p:nvPr/>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1031" name="Line 65"/>
          <p:cNvSpPr>
            <a:spLocks noChangeShapeType="1"/>
          </p:cNvSpPr>
          <p:nvPr/>
        </p:nvSpPr>
        <p:spPr bwMode="auto">
          <a:xfrm>
            <a:off x="347663" y="1489075"/>
            <a:ext cx="8458200" cy="0"/>
          </a:xfrm>
          <a:prstGeom prst="line">
            <a:avLst/>
          </a:prstGeom>
          <a:noFill/>
          <a:ln w="38100">
            <a:solidFill>
              <a:srgbClr val="6E4E82"/>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9" r:id="rId1"/>
    <p:sldLayoutId id="2147483877" r:id="rId2"/>
    <p:sldLayoutId id="2147483878" r:id="rId3"/>
    <p:sldLayoutId id="2147483880" r:id="rId4"/>
  </p:sldLayoutIdLst>
  <p:timing>
    <p:tnLst>
      <p:par>
        <p:cTn xmlns:p14="http://schemas.microsoft.com/office/powerpoint/2010/main" id="1" dur="indefinite" restart="never" nodeType="tmRoot"/>
      </p:par>
    </p:tnLst>
  </p:timing>
  <p:txStyles>
    <p:titleStyle>
      <a:lvl1pPr algn="ctr" rtl="0" eaLnBrk="1" fontAlgn="base" hangingPunct="1">
        <a:lnSpc>
          <a:spcPts val="3900"/>
        </a:lnSpc>
        <a:spcBef>
          <a:spcPct val="0"/>
        </a:spcBef>
        <a:spcAft>
          <a:spcPct val="0"/>
        </a:spcAft>
        <a:defRPr lang="en-US" sz="3200" b="1" dirty="0">
          <a:solidFill>
            <a:srgbClr val="000000"/>
          </a:solidFill>
          <a:latin typeface="+mj-lt"/>
          <a:ea typeface="+mj-ea"/>
          <a:cs typeface="Arial Black"/>
        </a:defRPr>
      </a:lvl1pPr>
      <a:lvl2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2pPr>
      <a:lvl3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3pPr>
      <a:lvl4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4pPr>
      <a:lvl5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5pPr>
      <a:lvl6pPr marL="457200" algn="l" rtl="0" eaLnBrk="1" fontAlgn="base" hangingPunct="1">
        <a:spcBef>
          <a:spcPct val="0"/>
        </a:spcBef>
        <a:spcAft>
          <a:spcPct val="0"/>
        </a:spcAft>
        <a:defRPr sz="4400">
          <a:solidFill>
            <a:schemeClr val="tx2"/>
          </a:solidFill>
          <a:latin typeface="Rockwell" charset="0"/>
          <a:ea typeface="ＭＳ Ｐゴシック" charset="0"/>
          <a:cs typeface="Arial" charset="0"/>
        </a:defRPr>
      </a:lvl6pPr>
      <a:lvl7pPr marL="914400" algn="l" rtl="0" eaLnBrk="1" fontAlgn="base" hangingPunct="1">
        <a:spcBef>
          <a:spcPct val="0"/>
        </a:spcBef>
        <a:spcAft>
          <a:spcPct val="0"/>
        </a:spcAft>
        <a:defRPr sz="4400">
          <a:solidFill>
            <a:schemeClr val="tx2"/>
          </a:solidFill>
          <a:latin typeface="Rockwell" charset="0"/>
          <a:ea typeface="ＭＳ Ｐゴシック" charset="0"/>
          <a:cs typeface="Arial" charset="0"/>
        </a:defRPr>
      </a:lvl7pPr>
      <a:lvl8pPr marL="1371600" algn="l" rtl="0" eaLnBrk="1" fontAlgn="base" hangingPunct="1">
        <a:spcBef>
          <a:spcPct val="0"/>
        </a:spcBef>
        <a:spcAft>
          <a:spcPct val="0"/>
        </a:spcAft>
        <a:defRPr sz="4400">
          <a:solidFill>
            <a:schemeClr val="tx2"/>
          </a:solidFill>
          <a:latin typeface="Rockwell" charset="0"/>
          <a:ea typeface="ＭＳ Ｐゴシック" charset="0"/>
          <a:cs typeface="Arial" charset="0"/>
        </a:defRPr>
      </a:lvl8pPr>
      <a:lvl9pPr marL="1828800" algn="l" rtl="0" eaLnBrk="1" fontAlgn="base" hangingPunct="1">
        <a:spcBef>
          <a:spcPct val="0"/>
        </a:spcBef>
        <a:spcAft>
          <a:spcPct val="0"/>
        </a:spcAft>
        <a:defRPr sz="4400">
          <a:solidFill>
            <a:schemeClr val="tx2"/>
          </a:solidFill>
          <a:latin typeface="Rockwell" charset="0"/>
          <a:ea typeface="ＭＳ Ｐゴシック" charset="0"/>
          <a:cs typeface="Arial" charset="0"/>
        </a:defRPr>
      </a:lvl9pPr>
    </p:titleStyle>
    <p:bodyStyle>
      <a:lvl1pPr marL="342900" indent="-342900" algn="l" rtl="0" eaLnBrk="1" fontAlgn="base" hangingPunct="1">
        <a:spcBef>
          <a:spcPts val="900"/>
        </a:spcBef>
        <a:spcAft>
          <a:spcPct val="0"/>
        </a:spcAft>
        <a:buClr>
          <a:srgbClr val="6E4E82"/>
        </a:buClr>
        <a:buSzPct val="120000"/>
        <a:buFont typeface="Wingdings" charset="0"/>
        <a:buChar char="§"/>
        <a:defRPr lang="en-US" sz="3200" dirty="0">
          <a:solidFill>
            <a:schemeClr val="tx1"/>
          </a:solidFill>
          <a:latin typeface="+mn-lt"/>
          <a:ea typeface="+mn-ea"/>
          <a:cs typeface="Times New Roman"/>
        </a:defRPr>
      </a:lvl1pPr>
      <a:lvl2pPr marL="693738" indent="-346075" algn="l" rtl="0" eaLnBrk="1" fontAlgn="base" hangingPunct="1">
        <a:spcBef>
          <a:spcPts val="600"/>
        </a:spcBef>
        <a:spcAft>
          <a:spcPct val="0"/>
        </a:spcAft>
        <a:buClr>
          <a:srgbClr val="6E4E82"/>
        </a:buClr>
        <a:buFont typeface="Arial" charset="0"/>
        <a:buChar char="•"/>
        <a:defRPr lang="en-US" sz="3000" dirty="0">
          <a:solidFill>
            <a:schemeClr val="tx1"/>
          </a:solidFill>
          <a:latin typeface="+mn-lt"/>
          <a:ea typeface="Arial" charset="0"/>
          <a:cs typeface="Times New Roman"/>
        </a:defRPr>
      </a:lvl2pPr>
      <a:lvl3pPr marL="1041400" indent="-346075" algn="l" rtl="0" eaLnBrk="1" fontAlgn="base" hangingPunct="1">
        <a:spcBef>
          <a:spcPts val="600"/>
        </a:spcBef>
        <a:spcAft>
          <a:spcPct val="0"/>
        </a:spcAft>
        <a:buClr>
          <a:srgbClr val="6E4E82"/>
        </a:buClr>
        <a:buFont typeface="Wingdings" charset="0"/>
        <a:buChar char="§"/>
        <a:defRPr lang="en-US" sz="2800" dirty="0">
          <a:solidFill>
            <a:schemeClr val="tx1"/>
          </a:solidFill>
          <a:latin typeface="+mn-lt"/>
          <a:ea typeface="Arial" charset="0"/>
          <a:cs typeface="Times New Roman"/>
        </a:defRPr>
      </a:lvl3pPr>
      <a:lvl4pPr marL="1389063" indent="-346075" algn="l" rtl="0" eaLnBrk="1" fontAlgn="base" hangingPunct="1">
        <a:spcBef>
          <a:spcPts val="600"/>
        </a:spcBef>
        <a:spcAft>
          <a:spcPct val="0"/>
        </a:spcAft>
        <a:buClr>
          <a:srgbClr val="6E4E82"/>
        </a:buClr>
        <a:buFont typeface="Arial" charset="0"/>
        <a:buChar char="•"/>
        <a:defRPr lang="en-US" sz="2600" dirty="0">
          <a:solidFill>
            <a:schemeClr val="tx1"/>
          </a:solidFill>
          <a:latin typeface="+mn-lt"/>
          <a:ea typeface="Arial" charset="0"/>
          <a:cs typeface="Times New Roman"/>
        </a:defRPr>
      </a:lvl4pPr>
      <a:lvl5pPr marL="1736725" indent="-346075" algn="l" rtl="0" eaLnBrk="1" fontAlgn="base" hangingPunct="1">
        <a:spcBef>
          <a:spcPts val="600"/>
        </a:spcBef>
        <a:spcAft>
          <a:spcPct val="0"/>
        </a:spcAft>
        <a:buClr>
          <a:srgbClr val="6E4E82"/>
        </a:buClr>
        <a:buFont typeface="Wingdings" charset="0"/>
        <a:buChar char="§"/>
        <a:defRPr lang="en-US" sz="2400" dirty="0">
          <a:solidFill>
            <a:schemeClr val="tx1"/>
          </a:solidFill>
          <a:latin typeface="+mn-lt"/>
          <a:ea typeface="Arial" charset="0"/>
          <a:cs typeface="Times New Roman"/>
        </a:defRPr>
      </a:lvl5pPr>
      <a:lvl6pPr marL="25146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effectLst>
            <a:outerShdw blurRad="63500" dist="17961" dir="2700000" algn="ctr" rotWithShape="0">
              <a:schemeClr val="tx1">
                <a:alpha val="74997"/>
              </a:schemeClr>
            </a:outerShdw>
          </a:effectLst>
        </p:spPr>
        <p:txBody>
          <a:bodyPr/>
          <a:lstStyle/>
          <a:p>
            <a:pPr>
              <a:buClrTx/>
              <a:defRPr/>
            </a:pPr>
            <a:r>
              <a:rPr lang="en-US" dirty="0"/>
              <a:t>The Family in History</a:t>
            </a:r>
          </a:p>
        </p:txBody>
      </p:sp>
      <p:sp>
        <p:nvSpPr>
          <p:cNvPr id="6" name="Title 5"/>
          <p:cNvSpPr>
            <a:spLocks noGrp="1"/>
          </p:cNvSpPr>
          <p:nvPr>
            <p:ph type="title"/>
          </p:nvPr>
        </p:nvSpPr>
        <p:spPr/>
        <p:txBody>
          <a:bodyPr/>
          <a:lstStyle/>
          <a:p>
            <a:pPr>
              <a:defRPr/>
            </a:pPr>
            <a:r>
              <a:rPr lang="en-US" altLang="en-US" dirty="0" smtClean="0">
                <a:latin typeface="Arial Black" panose="020B0A04020102020204" pitchFamily="34" charset="0"/>
                <a:ea typeface="ＭＳ Ｐゴシック" panose="020B0600070205080204" pitchFamily="34" charset="-128"/>
                <a:cs typeface="Arial" panose="020B0604020202020204" pitchFamily="34" charset="0"/>
              </a:rPr>
              <a:t>2</a:t>
            </a:r>
            <a:endParaRPr altLang="en-US" dirty="0">
              <a:latin typeface="Arial Black" panose="020B0A04020102020204" pitchFamily="34" charset="0"/>
              <a:ea typeface="ＭＳ Ｐゴシック" panose="020B0600070205080204" pitchFamily="34" charset="-128"/>
              <a:cs typeface="Arial" panose="020B0604020202020204" pitchFamily="34" charset="0"/>
            </a:endParaRPr>
          </a:p>
        </p:txBody>
      </p:sp>
      <p:sp>
        <p:nvSpPr>
          <p:cNvPr id="6147" name="Text Placeholder 6"/>
          <p:cNvSpPr>
            <a:spLocks noGrp="1" noChangeArrowheads="1"/>
          </p:cNvSpPr>
          <p:nvPr>
            <p:ph type="body" sz="quarter" idx="10"/>
          </p:nvPr>
        </p:nvSpPr>
        <p:spPr>
          <a:xfrm>
            <a:off x="4787900" y="6085987"/>
            <a:ext cx="3944815" cy="447675"/>
          </a:xfrm>
        </p:spPr>
        <p:txBody>
          <a:bodyPr/>
          <a:lstStyle/>
          <a:p>
            <a:r>
              <a:rPr lang="en-US" dirty="0" smtClean="0">
                <a:latin typeface="Rockwell" charset="0"/>
                <a:ea typeface="ＭＳ Ｐゴシック" charset="0"/>
              </a:rPr>
              <a:t>Slides by </a:t>
            </a:r>
            <a:r>
              <a:rPr dirty="0" smtClean="0">
                <a:latin typeface="Rockwell" charset="0"/>
                <a:ea typeface="ＭＳ Ｐゴシック" charset="0"/>
              </a:rPr>
              <a:t>Joanna </a:t>
            </a:r>
            <a:r>
              <a:rPr dirty="0">
                <a:latin typeface="Rockwell" charset="0"/>
                <a:ea typeface="ＭＳ Ｐゴシック" charset="0"/>
              </a:rPr>
              <a:t>Pepin</a:t>
            </a:r>
          </a:p>
        </p:txBody>
      </p:sp>
      <p:sp>
        <p:nvSpPr>
          <p:cNvPr id="6148" name="TextBox 1"/>
          <p:cNvSpPr txBox="1">
            <a:spLocks noChangeArrowheads="1"/>
          </p:cNvSpPr>
          <p:nvPr/>
        </p:nvSpPr>
        <p:spPr bwMode="auto">
          <a:xfrm>
            <a:off x="5443538" y="17653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Nuclear Family Definition</a:t>
            </a:r>
          </a:p>
        </p:txBody>
      </p:sp>
      <p:sp>
        <p:nvSpPr>
          <p:cNvPr id="2457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Monogamy</a:t>
            </a:r>
          </a:p>
          <a:p>
            <a:pPr lvl="1"/>
            <a:r>
              <a:rPr>
                <a:latin typeface="Rockwell" charset="0"/>
              </a:rPr>
              <a:t>Polygamy</a:t>
            </a:r>
          </a:p>
          <a:p>
            <a:pPr lvl="1"/>
            <a:r>
              <a:rPr>
                <a:latin typeface="Rockwell" charset="0"/>
              </a:rPr>
              <a:t>Nuclear Family</a:t>
            </a:r>
          </a:p>
          <a:p>
            <a:pPr lvl="4">
              <a:buFont typeface="Wingdings" charset="0"/>
              <a:buChar char=""/>
            </a:pPr>
            <a:r>
              <a:rPr>
                <a:latin typeface="Rockwell" charset="0"/>
              </a:rPr>
              <a:t>A married, monogamous couple living with their own (usually biological) children and no extended family members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Conjugal Family</a:t>
            </a:r>
          </a:p>
        </p:txBody>
      </p:sp>
      <p:sp>
        <p:nvSpPr>
          <p:cNvPr id="2662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Monogamy</a:t>
            </a:r>
          </a:p>
          <a:p>
            <a:pPr lvl="1"/>
            <a:r>
              <a:rPr>
                <a:latin typeface="Rockwell" charset="0"/>
              </a:rPr>
              <a:t>Polygamy</a:t>
            </a:r>
          </a:p>
          <a:p>
            <a:pPr lvl="1"/>
            <a:r>
              <a:rPr>
                <a:latin typeface="Rockwell" charset="0"/>
              </a:rPr>
              <a:t>Nuclear Family</a:t>
            </a:r>
          </a:p>
          <a:p>
            <a:pPr lvl="1"/>
            <a:r>
              <a:rPr>
                <a:latin typeface="Rockwell" charset="0"/>
              </a:rPr>
              <a:t>Conjugal Family</a:t>
            </a:r>
          </a:p>
          <a:p>
            <a:pPr lvl="4">
              <a:buFont typeface="Wingdings" charset="0"/>
              <a:buChar char=""/>
            </a:pPr>
            <a:r>
              <a:rPr>
                <a:latin typeface="Rockwell" charset="0"/>
              </a:rPr>
              <a:t>A nuclear family that is also functionally independent of extended family members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Patrilineal Definition</a:t>
            </a:r>
          </a:p>
        </p:txBody>
      </p:sp>
      <p:sp>
        <p:nvSpPr>
          <p:cNvPr id="2867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Patrilineal </a:t>
            </a:r>
          </a:p>
          <a:p>
            <a:pPr lvl="4">
              <a:buFont typeface="Wingdings" charset="0"/>
              <a:buChar char=""/>
            </a:pPr>
            <a:r>
              <a:rPr>
                <a:latin typeface="Rockwell" charset="0"/>
              </a:rPr>
              <a:t>A family system in which wealth and power are transmitted from fathers to their sons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Matrilineal</a:t>
            </a:r>
          </a:p>
        </p:txBody>
      </p:sp>
      <p:sp>
        <p:nvSpPr>
          <p:cNvPr id="3072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Matrilineal</a:t>
            </a:r>
          </a:p>
          <a:p>
            <a:pPr lvl="4">
              <a:buFont typeface="Wingdings" charset="0"/>
              <a:buChar char=""/>
            </a:pPr>
            <a:r>
              <a:rPr>
                <a:latin typeface="Rockwell" charset="0"/>
              </a:rPr>
              <a:t>A family system in which wealth and power are transmitted from mothers to daughters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Patrilocal Definition</a:t>
            </a:r>
          </a:p>
        </p:txBody>
      </p:sp>
      <p:sp>
        <p:nvSpPr>
          <p:cNvPr id="3277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Patrilocal</a:t>
            </a:r>
          </a:p>
          <a:p>
            <a:pPr lvl="4">
              <a:buFont typeface="Wingdings" charset="0"/>
              <a:buChar char=""/>
            </a:pPr>
            <a:r>
              <a:rPr>
                <a:latin typeface="Rockwell" charset="0"/>
              </a:rPr>
              <a:t>A living arrangement in which a young married couple lives in or near the husband’</a:t>
            </a:r>
            <a:r>
              <a:rPr altLang="ja-JP">
                <a:latin typeface="Rockwell" charset="0"/>
                <a:ea typeface="MS PGothic" charset="0"/>
                <a:cs typeface="MS PGothic" charset="0"/>
              </a:rPr>
              <a:t>s family home</a:t>
            </a:r>
            <a:endParaRPr>
              <a:latin typeface="Rockwel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noChangeArrowheads="1"/>
          </p:cNvSpPr>
          <p:nvPr>
            <p:ph type="title"/>
          </p:nvPr>
        </p:nvSpPr>
        <p:spPr>
          <a:xfrm>
            <a:off x="322263" y="322263"/>
            <a:ext cx="8447087" cy="1100137"/>
          </a:xfrm>
        </p:spPr>
        <p:txBody>
          <a:bodyPr/>
          <a:lstStyle/>
          <a:p>
            <a:pPr>
              <a:lnSpc>
                <a:spcPts val="3875"/>
              </a:lnSpc>
            </a:pPr>
            <a:r>
              <a:rPr>
                <a:latin typeface="Rockwell" charset="0"/>
                <a:ea typeface="MS PGothic" charset="0"/>
                <a:cs typeface="MS PGothic" charset="0"/>
              </a:rPr>
              <a:t>The Family in History: Matrilocal</a:t>
            </a:r>
          </a:p>
        </p:txBody>
      </p:sp>
      <p:sp>
        <p:nvSpPr>
          <p:cNvPr id="3481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Patrilocal</a:t>
            </a:r>
          </a:p>
          <a:p>
            <a:pPr lvl="1"/>
            <a:r>
              <a:rPr>
                <a:latin typeface="Rockwell" charset="0"/>
              </a:rPr>
              <a:t>Matrilocal</a:t>
            </a:r>
          </a:p>
          <a:p>
            <a:pPr lvl="4">
              <a:buFont typeface="Wingdings" charset="0"/>
              <a:buChar char=""/>
            </a:pPr>
            <a:r>
              <a:rPr>
                <a:latin typeface="Rockwell" charset="0"/>
              </a:rPr>
              <a:t>A living arrangement in which a young married couple lives in or near the wife’</a:t>
            </a:r>
            <a:r>
              <a:rPr altLang="ja-JP">
                <a:latin typeface="Rockwell" charset="0"/>
                <a:ea typeface="MS PGothic" charset="0"/>
                <a:cs typeface="MS PGothic" charset="0"/>
              </a:rPr>
              <a:t>s family home</a:t>
            </a:r>
            <a:endParaRPr>
              <a:latin typeface="Rockwel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Patriarchal Definition</a:t>
            </a:r>
          </a:p>
        </p:txBody>
      </p:sp>
      <p:sp>
        <p:nvSpPr>
          <p:cNvPr id="3686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Patriarchal</a:t>
            </a:r>
          </a:p>
          <a:p>
            <a:pPr lvl="4">
              <a:buFont typeface="Wingdings" charset="0"/>
              <a:buChar char=""/>
            </a:pPr>
            <a:r>
              <a:rPr>
                <a:latin typeface="Rockwell" charset="0"/>
              </a:rPr>
              <a:t>A family system in which power is wielded by men in the family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Matriarchal</a:t>
            </a:r>
          </a:p>
        </p:txBody>
      </p:sp>
      <p:sp>
        <p:nvSpPr>
          <p:cNvPr id="3891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Patriarchal</a:t>
            </a:r>
          </a:p>
          <a:p>
            <a:pPr lvl="1"/>
            <a:r>
              <a:rPr>
                <a:latin typeface="Rockwell" charset="0"/>
              </a:rPr>
              <a:t>Matriarchal</a:t>
            </a:r>
          </a:p>
          <a:p>
            <a:pPr lvl="4">
              <a:buFont typeface="Wingdings" charset="0"/>
              <a:buChar char=""/>
            </a:pPr>
            <a:r>
              <a:rPr>
                <a:latin typeface="Rockwell" charset="0"/>
              </a:rPr>
              <a:t>A family system in which power is wielded by women in the family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Heterogamy Definition</a:t>
            </a:r>
          </a:p>
        </p:txBody>
      </p:sp>
      <p:sp>
        <p:nvSpPr>
          <p:cNvPr id="4096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Heterogamy</a:t>
            </a:r>
          </a:p>
          <a:p>
            <a:pPr lvl="4">
              <a:buFont typeface="Wingdings" charset="0"/>
              <a:buChar char=""/>
            </a:pPr>
            <a:r>
              <a:rPr>
                <a:latin typeface="Rockwell" charset="0"/>
              </a:rPr>
              <a:t>Marriage between a man and a woman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Homogamy</a:t>
            </a:r>
          </a:p>
        </p:txBody>
      </p:sp>
      <p:sp>
        <p:nvSpPr>
          <p:cNvPr id="4301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Heterogamy</a:t>
            </a:r>
          </a:p>
          <a:p>
            <a:pPr lvl="1"/>
            <a:r>
              <a:rPr>
                <a:latin typeface="Rockwell" charset="0"/>
              </a:rPr>
              <a:t>Homogamy</a:t>
            </a:r>
          </a:p>
          <a:p>
            <a:pPr lvl="4">
              <a:buFont typeface="Wingdings" charset="0"/>
              <a:buChar char=""/>
            </a:pPr>
            <a:r>
              <a:rPr>
                <a:latin typeface="Rockwell" charset="0"/>
              </a:rPr>
              <a:t>Marriage between two people of the same sex</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MS PGothic" charset="0"/>
              </a:rPr>
              <a:t>The Family in History</a:t>
            </a:r>
          </a:p>
        </p:txBody>
      </p:sp>
      <p:sp>
        <p:nvSpPr>
          <p:cNvPr id="8194"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MS PGothic" charset="0"/>
              </a:rPr>
              <a:t>Four Historical Trends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Early History</a:t>
            </a:r>
          </a:p>
        </p:txBody>
      </p:sp>
      <p:pic>
        <p:nvPicPr>
          <p:cNvPr id="45058" name="Picture 2" descr="A photograph of a dig site shows four complete human skeletons. The two adult skeletons are facing the younger skeletons. The two younger skeletons are curled up; one is facing the adult skeleton, one is facing the opposite w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743075"/>
            <a:ext cx="63246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Early History: Patriarchy Definition</a:t>
            </a:r>
          </a:p>
        </p:txBody>
      </p:sp>
      <p:sp>
        <p:nvSpPr>
          <p:cNvPr id="4710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Prehistory: Cooperation and Survival</a:t>
            </a:r>
          </a:p>
          <a:p>
            <a:pPr>
              <a:buFont typeface="Wingdings" charset="0"/>
              <a:buChar char=""/>
            </a:pPr>
            <a:r>
              <a:rPr>
                <a:latin typeface="Rockwell" charset="0"/>
                <a:ea typeface="MS PGothic" charset="0"/>
                <a:cs typeface="MS PGothic" charset="0"/>
              </a:rPr>
              <a:t>From Europe to the United States</a:t>
            </a:r>
          </a:p>
          <a:p>
            <a:pPr lvl="1"/>
            <a:r>
              <a:rPr>
                <a:latin typeface="Rockwell" charset="0"/>
              </a:rPr>
              <a:t>Patriarchy</a:t>
            </a:r>
          </a:p>
          <a:p>
            <a:pPr lvl="4">
              <a:buFont typeface="Wingdings" charset="0"/>
              <a:buChar char=""/>
            </a:pPr>
            <a:r>
              <a:rPr>
                <a:latin typeface="Rockwell" charset="0"/>
              </a:rPr>
              <a:t>The system of men’s control over property and fathers’ authority over all family members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American Indians</a:t>
            </a:r>
          </a:p>
        </p:txBody>
      </p:sp>
      <p:sp>
        <p:nvSpPr>
          <p:cNvPr id="4915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lvl="1"/>
            <a:r>
              <a:rPr>
                <a:latin typeface="Rockwell" charset="0"/>
              </a:rPr>
              <a:t>American Indians: The Family as Social Structure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Coverture</a:t>
            </a:r>
          </a:p>
        </p:txBody>
      </p:sp>
      <p:sp>
        <p:nvSpPr>
          <p:cNvPr id="5120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lvl="1"/>
            <a:r>
              <a:rPr>
                <a:latin typeface="Rockwell" charset="0"/>
              </a:rPr>
              <a:t>American Indians: The Family as Social Structure</a:t>
            </a:r>
          </a:p>
          <a:p>
            <a:pPr lvl="1"/>
            <a:r>
              <a:rPr>
                <a:latin typeface="Rockwell" charset="0"/>
              </a:rPr>
              <a:t>Colonial Americans: </a:t>
            </a:r>
            <a:r>
              <a:rPr lang="ja-JP" altLang="en-US">
                <a:latin typeface="Rockwell" charset="0"/>
              </a:rPr>
              <a:t>“</a:t>
            </a:r>
            <a:r>
              <a:rPr altLang="ja-JP">
                <a:latin typeface="Rockwell" charset="0"/>
              </a:rPr>
              <a:t>So Chosen, He Is Her Lord</a:t>
            </a:r>
            <a:r>
              <a:rPr lang="ja-JP" altLang="en-US">
                <a:latin typeface="Rockwell" charset="0"/>
              </a:rPr>
              <a:t>”</a:t>
            </a:r>
            <a:endParaRPr altLang="ja-JP">
              <a:latin typeface="Rockwell" charset="0"/>
            </a:endParaRPr>
          </a:p>
          <a:p>
            <a:pPr lvl="4">
              <a:buFont typeface="Wingdings" charset="0"/>
              <a:buChar char=""/>
            </a:pPr>
            <a:r>
              <a:rPr>
                <a:latin typeface="Rockwell" charset="0"/>
              </a:rPr>
              <a:t>Coverture: a legal doctrine that lasted until the late nineteenth century, under which wives were incorporated into their husbands’ citizenship</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Children and Families</a:t>
            </a:r>
          </a:p>
        </p:txBody>
      </p:sp>
      <p:sp>
        <p:nvSpPr>
          <p:cNvPr id="5325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lvl="1"/>
            <a:r>
              <a:rPr>
                <a:latin typeface="Rockwell" charset="0"/>
              </a:rPr>
              <a:t>American Indians: The Family as Social Structure</a:t>
            </a:r>
          </a:p>
          <a:p>
            <a:pPr lvl="1"/>
            <a:r>
              <a:rPr>
                <a:latin typeface="Rockwell" charset="0"/>
              </a:rPr>
              <a:t>Colonial Americans: </a:t>
            </a:r>
            <a:r>
              <a:rPr lang="ja-JP" altLang="en-US">
                <a:latin typeface="Rockwell" charset="0"/>
              </a:rPr>
              <a:t>“</a:t>
            </a:r>
            <a:r>
              <a:rPr altLang="ja-JP">
                <a:latin typeface="Rockwell" charset="0"/>
              </a:rPr>
              <a:t>So Chosen, He Is Her Lord</a:t>
            </a:r>
            <a:r>
              <a:rPr lang="ja-JP" altLang="en-US">
                <a:latin typeface="Rockwell" charset="0"/>
              </a:rPr>
              <a:t>”</a:t>
            </a:r>
            <a:endParaRPr altLang="ja-JP">
              <a:latin typeface="Rockwell" charset="0"/>
            </a:endParaRPr>
          </a:p>
          <a:p>
            <a:pPr lvl="1"/>
            <a:r>
              <a:rPr>
                <a:latin typeface="Rockwell" charset="0"/>
              </a:rPr>
              <a:t>Children and Families: More Work and Less Play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Extended Families</a:t>
            </a:r>
          </a:p>
        </p:txBody>
      </p:sp>
      <p:sp>
        <p:nvSpPr>
          <p:cNvPr id="5529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lvl="1"/>
            <a:r>
              <a:rPr>
                <a:latin typeface="Rockwell" charset="0"/>
              </a:rPr>
              <a:t>American Indians: The Family as Social Structure</a:t>
            </a:r>
          </a:p>
          <a:p>
            <a:pPr lvl="1"/>
            <a:r>
              <a:rPr>
                <a:latin typeface="Rockwell" charset="0"/>
              </a:rPr>
              <a:t>Colonial Americans: </a:t>
            </a:r>
            <a:r>
              <a:rPr lang="ja-JP" altLang="en-US">
                <a:latin typeface="Rockwell" charset="0"/>
              </a:rPr>
              <a:t>“</a:t>
            </a:r>
            <a:r>
              <a:rPr altLang="ja-JP">
                <a:latin typeface="Rockwell" charset="0"/>
              </a:rPr>
              <a:t>So Chosen, He Is Her Lord</a:t>
            </a:r>
            <a:r>
              <a:rPr lang="ja-JP" altLang="en-US">
                <a:latin typeface="Rockwell" charset="0"/>
              </a:rPr>
              <a:t>”</a:t>
            </a:r>
            <a:endParaRPr altLang="ja-JP">
              <a:latin typeface="Rockwell" charset="0"/>
            </a:endParaRPr>
          </a:p>
          <a:p>
            <a:pPr lvl="1"/>
            <a:r>
              <a:rPr>
                <a:latin typeface="Rockwell" charset="0"/>
              </a:rPr>
              <a:t>Children and Families: More Work and Less Play</a:t>
            </a:r>
          </a:p>
          <a:p>
            <a:pPr lvl="4">
              <a:buFont typeface="Wingdings" charset="0"/>
              <a:buChar char=""/>
            </a:pPr>
            <a:r>
              <a:rPr>
                <a:latin typeface="Rockwell" charset="0"/>
              </a:rPr>
              <a:t>Extended families: family households in which relatives beyond parents and children live together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Stem Family</a:t>
            </a:r>
          </a:p>
        </p:txBody>
      </p:sp>
      <p:sp>
        <p:nvSpPr>
          <p:cNvPr id="5734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lvl="1"/>
            <a:r>
              <a:rPr>
                <a:latin typeface="Rockwell" charset="0"/>
              </a:rPr>
              <a:t>American Indians: The Family as Social Structure</a:t>
            </a:r>
          </a:p>
          <a:p>
            <a:pPr lvl="1"/>
            <a:r>
              <a:rPr>
                <a:latin typeface="Rockwell" charset="0"/>
              </a:rPr>
              <a:t>Colonial Americans: </a:t>
            </a:r>
            <a:r>
              <a:rPr lang="ja-JP" altLang="en-US">
                <a:latin typeface="Rockwell" charset="0"/>
              </a:rPr>
              <a:t>“</a:t>
            </a:r>
            <a:r>
              <a:rPr altLang="ja-JP">
                <a:latin typeface="Rockwell" charset="0"/>
              </a:rPr>
              <a:t>So Chosen, He Is Her Lord</a:t>
            </a:r>
            <a:r>
              <a:rPr lang="ja-JP" altLang="en-US">
                <a:latin typeface="Rockwell" charset="0"/>
              </a:rPr>
              <a:t>”</a:t>
            </a:r>
            <a:endParaRPr altLang="ja-JP">
              <a:latin typeface="Rockwell" charset="0"/>
            </a:endParaRPr>
          </a:p>
          <a:p>
            <a:pPr lvl="1"/>
            <a:r>
              <a:rPr>
                <a:latin typeface="Rockwell" charset="0"/>
              </a:rPr>
              <a:t>Children and Families: More Work and Less Play</a:t>
            </a:r>
          </a:p>
          <a:p>
            <a:pPr lvl="4">
              <a:buFont typeface="Wingdings" charset="0"/>
              <a:buChar char=""/>
            </a:pPr>
            <a:r>
              <a:rPr>
                <a:latin typeface="Rockwell" charset="0"/>
              </a:rPr>
              <a:t>Stem family: the household formed by one grown child remaining in the family home with his or her parents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African Americans</a:t>
            </a:r>
          </a:p>
        </p:txBody>
      </p:sp>
      <p:sp>
        <p:nvSpPr>
          <p:cNvPr id="5939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lvl="1"/>
            <a:r>
              <a:rPr>
                <a:latin typeface="Rockwell" charset="0"/>
              </a:rPr>
              <a:t>American Indians: The Family as Social Structure</a:t>
            </a:r>
          </a:p>
          <a:p>
            <a:pPr lvl="1"/>
            <a:r>
              <a:rPr>
                <a:latin typeface="Rockwell" charset="0"/>
              </a:rPr>
              <a:t>Colonial Americans: </a:t>
            </a:r>
            <a:r>
              <a:rPr lang="ja-JP" altLang="en-US">
                <a:latin typeface="Rockwell" charset="0"/>
              </a:rPr>
              <a:t>“</a:t>
            </a:r>
            <a:r>
              <a:rPr altLang="ja-JP">
                <a:latin typeface="Rockwell" charset="0"/>
              </a:rPr>
              <a:t>So Chosen, He Is Her Lord</a:t>
            </a:r>
            <a:r>
              <a:rPr lang="ja-JP" altLang="en-US">
                <a:latin typeface="Rockwell" charset="0"/>
              </a:rPr>
              <a:t>”</a:t>
            </a:r>
            <a:endParaRPr altLang="ja-JP">
              <a:latin typeface="Rockwell" charset="0"/>
            </a:endParaRPr>
          </a:p>
          <a:p>
            <a:pPr lvl="1"/>
            <a:r>
              <a:rPr>
                <a:latin typeface="Rockwell" charset="0"/>
              </a:rPr>
              <a:t>Children and Families: More Work and Less Play</a:t>
            </a:r>
          </a:p>
          <a:p>
            <a:pPr lvl="1"/>
            <a:r>
              <a:rPr>
                <a:latin typeface="Rockwell" charset="0"/>
              </a:rPr>
              <a:t>African Americans: Families Enslaved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Marriage</a:t>
            </a:r>
          </a:p>
        </p:txBody>
      </p:sp>
      <p:sp>
        <p:nvSpPr>
          <p:cNvPr id="6144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a:buFont typeface="Wingdings" charset="0"/>
              <a:buChar char=""/>
            </a:pPr>
            <a:r>
              <a:rPr>
                <a:latin typeface="Rockwell" charset="0"/>
                <a:ea typeface="MS PGothic" charset="0"/>
                <a:cs typeface="MS PGothic" charset="0"/>
              </a:rPr>
              <a:t>The Emerging Modern Family (1820</a:t>
            </a:r>
            <a:r>
              <a:rPr>
                <a:latin typeface="Cambria" charset="0"/>
                <a:ea typeface="MS PGothic" charset="0"/>
                <a:cs typeface="MS PGothic" charset="0"/>
              </a:rPr>
              <a:t>–</a:t>
            </a:r>
            <a:r>
              <a:rPr>
                <a:latin typeface="Rockwell" charset="0"/>
                <a:ea typeface="MS PGothic" charset="0"/>
                <a:cs typeface="MS PGothic" charset="0"/>
              </a:rPr>
              <a:t>1900)</a:t>
            </a:r>
          </a:p>
          <a:p>
            <a:pPr lvl="1"/>
            <a:r>
              <a:rPr>
                <a:latin typeface="Rockwell" charset="0"/>
              </a:rPr>
              <a:t>Marriage: New Ideals, New Traditions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Courtship</a:t>
            </a:r>
          </a:p>
        </p:txBody>
      </p:sp>
      <p:sp>
        <p:nvSpPr>
          <p:cNvPr id="6349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a:buFont typeface="Wingdings" charset="0"/>
              <a:buChar char=""/>
            </a:pPr>
            <a:r>
              <a:rPr>
                <a:latin typeface="Rockwell" charset="0"/>
                <a:ea typeface="MS PGothic" charset="0"/>
                <a:cs typeface="MS PGothic" charset="0"/>
              </a:rPr>
              <a:t>The Emerging Modern Family (1820–1900)</a:t>
            </a:r>
          </a:p>
          <a:p>
            <a:pPr lvl="1"/>
            <a:r>
              <a:rPr>
                <a:latin typeface="Rockwell" charset="0"/>
              </a:rPr>
              <a:t>Marriage: New Ideals, New Traditions</a:t>
            </a:r>
          </a:p>
          <a:p>
            <a:pPr lvl="4">
              <a:buFont typeface="Wingdings" charset="0"/>
              <a:buChar char=""/>
            </a:pPr>
            <a:r>
              <a:rPr>
                <a:latin typeface="Rockwell" charset="0"/>
              </a:rPr>
              <a:t>Courtship: the mate selection process in which couples begin in a relationship with supervised contact in public, then proceed to additional dates in the woman’s home, and then, if the parents approve, to marriage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MS PGothic" charset="0"/>
              </a:rPr>
              <a:t>The Family in History: Longer Lifespan</a:t>
            </a:r>
          </a:p>
        </p:txBody>
      </p:sp>
      <p:sp>
        <p:nvSpPr>
          <p:cNvPr id="1024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Four Historical Trends</a:t>
            </a:r>
          </a:p>
          <a:p>
            <a:pPr lvl="1"/>
            <a:r>
              <a:rPr>
                <a:latin typeface="Rockwell" charset="0"/>
              </a:rPr>
              <a:t>Most people today live much longer than people did in the past.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Fewer  Children, More Tender Families</a:t>
            </a:r>
          </a:p>
        </p:txBody>
      </p:sp>
      <p:sp>
        <p:nvSpPr>
          <p:cNvPr id="6553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a:buFont typeface="Wingdings" charset="0"/>
              <a:buChar char=""/>
            </a:pPr>
            <a:r>
              <a:rPr>
                <a:latin typeface="Rockwell" charset="0"/>
                <a:ea typeface="MS PGothic" charset="0"/>
                <a:cs typeface="MS PGothic" charset="0"/>
              </a:rPr>
              <a:t>The Emerging Modern Family (1820–1900)</a:t>
            </a:r>
          </a:p>
          <a:p>
            <a:pPr lvl="1"/>
            <a:r>
              <a:rPr>
                <a:latin typeface="Rockwell" charset="0"/>
              </a:rPr>
              <a:t>Marriage: New Ideals, New Traditions</a:t>
            </a:r>
          </a:p>
          <a:p>
            <a:pPr lvl="1"/>
            <a:r>
              <a:rPr>
                <a:latin typeface="Rockwell" charset="0"/>
              </a:rPr>
              <a:t>Children and Families: Fewer and More Tender</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Origins of the American Family: Institutional Arenas</a:t>
            </a:r>
          </a:p>
        </p:txBody>
      </p:sp>
      <p:sp>
        <p:nvSpPr>
          <p:cNvPr id="6758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Colonial America (before 1820)</a:t>
            </a:r>
          </a:p>
          <a:p>
            <a:pPr>
              <a:buFont typeface="Wingdings" charset="0"/>
              <a:buChar char=""/>
            </a:pPr>
            <a:r>
              <a:rPr>
                <a:latin typeface="Rockwell" charset="0"/>
                <a:ea typeface="MS PGothic" charset="0"/>
                <a:cs typeface="MS PGothic" charset="0"/>
              </a:rPr>
              <a:t>The Emerging Modern Family (1820–1900)</a:t>
            </a:r>
          </a:p>
          <a:p>
            <a:pPr lvl="1"/>
            <a:r>
              <a:rPr>
                <a:latin typeface="Rockwell" charset="0"/>
              </a:rPr>
              <a:t>Marriage: New Ideals, New Traditions</a:t>
            </a:r>
          </a:p>
          <a:p>
            <a:pPr lvl="1"/>
            <a:r>
              <a:rPr>
                <a:latin typeface="Rockwell" charset="0"/>
              </a:rPr>
              <a:t>Children and Families: Fewer and More Tender</a:t>
            </a:r>
          </a:p>
          <a:p>
            <a:pPr lvl="1"/>
            <a:r>
              <a:rPr>
                <a:latin typeface="Rockwell" charset="0"/>
              </a:rPr>
              <a:t>Institutional Arenas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Institutional Arenas: Separate Spheres Definition</a:t>
            </a:r>
          </a:p>
        </p:txBody>
      </p:sp>
      <p:sp>
        <p:nvSpPr>
          <p:cNvPr id="6963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and Market: Men and Women, Separate and Together</a:t>
            </a:r>
          </a:p>
          <a:p>
            <a:pPr lvl="1"/>
            <a:r>
              <a:rPr>
                <a:latin typeface="Rockwell" charset="0"/>
              </a:rPr>
              <a:t>Separate Spheres</a:t>
            </a:r>
          </a:p>
          <a:p>
            <a:pPr lvl="4">
              <a:buFont typeface="Wingdings" charset="0"/>
              <a:buChar char=""/>
            </a:pPr>
            <a:r>
              <a:rPr>
                <a:latin typeface="Rockwell" charset="0"/>
              </a:rPr>
              <a:t>The cultural doctrine under which women were to work at home, to make it a sanctuary from the industrial world in which their husbands worked for pay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Institutional Arenas: Family and State</a:t>
            </a:r>
          </a:p>
        </p:txBody>
      </p:sp>
      <p:sp>
        <p:nvSpPr>
          <p:cNvPr id="7168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and Market: Men and Women, Separate and Together</a:t>
            </a:r>
          </a:p>
          <a:p>
            <a:pPr>
              <a:buFont typeface="Wingdings" charset="0"/>
              <a:buChar char=""/>
            </a:pPr>
            <a:r>
              <a:rPr>
                <a:latin typeface="Rockwell" charset="0"/>
                <a:ea typeface="MS PGothic" charset="0"/>
                <a:cs typeface="MS PGothic" charset="0"/>
              </a:rPr>
              <a:t>Family and State: “</a:t>
            </a:r>
            <a:r>
              <a:rPr altLang="ja-JP">
                <a:latin typeface="Rockwell" charset="0"/>
                <a:ea typeface="MS PGothic" charset="0"/>
                <a:cs typeface="MS PGothic" charset="0"/>
              </a:rPr>
              <a:t>Monogamous Morality</a:t>
            </a:r>
            <a:r>
              <a:rPr>
                <a:latin typeface="Rockwell" charset="0"/>
                <a:ea typeface="MS PGothic" charset="0"/>
                <a:cs typeface="MS PGothic" charset="0"/>
              </a:rPr>
              <a: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Institutional Arenas: No Families</a:t>
            </a:r>
          </a:p>
        </p:txBody>
      </p:sp>
      <p:sp>
        <p:nvSpPr>
          <p:cNvPr id="7373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and Market: Men and Women, Separate and Together</a:t>
            </a:r>
          </a:p>
          <a:p>
            <a:pPr>
              <a:buFont typeface="Wingdings" charset="0"/>
              <a:buChar char=""/>
            </a:pPr>
            <a:r>
              <a:rPr>
                <a:latin typeface="Rockwell" charset="0"/>
                <a:ea typeface="MS PGothic" charset="0"/>
                <a:cs typeface="MS PGothic" charset="0"/>
              </a:rPr>
              <a:t>Family and State: “</a:t>
            </a:r>
            <a:r>
              <a:rPr altLang="ja-JP">
                <a:latin typeface="Rockwell" charset="0"/>
                <a:ea typeface="MS PGothic" charset="0"/>
                <a:cs typeface="MS PGothic" charset="0"/>
              </a:rPr>
              <a:t>Monogamous Morality</a:t>
            </a:r>
            <a:r>
              <a:rPr>
                <a:latin typeface="Rockwell" charset="0"/>
                <a:ea typeface="MS PGothic" charset="0"/>
                <a:cs typeface="MS PGothic" charset="0"/>
              </a:rPr>
              <a:t>”</a:t>
            </a:r>
            <a:endParaRPr altLang="ja-JP">
              <a:latin typeface="Rockwell" charset="0"/>
              <a:ea typeface="MS PGothic" charset="0"/>
              <a:cs typeface="MS PGothic" charset="0"/>
            </a:endParaRPr>
          </a:p>
          <a:p>
            <a:pPr>
              <a:buFont typeface="Wingdings" charset="0"/>
              <a:buChar char=""/>
            </a:pPr>
            <a:r>
              <a:rPr>
                <a:latin typeface="Rockwell" charset="0"/>
                <a:ea typeface="MS PGothic" charset="0"/>
                <a:cs typeface="MS PGothic" charset="0"/>
              </a:rPr>
              <a:t>No Families: Widows and Orphans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Institutional Arenas: African Americans, Asian Americans, Mexican Americans</a:t>
            </a:r>
          </a:p>
        </p:txBody>
      </p:sp>
      <p:sp>
        <p:nvSpPr>
          <p:cNvPr id="7577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and Market: Men and Women, Separate and Together</a:t>
            </a:r>
          </a:p>
          <a:p>
            <a:pPr>
              <a:buFont typeface="Wingdings" charset="0"/>
              <a:buChar char=""/>
            </a:pPr>
            <a:r>
              <a:rPr>
                <a:latin typeface="Rockwell" charset="0"/>
                <a:ea typeface="MS PGothic" charset="0"/>
                <a:cs typeface="MS PGothic" charset="0"/>
              </a:rPr>
              <a:t>Family and State: “</a:t>
            </a:r>
            <a:r>
              <a:rPr altLang="ja-JP">
                <a:latin typeface="Rockwell" charset="0"/>
                <a:ea typeface="MS PGothic" charset="0"/>
                <a:cs typeface="MS PGothic" charset="0"/>
              </a:rPr>
              <a:t>Monogamous Morality</a:t>
            </a:r>
            <a:r>
              <a:rPr>
                <a:latin typeface="Rockwell" charset="0"/>
                <a:ea typeface="MS PGothic" charset="0"/>
                <a:cs typeface="MS PGothic" charset="0"/>
              </a:rPr>
              <a:t>”</a:t>
            </a:r>
            <a:endParaRPr altLang="ja-JP">
              <a:latin typeface="Rockwell" charset="0"/>
              <a:ea typeface="MS PGothic" charset="0"/>
              <a:cs typeface="MS PGothic" charset="0"/>
            </a:endParaRPr>
          </a:p>
          <a:p>
            <a:pPr>
              <a:buFont typeface="Wingdings" charset="0"/>
              <a:buChar char=""/>
            </a:pPr>
            <a:r>
              <a:rPr>
                <a:latin typeface="Rockwell" charset="0"/>
                <a:ea typeface="MS PGothic" charset="0"/>
                <a:cs typeface="MS PGothic" charset="0"/>
              </a:rPr>
              <a:t>No Families: Widows and Orphans</a:t>
            </a:r>
          </a:p>
          <a:p>
            <a:pPr>
              <a:buFont typeface="Wingdings" charset="0"/>
              <a:buChar char=""/>
            </a:pPr>
            <a:r>
              <a:rPr>
                <a:latin typeface="Rockwell" charset="0"/>
                <a:ea typeface="MS PGothic" charset="0"/>
                <a:cs typeface="MS PGothic" charset="0"/>
              </a:rPr>
              <a:t>African Americans, Asian Americans, and Mexican Americans: Families Apart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The Modern Family (1900–1960s)</a:t>
            </a:r>
          </a:p>
        </p:txBody>
      </p:sp>
      <p:pic>
        <p:nvPicPr>
          <p:cNvPr id="77826" name="Picture 2" descr="A black and white photograph shows a man and woman in the kitchen. The woman is standing and about to pour a glass of milk; the man is seated at the table in front of a plate of chocolate chip cook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752600"/>
            <a:ext cx="34702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Modern Family (1900–1960s): Companionship Family</a:t>
            </a:r>
          </a:p>
        </p:txBody>
      </p:sp>
      <p:sp>
        <p:nvSpPr>
          <p:cNvPr id="7987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Companionship Family</a:t>
            </a:r>
          </a:p>
          <a:p>
            <a:pPr lvl="1"/>
            <a:r>
              <a:rPr>
                <a:latin typeface="Rockwell" charset="0"/>
              </a:rPr>
              <a:t>An ideal type of family characterized by the mutual affection, equality, and comradeship of its members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The Companionship Family Ideal</a:t>
            </a:r>
          </a:p>
        </p:txBody>
      </p:sp>
      <p:pic>
        <p:nvPicPr>
          <p:cNvPr id="81922" name="Picture 2" descr="A diagram shows the traditional patriarchal family structure compared with the companionship family ideal. The two family types have different expectations for basis for choosing a spouse, husband-wife relationship, familial bonds, family size, and family goals.&#10;&#10;The following list presents the data from the graph.&#10;• Basis for choosing a spouse&#10;  o Patriarchal family &#10;    - Parental influence, social status, and economic needs&#10;  o Companionship family&#10;    - Self-directed motivation based on affection and personality&#10;• Husband-wife relationship&#10;  o Patriarchal family &#10;    - Subordination of wife to husband&#10;  o Companionship family&#10;    - Equality based on consensus&#10;• Bonds holding families together&#10;  o Patriarchal family &#10;    - Father’s authority&#10;  o Companionship family&#10;    - Mutual affection and common interests&#10;• Family size&#10;  o Patriarchal family &#10;    - Extended&#10;  o Companionship family&#10;    - Nuclear&#10;• Family goals&#10;  o Patriarchal family &#10;    - Duty and tradition&#10;  o Companionship family&#10;    - Happiness and personal growth&#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741488"/>
            <a:ext cx="6357938"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Modern Family (1900– 1960s): Companionate Marriage Definition</a:t>
            </a:r>
          </a:p>
        </p:txBody>
      </p:sp>
      <p:sp>
        <p:nvSpPr>
          <p:cNvPr id="8397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Unequal Companions</a:t>
            </a:r>
          </a:p>
          <a:p>
            <a:pPr lvl="1"/>
            <a:r>
              <a:rPr>
                <a:latin typeface="Rockwell" charset="0"/>
              </a:rPr>
              <a:t>Companionate Marriage</a:t>
            </a:r>
          </a:p>
          <a:p>
            <a:pPr lvl="4">
              <a:buFont typeface="Wingdings" charset="0"/>
              <a:buChar char=""/>
            </a:pPr>
            <a:r>
              <a:rPr>
                <a:latin typeface="Rockwell" charset="0"/>
              </a:rPr>
              <a:t>A view of marriage as a companionship, a friendship, and a romance, rather than as a practical platform for cooperation and survival</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Fewer Children</a:t>
            </a:r>
          </a:p>
        </p:txBody>
      </p:sp>
      <p:sp>
        <p:nvSpPr>
          <p:cNvPr id="1229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Four Historical Trends</a:t>
            </a:r>
          </a:p>
          <a:p>
            <a:pPr lvl="1"/>
            <a:r>
              <a:rPr>
                <a:latin typeface="Rockwell" charset="0"/>
              </a:rPr>
              <a:t>Most people today live much longer than people did in the past.</a:t>
            </a:r>
          </a:p>
          <a:p>
            <a:pPr lvl="1"/>
            <a:r>
              <a:rPr>
                <a:latin typeface="Rockwell" charset="0"/>
              </a:rPr>
              <a:t>People today have fewer children than people did in the past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Modern Family (1900–1960s): Dating Definition</a:t>
            </a:r>
          </a:p>
        </p:txBody>
      </p:sp>
      <p:sp>
        <p:nvSpPr>
          <p:cNvPr id="8601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Unequal Companions</a:t>
            </a:r>
          </a:p>
          <a:p>
            <a:pPr lvl="1"/>
            <a:r>
              <a:rPr>
                <a:latin typeface="Rockwell" charset="0"/>
              </a:rPr>
              <a:t>Dating</a:t>
            </a:r>
          </a:p>
          <a:p>
            <a:pPr lvl="4">
              <a:buFont typeface="Wingdings" charset="0"/>
              <a:buChar char=""/>
            </a:pPr>
            <a:r>
              <a:rPr>
                <a:latin typeface="Rockwell" charset="0"/>
              </a:rPr>
              <a:t>The mate selection process in which young adults spend time with a variety of partners before making a long-term commitment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Modern Family (1900–1960s): Family Wage Definition</a:t>
            </a:r>
          </a:p>
        </p:txBody>
      </p:sp>
      <p:sp>
        <p:nvSpPr>
          <p:cNvPr id="8806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Unequal Companions</a:t>
            </a:r>
          </a:p>
          <a:p>
            <a:pPr lvl="1"/>
            <a:r>
              <a:rPr>
                <a:latin typeface="Rockwell" charset="0"/>
              </a:rPr>
              <a:t>Family Wage</a:t>
            </a:r>
          </a:p>
          <a:p>
            <a:pPr lvl="4">
              <a:buFont typeface="Wingdings" charset="0"/>
              <a:buChar char=""/>
            </a:pPr>
            <a:r>
              <a:rPr>
                <a:latin typeface="Rockwell" charset="0"/>
              </a:rPr>
              <a:t>The amount necessary for a male earner to provide subsistence for his wife and children without their having to work for pay</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Modern Family (1900–1960s): Baby Boom Definition</a:t>
            </a:r>
          </a:p>
        </p:txBody>
      </p:sp>
      <p:sp>
        <p:nvSpPr>
          <p:cNvPr id="9011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Unequal Companions</a:t>
            </a:r>
          </a:p>
          <a:p>
            <a:pPr>
              <a:buFont typeface="Wingdings" charset="0"/>
              <a:buChar char=""/>
            </a:pPr>
            <a:r>
              <a:rPr>
                <a:latin typeface="Rockwell" charset="0"/>
                <a:ea typeface="MS PGothic" charset="0"/>
                <a:cs typeface="MS PGothic" charset="0"/>
              </a:rPr>
              <a:t>Children and Families: From Bust to Boom</a:t>
            </a:r>
          </a:p>
          <a:p>
            <a:pPr lvl="1"/>
            <a:r>
              <a:rPr>
                <a:latin typeface="Rockwell" charset="0"/>
              </a:rPr>
              <a:t>Baby Boom</a:t>
            </a:r>
          </a:p>
          <a:p>
            <a:pPr lvl="4">
              <a:buFont typeface="Wingdings" charset="0"/>
              <a:buChar char=""/>
            </a:pPr>
            <a:r>
              <a:rPr>
                <a:latin typeface="Rockwell" charset="0"/>
              </a:rPr>
              <a:t>The period of high birth rates in the United States between 1946 and 1964</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The Story behind the Numbers: Birth Rates and Women Workers</a:t>
            </a:r>
          </a:p>
        </p:txBody>
      </p:sp>
      <p:pic>
        <p:nvPicPr>
          <p:cNvPr id="92162" name="Picture 2" descr="A graph shows the decline in birthrates from 1900 to 2010.&#10;&#10;The graph has a horizontal axis that goes from 1900 to 2010 in increments of 10 and a vertical axis labeled “Births per 1,000 people” that goes from 5 to 35 in increments of 5. In 1900, there were about 32 births per 1,000 people. The birth rate declined fairly quickly and steadily to about 26 by 1925; declined steadily, but quicker, to about 18 by 1935; and increased slightly to about 22 by 1943. During the baby boom, 1946 to 1964, the birth rate increased to about 27 by 1948 before declining to about 22 by 1964. The birth rate decreased sharply to about 14 by 1975, rose slowly to about 16 by 1992, and then declined quickly to about 14 by 1999. It remained fairly stable through 2010. The baby boom years are highlighted.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1849438"/>
            <a:ext cx="38830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The Story behind the Numbers: Baby Boom</a:t>
            </a:r>
          </a:p>
        </p:txBody>
      </p:sp>
      <p:pic>
        <p:nvPicPr>
          <p:cNvPr id="94210" name="Picture 2" descr="A graph shows the increase in women workers from 1900 to 2010.&#10;&#10;The graph has a horizontal axis that goes from 1900 to 2010 in increments of 10 and a vertical axis labeled “Percent of Women Age 16+ in Labor Force” that goes from 0 to 70 in increments of 10. In 1900, 19 percent of women worked. This percent increased to 23 by 1910, decreased to 20 by 1920, increased slowly but steadily to 60 by 2001, and then remained fairly stable to 2010. During the baby boom, 1946 to 1964, the percent increased from 27 to 37. The baby boom years are highlighted and include the text “After World War II (1945), there was a huge increase in birth rates, known as the baby boom. Despite this increase, the general fall in birthrates remained, due to larger social patterns, such as the increasing rate of women in the workplace.” A link to an animation and additional information is provided: http://wwnpag.es/sbtn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873250"/>
            <a:ext cx="555307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New Family Diversity (1960s–Present)</a:t>
            </a:r>
          </a:p>
        </p:txBody>
      </p:sp>
      <p:pic>
        <p:nvPicPr>
          <p:cNvPr id="96258" name="Picture 2" descr="A photograph shows a laughing woman sitting at a dining room table. A girl sits on the table beside her, and a boy sits in a chair to her left. They appear to be playing a game while a smiling woman looks 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727200"/>
            <a:ext cx="6529388"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noChangeArrowheads="1"/>
          </p:cNvSpPr>
          <p:nvPr>
            <p:ph type="title"/>
          </p:nvPr>
        </p:nvSpPr>
        <p:spPr/>
        <p:txBody>
          <a:bodyPr/>
          <a:lstStyle/>
          <a:p>
            <a:pPr>
              <a:lnSpc>
                <a:spcPts val="3875"/>
              </a:lnSpc>
            </a:pPr>
            <a:r>
              <a:rPr>
                <a:latin typeface="Rockwell" charset="0"/>
                <a:ea typeface="MS PGothic" charset="0"/>
                <a:cs typeface="MS PGothic" charset="0"/>
              </a:rPr>
              <a:t>New Family Diversity (1960s–Present): Distribution of Household Types</a:t>
            </a:r>
          </a:p>
        </p:txBody>
      </p:sp>
      <p:pic>
        <p:nvPicPr>
          <p:cNvPr id="3" name="Picture 2" descr="FAMILY2_FIG02.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1752600"/>
            <a:ext cx="4639056" cy="45049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New Family Diversity (1960s</a:t>
            </a:r>
            <a:r>
              <a:rPr>
                <a:latin typeface="Cambria" charset="0"/>
                <a:ea typeface="MS PGothic" charset="0"/>
                <a:cs typeface="MS PGothic" charset="0"/>
              </a:rPr>
              <a:t>–</a:t>
            </a:r>
            <a:r>
              <a:rPr>
                <a:latin typeface="Rockwell" charset="0"/>
                <a:ea typeface="MS PGothic" charset="0"/>
                <a:cs typeface="MS PGothic" charset="0"/>
              </a:rPr>
              <a:t>Present): Modern Relationships and Identities</a:t>
            </a:r>
          </a:p>
        </p:txBody>
      </p:sp>
      <p:sp>
        <p:nvSpPr>
          <p:cNvPr id="10035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Out with the Old</a:t>
            </a:r>
          </a:p>
          <a:p>
            <a:pPr lvl="1"/>
            <a:r>
              <a:rPr>
                <a:latin typeface="Rockwell" charset="0"/>
              </a:rPr>
              <a:t>Modern Relationships, Modern Identities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New Family Diversity (1960s</a:t>
            </a:r>
            <a:r>
              <a:rPr>
                <a:latin typeface="Cambria" charset="0"/>
                <a:ea typeface="MS PGothic" charset="0"/>
                <a:cs typeface="MS PGothic" charset="0"/>
              </a:rPr>
              <a:t>–</a:t>
            </a:r>
            <a:r>
              <a:rPr>
                <a:latin typeface="Rockwell" charset="0"/>
                <a:ea typeface="MS PGothic" charset="0"/>
                <a:cs typeface="MS PGothic" charset="0"/>
              </a:rPr>
              <a:t>Present): Independence</a:t>
            </a:r>
          </a:p>
        </p:txBody>
      </p:sp>
      <p:sp>
        <p:nvSpPr>
          <p:cNvPr id="10240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Out with the Old</a:t>
            </a:r>
          </a:p>
          <a:p>
            <a:pPr lvl="1"/>
            <a:r>
              <a:rPr>
                <a:latin typeface="Rockwell" charset="0"/>
              </a:rPr>
              <a:t>Modern Relationships, Modern Identities</a:t>
            </a:r>
          </a:p>
          <a:p>
            <a:pPr lvl="1"/>
            <a:r>
              <a:rPr>
                <a:latin typeface="Rockwell" charset="0"/>
              </a:rPr>
              <a:t>Independence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New Family Diversity (1960s</a:t>
            </a:r>
            <a:r>
              <a:rPr>
                <a:latin typeface="Cambria" charset="0"/>
                <a:ea typeface="MS PGothic" charset="0"/>
                <a:cs typeface="MS PGothic" charset="0"/>
              </a:rPr>
              <a:t>–</a:t>
            </a:r>
            <a:r>
              <a:rPr>
                <a:latin typeface="Rockwell" charset="0"/>
                <a:ea typeface="MS PGothic" charset="0"/>
                <a:cs typeface="MS PGothic" charset="0"/>
              </a:rPr>
              <a:t>Present): Children and Families</a:t>
            </a:r>
          </a:p>
        </p:txBody>
      </p:sp>
      <p:sp>
        <p:nvSpPr>
          <p:cNvPr id="10445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Out with the Old</a:t>
            </a:r>
          </a:p>
          <a:p>
            <a:pPr>
              <a:buFont typeface="Wingdings" charset="0"/>
              <a:buChar char=""/>
            </a:pPr>
            <a:r>
              <a:rPr>
                <a:latin typeface="Rockwell" charset="0"/>
                <a:ea typeface="MS PGothic" charset="0"/>
                <a:cs typeface="MS PGothic" charset="0"/>
              </a:rPr>
              <a:t>Children and Families: Emotional Bonds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Fewer Functional Tasks at Home</a:t>
            </a:r>
          </a:p>
        </p:txBody>
      </p:sp>
      <p:sp>
        <p:nvSpPr>
          <p:cNvPr id="1433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Four Historical Trends</a:t>
            </a:r>
          </a:p>
          <a:p>
            <a:pPr lvl="1"/>
            <a:r>
              <a:rPr>
                <a:latin typeface="Rockwell" charset="0"/>
              </a:rPr>
              <a:t>Most people today live much longer than people did in the past.</a:t>
            </a:r>
          </a:p>
          <a:p>
            <a:pPr lvl="1"/>
            <a:r>
              <a:rPr>
                <a:latin typeface="Rockwell" charset="0"/>
              </a:rPr>
              <a:t>People today have fewer children than people did in the past.</a:t>
            </a:r>
          </a:p>
          <a:p>
            <a:pPr lvl="1"/>
            <a:r>
              <a:rPr>
                <a:latin typeface="Rockwell" charset="0"/>
              </a:rPr>
              <a:t>Family members perform fewer functional tasks at home.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New Family Diversity (1960s</a:t>
            </a:r>
            <a:r>
              <a:rPr>
                <a:latin typeface="Cambria" charset="0"/>
                <a:ea typeface="MS PGothic" charset="0"/>
                <a:cs typeface="MS PGothic" charset="0"/>
              </a:rPr>
              <a:t>–</a:t>
            </a:r>
            <a:r>
              <a:rPr>
                <a:latin typeface="Rockwell" charset="0"/>
                <a:ea typeface="MS PGothic" charset="0"/>
                <a:cs typeface="MS PGothic" charset="0"/>
              </a:rPr>
              <a:t>Present): Name</a:t>
            </a:r>
          </a:p>
        </p:txBody>
      </p:sp>
      <p:sp>
        <p:nvSpPr>
          <p:cNvPr id="10649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Marriage: Out with the Old</a:t>
            </a:r>
          </a:p>
          <a:p>
            <a:pPr>
              <a:buFont typeface="Wingdings" charset="0"/>
              <a:buChar char=""/>
            </a:pPr>
            <a:r>
              <a:rPr>
                <a:latin typeface="Rockwell" charset="0"/>
                <a:ea typeface="MS PGothic" charset="0"/>
                <a:cs typeface="MS PGothic" charset="0"/>
              </a:rPr>
              <a:t>Children and Families: Emotional Bonds</a:t>
            </a:r>
          </a:p>
          <a:p>
            <a:pPr>
              <a:buFont typeface="Wingdings" charset="0"/>
              <a:buChar char=""/>
            </a:pPr>
            <a:r>
              <a:rPr>
                <a:latin typeface="Rockwell" charset="0"/>
                <a:ea typeface="MS PGothic" charset="0"/>
                <a:cs typeface="MS PGothic" charset="0"/>
              </a:rPr>
              <a:t>What’</a:t>
            </a:r>
            <a:r>
              <a:rPr altLang="ja-JP">
                <a:latin typeface="Rockwell" charset="0"/>
                <a:ea typeface="MS PGothic" charset="0"/>
                <a:cs typeface="MS PGothic" charset="0"/>
              </a:rPr>
              <a:t>s in a Name?</a:t>
            </a:r>
            <a:endParaRPr>
              <a:latin typeface="Rockwell" charset="0"/>
              <a:ea typeface="MS PGothic" charset="0"/>
              <a:cs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p:cNvSpPr>
            <a:spLocks noGrp="1" noChangeArrowheads="1"/>
          </p:cNvSpPr>
          <p:nvPr>
            <p:ph type="title"/>
          </p:nvPr>
        </p:nvSpPr>
        <p:spPr>
          <a:xfrm>
            <a:off x="152400" y="0"/>
            <a:ext cx="8839200" cy="1905000"/>
          </a:xfrm>
        </p:spPr>
        <p:txBody>
          <a:bodyPr/>
          <a:lstStyle/>
          <a:p>
            <a:pPr>
              <a:lnSpc>
                <a:spcPts val="3875"/>
              </a:lnSpc>
            </a:pPr>
            <a:r>
              <a:rPr sz="3000" dirty="0">
                <a:latin typeface="Rockwell" charset="0"/>
                <a:ea typeface="MS PGothic" charset="0"/>
                <a:cs typeface="MS PGothic" charset="0"/>
              </a:rPr>
              <a:t>New Family Diversity (1960s–Present): Top 100 Girls</a:t>
            </a:r>
            <a:r>
              <a:rPr sz="2800" dirty="0">
                <a:latin typeface="Rockwell" charset="0"/>
                <a:ea typeface="MS PGothic" charset="0"/>
                <a:cs typeface="MS PGothic" charset="0"/>
              </a:rPr>
              <a:t>’</a:t>
            </a:r>
            <a:r>
              <a:rPr altLang="ja-JP" sz="3000" dirty="0">
                <a:latin typeface="Rockwell" charset="0"/>
                <a:ea typeface="MS PGothic" charset="0"/>
                <a:cs typeface="MS PGothic" charset="0"/>
              </a:rPr>
              <a:t> Names as Percentages of All Girls Born</a:t>
            </a:r>
            <a:endParaRPr sz="3000" dirty="0">
              <a:latin typeface="Rockwell" charset="0"/>
              <a:ea typeface="MS PGothic" charset="0"/>
              <a:cs typeface="MS PGothic" charset="0"/>
            </a:endParaRPr>
          </a:p>
        </p:txBody>
      </p:sp>
      <p:pic>
        <p:nvPicPr>
          <p:cNvPr id="3" name="Picture 2" descr="FAMILY2_FIG02.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490" y="1852471"/>
            <a:ext cx="5754310" cy="43197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extLst>
          </p:cNvPr>
          <p:cNvSpPr>
            <a:spLocks noGrp="1"/>
          </p:cNvSpPr>
          <p:nvPr>
            <p:ph idx="1"/>
          </p:nvPr>
        </p:nvSpPr>
        <p:spPr>
          <a:xfrm>
            <a:off x="466725" y="1508125"/>
            <a:ext cx="8143875" cy="4740275"/>
          </a:xfrm>
        </p:spPr>
        <p:txBody>
          <a:bodyPr/>
          <a:lstStyle/>
          <a:p>
            <a:r>
              <a:rPr>
                <a:latin typeface="Rockwell" charset="0"/>
                <a:ea typeface="ＭＳ Ｐゴシック" charset="0"/>
                <a:cs typeface="ＭＳ Ｐゴシック" charset="0"/>
              </a:rPr>
              <a:t>Young, single adults are increasingly drawn to cities</a:t>
            </a:r>
          </a:p>
          <a:p>
            <a:r>
              <a:rPr>
                <a:latin typeface="Rockwell" charset="0"/>
                <a:ea typeface="ＭＳ Ｐゴシック" charset="0"/>
                <a:cs typeface="ＭＳ Ｐゴシック" charset="0"/>
              </a:rPr>
              <a:t>Older people are finding it easier to live in small apartments in urban areas</a:t>
            </a:r>
          </a:p>
          <a:p>
            <a:endParaRPr>
              <a:latin typeface="Rockwell" charset="0"/>
              <a:ea typeface="MS PGothic" charset="0"/>
              <a:cs typeface="MS PGothic" charset="0"/>
            </a:endParaRPr>
          </a:p>
          <a:p>
            <a:pPr algn="ctr">
              <a:buFont typeface="Wingdings" charset="0"/>
              <a:buNone/>
            </a:pPr>
            <a:r>
              <a:rPr>
                <a:latin typeface="Rockwell" charset="0"/>
                <a:ea typeface="MS PGothic" charset="0"/>
                <a:cs typeface="MS PGothic" charset="0"/>
              </a:rPr>
              <a:t>What will city life be like for the next generation?</a:t>
            </a:r>
          </a:p>
        </p:txBody>
      </p:sp>
      <p:sp>
        <p:nvSpPr>
          <p:cNvPr id="110594" name="Title 1"/>
          <p:cNvSpPr>
            <a:spLocks noGrp="1" noChangeArrowheads="1"/>
          </p:cNvSpPr>
          <p:nvPr>
            <p:ph type="title"/>
          </p:nvPr>
        </p:nvSpPr>
        <p:spPr>
          <a:xfrm>
            <a:off x="347663" y="347663"/>
            <a:ext cx="8447087" cy="1100137"/>
          </a:xfrm>
        </p:spPr>
        <p:txBody>
          <a:bodyPr/>
          <a:lstStyle/>
          <a:p>
            <a:r>
              <a:rPr>
                <a:latin typeface="Rockwell" charset="0"/>
                <a:ea typeface="MS PGothic" charset="0"/>
                <a:cs typeface="MS PGothic" charset="0"/>
              </a:rPr>
              <a:t>Urban Transformations</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Class Activity: What’</a:t>
            </a:r>
            <a:r>
              <a:rPr altLang="ja-JP">
                <a:latin typeface="Rockwell" charset="0"/>
                <a:ea typeface="MS PGothic" charset="0"/>
                <a:cs typeface="MS PGothic" charset="0"/>
              </a:rPr>
              <a:t>s in a Name? 1.1</a:t>
            </a:r>
            <a:endParaRPr>
              <a:latin typeface="Rockwell" charset="0"/>
              <a:ea typeface="MS PGothic" charset="0"/>
              <a:cs typeface="MS PGothic" charset="0"/>
            </a:endParaRPr>
          </a:p>
        </p:txBody>
      </p:sp>
      <p:sp>
        <p:nvSpPr>
          <p:cNvPr id="112642"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1. How many individuals in the United States share your first name?</a:t>
            </a:r>
          </a:p>
          <a:p>
            <a:pPr lvl="1">
              <a:buFont typeface="Times New Roman" charset="0"/>
              <a:buAutoNum type="alphaLcParenR"/>
            </a:pPr>
            <a:r>
              <a:rPr>
                <a:latin typeface="Rockwell" charset="0"/>
              </a:rPr>
              <a:t> none</a:t>
            </a:r>
          </a:p>
          <a:p>
            <a:pPr lvl="1">
              <a:buFont typeface="Times New Roman" charset="0"/>
              <a:buAutoNum type="alphaLcParenR"/>
            </a:pPr>
            <a:r>
              <a:rPr>
                <a:latin typeface="Rockwell" charset="0"/>
              </a:rPr>
              <a:t> 1–100</a:t>
            </a:r>
          </a:p>
          <a:p>
            <a:pPr lvl="1">
              <a:buFont typeface="Times New Roman" charset="0"/>
              <a:buAutoNum type="alphaLcParenR"/>
            </a:pPr>
            <a:r>
              <a:rPr>
                <a:latin typeface="Rockwell" charset="0"/>
              </a:rPr>
              <a:t> 100–1,000 </a:t>
            </a:r>
          </a:p>
          <a:p>
            <a:pPr lvl="1">
              <a:buFont typeface="Times New Roman" charset="0"/>
              <a:buAutoNum type="alphaLcParenR"/>
            </a:pPr>
            <a:r>
              <a:rPr>
                <a:latin typeface="Rockwell" charset="0"/>
              </a:rPr>
              <a:t> more than 1,000</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Class Activity: What’</a:t>
            </a:r>
            <a:r>
              <a:rPr altLang="ja-JP">
                <a:latin typeface="Rockwell" charset="0"/>
                <a:ea typeface="MS PGothic" charset="0"/>
                <a:cs typeface="MS PGothic" charset="0"/>
              </a:rPr>
              <a:t>s in a Name? 1.2 </a:t>
            </a:r>
            <a:endParaRPr>
              <a:latin typeface="Rockwell" charset="0"/>
              <a:ea typeface="MS PGothic" charset="0"/>
              <a:cs typeface="MS PGothic" charset="0"/>
            </a:endParaRPr>
          </a:p>
        </p:txBody>
      </p:sp>
      <p:sp>
        <p:nvSpPr>
          <p:cNvPr id="114690"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1. Statistically, my first name is the ______ most popular.</a:t>
            </a:r>
          </a:p>
          <a:p>
            <a:pPr lvl="1">
              <a:buFont typeface="Times New Roman" charset="0"/>
              <a:buAutoNum type="alphaLcParenR"/>
            </a:pPr>
            <a:r>
              <a:rPr>
                <a:latin typeface="Rockwell" charset="0"/>
              </a:rPr>
              <a:t> 1st–100th</a:t>
            </a:r>
          </a:p>
          <a:p>
            <a:pPr lvl="1">
              <a:buFont typeface="Times New Roman" charset="0"/>
              <a:buAutoNum type="alphaLcParenR"/>
            </a:pPr>
            <a:r>
              <a:rPr>
                <a:latin typeface="Rockwell" charset="0"/>
              </a:rPr>
              <a:t> 101–1,000th </a:t>
            </a:r>
          </a:p>
          <a:p>
            <a:pPr lvl="1">
              <a:buFont typeface="Times New Roman" charset="0"/>
              <a:buAutoNum type="alphaLcParenR"/>
            </a:pPr>
            <a:r>
              <a:rPr>
                <a:latin typeface="Rockwell" charset="0"/>
              </a:rPr>
              <a:t> 1,001th or more</a:t>
            </a:r>
          </a:p>
          <a:p>
            <a:pPr lvl="1">
              <a:buFont typeface="Times New Roman" charset="0"/>
              <a:buAutoNum type="alphaLcParenR"/>
            </a:pPr>
            <a:r>
              <a:rPr>
                <a:latin typeface="Rockwell" charset="0"/>
              </a:rPr>
              <a:t> not even on the charts!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Class Activity: What’</a:t>
            </a:r>
            <a:r>
              <a:rPr altLang="ja-JP">
                <a:latin typeface="Rockwell" charset="0"/>
                <a:ea typeface="MS PGothic" charset="0"/>
                <a:cs typeface="MS PGothic" charset="0"/>
              </a:rPr>
              <a:t>s in a Name? 1.3</a:t>
            </a:r>
            <a:endParaRPr>
              <a:latin typeface="Rockwell" charset="0"/>
              <a:ea typeface="MS PGothic" charset="0"/>
              <a:cs typeface="MS PGothic" charset="0"/>
            </a:endParaRPr>
          </a:p>
        </p:txBody>
      </p:sp>
      <p:sp>
        <p:nvSpPr>
          <p:cNvPr id="116738"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1. How many individuals in the United States share your last name?</a:t>
            </a:r>
          </a:p>
          <a:p>
            <a:pPr lvl="1">
              <a:buFont typeface="Times New Roman" charset="0"/>
              <a:buAutoNum type="alphaLcParenR"/>
            </a:pPr>
            <a:r>
              <a:rPr>
                <a:latin typeface="Rockwell" charset="0"/>
              </a:rPr>
              <a:t> none</a:t>
            </a:r>
          </a:p>
          <a:p>
            <a:pPr lvl="1">
              <a:buFont typeface="Times New Roman" charset="0"/>
              <a:buAutoNum type="alphaLcParenR"/>
            </a:pPr>
            <a:r>
              <a:rPr>
                <a:latin typeface="Rockwell" charset="0"/>
              </a:rPr>
              <a:t> 1–100</a:t>
            </a:r>
          </a:p>
          <a:p>
            <a:pPr lvl="1">
              <a:buFont typeface="Times New Roman" charset="0"/>
              <a:buAutoNum type="alphaLcParenR"/>
            </a:pPr>
            <a:r>
              <a:rPr>
                <a:latin typeface="Rockwell" charset="0"/>
              </a:rPr>
              <a:t> 100–1,000 </a:t>
            </a:r>
          </a:p>
          <a:p>
            <a:pPr lvl="1">
              <a:buFont typeface="Times New Roman" charset="0"/>
              <a:buAutoNum type="alphaLcParenR"/>
            </a:pPr>
            <a:r>
              <a:rPr>
                <a:latin typeface="Rockwell" charset="0"/>
              </a:rPr>
              <a:t> more than 1,000</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Class Activity: What’</a:t>
            </a:r>
            <a:r>
              <a:rPr altLang="ja-JP">
                <a:latin typeface="Rockwell" charset="0"/>
                <a:ea typeface="MS PGothic" charset="0"/>
                <a:cs typeface="MS PGothic" charset="0"/>
              </a:rPr>
              <a:t>s in a Name? 1.4</a:t>
            </a:r>
            <a:endParaRPr>
              <a:latin typeface="Rockwell" charset="0"/>
              <a:ea typeface="MS PGothic" charset="0"/>
              <a:cs typeface="MS PGothic" charset="0"/>
            </a:endParaRPr>
          </a:p>
        </p:txBody>
      </p:sp>
      <p:sp>
        <p:nvSpPr>
          <p:cNvPr id="118786"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1. Statistically, my last name is the ______ most popular.</a:t>
            </a:r>
          </a:p>
          <a:p>
            <a:pPr lvl="1">
              <a:buFont typeface="Times New Roman" charset="0"/>
              <a:buAutoNum type="alphaLcParenR"/>
            </a:pPr>
            <a:r>
              <a:rPr>
                <a:latin typeface="Rockwell" charset="0"/>
              </a:rPr>
              <a:t> 1st–100th</a:t>
            </a:r>
          </a:p>
          <a:p>
            <a:pPr lvl="1">
              <a:buFont typeface="Times New Roman" charset="0"/>
              <a:buAutoNum type="alphaLcParenR"/>
            </a:pPr>
            <a:r>
              <a:rPr>
                <a:latin typeface="Rockwell" charset="0"/>
              </a:rPr>
              <a:t> 101–1,000th </a:t>
            </a:r>
          </a:p>
          <a:p>
            <a:pPr lvl="1">
              <a:buFont typeface="Times New Roman" charset="0"/>
              <a:buAutoNum type="alphaLcParenR"/>
            </a:pPr>
            <a:r>
              <a:rPr>
                <a:latin typeface="Rockwell" charset="0"/>
              </a:rPr>
              <a:t> 1,001th or more</a:t>
            </a:r>
          </a:p>
          <a:p>
            <a:pPr lvl="1">
              <a:buFont typeface="Times New Roman" charset="0"/>
              <a:buAutoNum type="alphaLcParenR"/>
            </a:pPr>
            <a:r>
              <a:rPr>
                <a:latin typeface="Rockwell" charset="0"/>
              </a:rPr>
              <a:t> not even on the charts!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Class Activity: What’</a:t>
            </a:r>
            <a:r>
              <a:rPr altLang="ja-JP">
                <a:latin typeface="Rockwell" charset="0"/>
                <a:ea typeface="MS PGothic" charset="0"/>
                <a:cs typeface="MS PGothic" charset="0"/>
              </a:rPr>
              <a:t>s in a Name? 1.5</a:t>
            </a:r>
            <a:endParaRPr>
              <a:latin typeface="Rockwell" charset="0"/>
              <a:ea typeface="MS PGothic" charset="0"/>
              <a:cs typeface="MS PGothic" charset="0"/>
            </a:endParaRPr>
          </a:p>
        </p:txBody>
      </p:sp>
      <p:sp>
        <p:nvSpPr>
          <p:cNvPr id="120834"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1. How many individuals in the United States share your first and last name?</a:t>
            </a:r>
          </a:p>
          <a:p>
            <a:pPr lvl="1">
              <a:buFont typeface="Times New Roman" charset="0"/>
              <a:buAutoNum type="alphaLcParenR"/>
            </a:pPr>
            <a:r>
              <a:rPr>
                <a:latin typeface="Rockwell" charset="0"/>
              </a:rPr>
              <a:t> none</a:t>
            </a:r>
          </a:p>
          <a:p>
            <a:pPr lvl="1">
              <a:buFont typeface="Times New Roman" charset="0"/>
              <a:buAutoNum type="alphaLcParenR"/>
            </a:pPr>
            <a:r>
              <a:rPr>
                <a:latin typeface="Rockwell" charset="0"/>
              </a:rPr>
              <a:t> 1–10</a:t>
            </a:r>
          </a:p>
          <a:p>
            <a:pPr lvl="1">
              <a:buFont typeface="Times New Roman" charset="0"/>
              <a:buAutoNum type="alphaLcParenR"/>
            </a:pPr>
            <a:r>
              <a:rPr>
                <a:latin typeface="Rockwell" charset="0"/>
              </a:rPr>
              <a:t> 10–20 </a:t>
            </a:r>
          </a:p>
          <a:p>
            <a:pPr lvl="1">
              <a:buFont typeface="Times New Roman" charset="0"/>
              <a:buAutoNum type="alphaLcParenR"/>
            </a:pPr>
            <a:r>
              <a:rPr>
                <a:latin typeface="Rockwell" charset="0"/>
              </a:rPr>
              <a:t> more than 20</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Review Question 1</a:t>
            </a:r>
          </a:p>
        </p:txBody>
      </p:sp>
      <p:sp>
        <p:nvSpPr>
          <p:cNvPr id="122882"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1. What contributed to the decline of courtship in the process of mate selection?</a:t>
            </a:r>
          </a:p>
          <a:p>
            <a:pPr lvl="1">
              <a:buFont typeface="Times New Roman" charset="0"/>
              <a:buAutoNum type="alphaLcParenR"/>
            </a:pPr>
            <a:r>
              <a:rPr>
                <a:latin typeface="Rockwell" charset="0"/>
              </a:rPr>
              <a:t> decreasing exposure to urban life for young adults</a:t>
            </a:r>
          </a:p>
          <a:p>
            <a:pPr lvl="1">
              <a:buFont typeface="Times New Roman" charset="0"/>
              <a:buAutoNum type="alphaLcParenR"/>
            </a:pPr>
            <a:r>
              <a:rPr>
                <a:latin typeface="Rockwell" charset="0"/>
              </a:rPr>
              <a:t> increasing freedom for young adults</a:t>
            </a:r>
          </a:p>
          <a:p>
            <a:pPr lvl="1">
              <a:buFont typeface="Times New Roman" charset="0"/>
              <a:buAutoNum type="alphaLcParenR"/>
            </a:pPr>
            <a:r>
              <a:rPr>
                <a:latin typeface="Rockwell" charset="0"/>
              </a:rPr>
              <a:t> growing importance of family ties</a:t>
            </a:r>
          </a:p>
          <a:p>
            <a:pPr lvl="1">
              <a:buFont typeface="Times New Roman" charset="0"/>
              <a:buAutoNum type="alphaLcParenR"/>
            </a:pPr>
            <a:r>
              <a:rPr>
                <a:latin typeface="Rockwell" charset="0"/>
              </a:rPr>
              <a:t> decreasing disposable income for young adults</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Review Question 2</a:t>
            </a:r>
          </a:p>
        </p:txBody>
      </p:sp>
      <p:sp>
        <p:nvSpPr>
          <p:cNvPr id="124930"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2. Under the ideology of “separate spheres,”  what were separated?</a:t>
            </a:r>
          </a:p>
          <a:p>
            <a:pPr lvl="1">
              <a:buFont typeface="Times New Roman" charset="0"/>
              <a:buAutoNum type="alphaLcParenR"/>
            </a:pPr>
            <a:r>
              <a:rPr>
                <a:latin typeface="Rockwell" charset="0"/>
              </a:rPr>
              <a:t> work and play</a:t>
            </a:r>
          </a:p>
          <a:p>
            <a:pPr lvl="1">
              <a:buFont typeface="Times New Roman" charset="0"/>
              <a:buAutoNum type="alphaLcParenR"/>
            </a:pPr>
            <a:r>
              <a:rPr>
                <a:latin typeface="Rockwell" charset="0"/>
              </a:rPr>
              <a:t> adults at work and children at school</a:t>
            </a:r>
          </a:p>
          <a:p>
            <a:pPr lvl="1">
              <a:buFont typeface="Times New Roman" charset="0"/>
              <a:buAutoNum type="alphaLcParenR"/>
            </a:pPr>
            <a:r>
              <a:rPr>
                <a:latin typeface="Rockwell" charset="0"/>
              </a:rPr>
              <a:t> men at work and women at home</a:t>
            </a:r>
          </a:p>
          <a:p>
            <a:pPr lvl="1">
              <a:buFont typeface="Times New Roman" charset="0"/>
              <a:buAutoNum type="alphaLcParenR"/>
            </a:pPr>
            <a:r>
              <a:rPr>
                <a:latin typeface="Rockwell" charset="0"/>
              </a:rPr>
              <a:t> marriage and childbearing</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More Diverse Families</a:t>
            </a:r>
          </a:p>
        </p:txBody>
      </p:sp>
      <p:sp>
        <p:nvSpPr>
          <p:cNvPr id="1638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Four Historical Trends</a:t>
            </a:r>
          </a:p>
          <a:p>
            <a:pPr lvl="1"/>
            <a:r>
              <a:rPr>
                <a:latin typeface="Rockwell" charset="0"/>
              </a:rPr>
              <a:t>Most people today live much longer than people did in the past.</a:t>
            </a:r>
          </a:p>
          <a:p>
            <a:pPr lvl="1"/>
            <a:r>
              <a:rPr>
                <a:latin typeface="Rockwell" charset="0"/>
              </a:rPr>
              <a:t>People today have fewer children than people did in the past.</a:t>
            </a:r>
          </a:p>
          <a:p>
            <a:pPr lvl="1"/>
            <a:r>
              <a:rPr>
                <a:latin typeface="Rockwell" charset="0"/>
              </a:rPr>
              <a:t>Family members perform fewer functional tasks at home.</a:t>
            </a:r>
          </a:p>
          <a:p>
            <a:pPr lvl="1"/>
            <a:r>
              <a:rPr>
                <a:latin typeface="Rockwell" charset="0"/>
              </a:rPr>
              <a:t>Families have become more diverse in recent decades.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Review Question 3</a:t>
            </a:r>
          </a:p>
        </p:txBody>
      </p:sp>
      <p:sp>
        <p:nvSpPr>
          <p:cNvPr id="126978"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3. According to the textbook, the decline of the name “Mary” in the United States represents the rising trend of what attitude?</a:t>
            </a:r>
          </a:p>
          <a:p>
            <a:pPr lvl="1">
              <a:buFont typeface="Times New Roman" charset="0"/>
              <a:buAutoNum type="alphaLcParenR"/>
            </a:pPr>
            <a:r>
              <a:rPr>
                <a:latin typeface="Rockwell" charset="0"/>
              </a:rPr>
              <a:t> conformity</a:t>
            </a:r>
          </a:p>
          <a:p>
            <a:pPr lvl="1">
              <a:buFont typeface="Times New Roman" charset="0"/>
              <a:buAutoNum type="alphaLcParenR"/>
            </a:pPr>
            <a:r>
              <a:rPr>
                <a:latin typeface="Rockwell" charset="0"/>
              </a:rPr>
              <a:t> atheism</a:t>
            </a:r>
          </a:p>
          <a:p>
            <a:pPr lvl="1">
              <a:buFont typeface="Times New Roman" charset="0"/>
              <a:buAutoNum type="alphaLcParenR"/>
            </a:pPr>
            <a:r>
              <a:rPr>
                <a:latin typeface="Rockwell" charset="0"/>
              </a:rPr>
              <a:t> Islam</a:t>
            </a:r>
          </a:p>
          <a:p>
            <a:pPr lvl="1">
              <a:buFont typeface="Times New Roman" charset="0"/>
              <a:buAutoNum type="alphaLcParenR"/>
            </a:pPr>
            <a:r>
              <a:rPr>
                <a:latin typeface="Rockwell" charset="0"/>
              </a:rPr>
              <a:t> individualism</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Review Question 4</a:t>
            </a:r>
          </a:p>
        </p:txBody>
      </p:sp>
      <p:sp>
        <p:nvSpPr>
          <p:cNvPr id="129026"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4. In colonial America, Christian doctrine supported the legal concept of coverture, and wives </a:t>
            </a:r>
          </a:p>
          <a:p>
            <a:pPr lvl="1">
              <a:buFont typeface="Times New Roman" charset="0"/>
              <a:buAutoNum type="alphaLcParenR"/>
            </a:pPr>
            <a:r>
              <a:rPr>
                <a:latin typeface="Rockwell" charset="0"/>
              </a:rPr>
              <a:t> had to cover their heads in public.</a:t>
            </a:r>
          </a:p>
          <a:p>
            <a:pPr lvl="1">
              <a:buFont typeface="Times New Roman" charset="0"/>
              <a:buAutoNum type="alphaLcParenR"/>
            </a:pPr>
            <a:r>
              <a:rPr>
                <a:latin typeface="Rockwell" charset="0"/>
              </a:rPr>
              <a:t> had full rights to citizenship.</a:t>
            </a:r>
          </a:p>
          <a:p>
            <a:pPr lvl="1">
              <a:buFont typeface="Times New Roman" charset="0"/>
              <a:buAutoNum type="alphaLcParenR"/>
            </a:pPr>
            <a:r>
              <a:rPr>
                <a:latin typeface="Rockwell" charset="0"/>
              </a:rPr>
              <a:t> had the right to their husbands</a:t>
            </a:r>
            <a:r>
              <a:rPr lang="ja-JP" altLang="en-US">
                <a:latin typeface="Rockwell" charset="0"/>
              </a:rPr>
              <a:t>’</a:t>
            </a:r>
            <a:r>
              <a:rPr altLang="ja-JP">
                <a:latin typeface="Rockwell" charset="0"/>
              </a:rPr>
              <a:t> property.</a:t>
            </a:r>
          </a:p>
          <a:p>
            <a:pPr lvl="1">
              <a:buFont typeface="Times New Roman" charset="0"/>
              <a:buAutoNum type="alphaLcParenR"/>
            </a:pPr>
            <a:r>
              <a:rPr>
                <a:latin typeface="Rockwell" charset="0"/>
              </a:rPr>
              <a:t> did not have a legal existence but rather were incorporated into their husbands’ citizenship.</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Review Question 5</a:t>
            </a:r>
          </a:p>
        </p:txBody>
      </p:sp>
      <p:sp>
        <p:nvSpPr>
          <p:cNvPr id="131074"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5. When they were instituted in the early twentieth century, programs like Social Security and Aid to Dependent Children promoted marriage by</a:t>
            </a:r>
          </a:p>
          <a:p>
            <a:pPr lvl="1">
              <a:buFont typeface="Times New Roman" charset="0"/>
              <a:buAutoNum type="alphaLcParenR"/>
            </a:pPr>
            <a:r>
              <a:rPr>
                <a:latin typeface="Rockwell" charset="0"/>
              </a:rPr>
              <a:t> giving support to never-married women.</a:t>
            </a:r>
          </a:p>
          <a:p>
            <a:pPr lvl="1">
              <a:buFont typeface="Times New Roman" charset="0"/>
              <a:buAutoNum type="alphaLcParenR"/>
            </a:pPr>
            <a:r>
              <a:rPr>
                <a:latin typeface="Rockwell" charset="0"/>
              </a:rPr>
              <a:t> providing benefits only to veterans.</a:t>
            </a:r>
          </a:p>
          <a:p>
            <a:pPr lvl="1">
              <a:buFont typeface="Times New Roman" charset="0"/>
              <a:buAutoNum type="alphaLcParenR"/>
            </a:pPr>
            <a:r>
              <a:rPr>
                <a:latin typeface="Rockwell" charset="0"/>
              </a:rPr>
              <a:t> reducing economic incentives.</a:t>
            </a:r>
          </a:p>
          <a:p>
            <a:pPr lvl="1">
              <a:buFont typeface="Times New Roman" charset="0"/>
              <a:buAutoNum type="alphaLcParenR"/>
            </a:pPr>
            <a:r>
              <a:rPr>
                <a:latin typeface="Rockwell" charset="0"/>
              </a:rPr>
              <a:t> making women who had never been married or divorced ineligible.</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Review Question 6</a:t>
            </a:r>
          </a:p>
        </p:txBody>
      </p:sp>
      <p:sp>
        <p:nvSpPr>
          <p:cNvPr id="133122"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MS PGothic" charset="0"/>
              </a:rPr>
              <a:t>6. Which of the following demonstrates the increased likelihood that adults will spend more of their lives outside of marriage than in the past?</a:t>
            </a:r>
          </a:p>
          <a:p>
            <a:pPr lvl="1">
              <a:buFont typeface="Times New Roman" charset="0"/>
              <a:buAutoNum type="alphaLcParenR"/>
            </a:pPr>
            <a:r>
              <a:rPr>
                <a:latin typeface="Rockwell" charset="0"/>
              </a:rPr>
              <a:t> higher percentages of adults living with no relatives</a:t>
            </a:r>
          </a:p>
          <a:p>
            <a:pPr lvl="1">
              <a:buFont typeface="Times New Roman" charset="0"/>
              <a:buAutoNum type="alphaLcParenR"/>
            </a:pPr>
            <a:r>
              <a:rPr>
                <a:latin typeface="Rockwell" charset="0"/>
              </a:rPr>
              <a:t> decline in the divorce rate</a:t>
            </a:r>
          </a:p>
          <a:p>
            <a:pPr lvl="1">
              <a:buFont typeface="Times New Roman" charset="0"/>
              <a:buAutoNum type="alphaLcParenR"/>
            </a:pPr>
            <a:r>
              <a:rPr>
                <a:latin typeface="Rockwell" charset="0"/>
              </a:rPr>
              <a:t> younger average age of marriage</a:t>
            </a:r>
          </a:p>
          <a:p>
            <a:pPr lvl="1">
              <a:buFont typeface="Times New Roman" charset="0"/>
              <a:buAutoNum type="alphaLcParenR"/>
            </a:pPr>
            <a:r>
              <a:rPr>
                <a:latin typeface="Rockwell" charset="0"/>
              </a:rPr>
              <a:t> decline in single parenthood</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203200"/>
            <a:ext cx="8447087" cy="1100137"/>
          </a:xfrm>
        </p:spPr>
        <p:txBody>
          <a:bodyPr/>
          <a:lstStyle/>
          <a:p>
            <a:r>
              <a:rPr lang="en-US" b="0" dirty="0" smtClean="0"/>
              <a:t>Lecture Slides</a:t>
            </a:r>
            <a:endParaRPr lang="en-US" b="0" dirty="0"/>
          </a:p>
        </p:txBody>
      </p:sp>
      <p:sp>
        <p:nvSpPr>
          <p:cNvPr id="3" name="Text Placeholder 2"/>
          <p:cNvSpPr>
            <a:spLocks noGrp="1"/>
          </p:cNvSpPr>
          <p:nvPr>
            <p:ph type="body" sz="quarter" idx="10"/>
          </p:nvPr>
        </p:nvSpPr>
        <p:spPr/>
        <p:txBody>
          <a:bodyPr/>
          <a:lstStyle/>
          <a:p>
            <a:pPr marL="0" indent="0" algn="ctr">
              <a:buNone/>
            </a:pPr>
            <a:r>
              <a:rPr lang="en-US" b="1" dirty="0">
                <a:solidFill>
                  <a:srgbClr val="000000"/>
                </a:solidFill>
                <a:latin typeface="Rockwell" charset="0"/>
                <a:cs typeface="Arial Black" charset="0"/>
              </a:rPr>
              <a:t>The Family: Diversity, Inequality, </a:t>
            </a:r>
            <a:br>
              <a:rPr lang="en-US" b="1" dirty="0">
                <a:solidFill>
                  <a:srgbClr val="000000"/>
                </a:solidFill>
                <a:latin typeface="Rockwell" charset="0"/>
                <a:cs typeface="Arial Black" charset="0"/>
              </a:rPr>
            </a:br>
            <a:r>
              <a:rPr lang="en-US" b="1" dirty="0">
                <a:solidFill>
                  <a:srgbClr val="000000"/>
                </a:solidFill>
                <a:latin typeface="Rockwell" charset="0"/>
                <a:cs typeface="Arial Black" charset="0"/>
              </a:rPr>
              <a:t>and Social Change, 2nd </a:t>
            </a:r>
            <a:r>
              <a:rPr lang="en-US" b="1" dirty="0" smtClean="0">
                <a:solidFill>
                  <a:srgbClr val="000000"/>
                </a:solidFill>
                <a:latin typeface="Rockwell" charset="0"/>
                <a:cs typeface="Arial Black" charset="0"/>
              </a:rPr>
              <a:t>Edition</a:t>
            </a:r>
            <a:endParaRPr lang="en-US" b="1" dirty="0">
              <a:solidFill>
                <a:srgbClr val="000000"/>
              </a:solidFill>
              <a:latin typeface="Rockwell" charset="0"/>
              <a:cs typeface="Arial Black" charset="0"/>
            </a:endParaRPr>
          </a:p>
        </p:txBody>
      </p:sp>
      <p:sp>
        <p:nvSpPr>
          <p:cNvPr id="4" name="Text Placeholder 3"/>
          <p:cNvSpPr>
            <a:spLocks noGrp="1"/>
          </p:cNvSpPr>
          <p:nvPr>
            <p:ph type="body" sz="quarter" idx="11"/>
          </p:nvPr>
        </p:nvSpPr>
        <p:spPr>
          <a:xfrm>
            <a:off x="381000" y="2667000"/>
            <a:ext cx="8399463" cy="3771900"/>
          </a:xfrm>
        </p:spPr>
        <p:txBody>
          <a:bodyPr/>
          <a:lstStyle/>
          <a:p>
            <a:pPr marL="0" indent="0" algn="ctr">
              <a:lnSpc>
                <a:spcPts val="3900"/>
              </a:lnSpc>
              <a:buNone/>
            </a:pPr>
            <a:r>
              <a:rPr lang="en-US" dirty="0">
                <a:latin typeface="Rockwell" charset="0"/>
                <a:cs typeface="Times New Roman" charset="0"/>
              </a:rPr>
              <a:t>This concludes the Lecture Slide Set </a:t>
            </a:r>
            <a:br>
              <a:rPr lang="en-US" dirty="0">
                <a:latin typeface="Rockwell" charset="0"/>
                <a:cs typeface="Times New Roman" charset="0"/>
              </a:rPr>
            </a:br>
            <a:r>
              <a:rPr lang="en-US" dirty="0">
                <a:latin typeface="Rockwell" charset="0"/>
                <a:cs typeface="Times New Roman" charset="0"/>
              </a:rPr>
              <a:t>for Chapter </a:t>
            </a:r>
            <a:r>
              <a:rPr lang="en-US" dirty="0" smtClean="0">
                <a:latin typeface="Rockwell" charset="0"/>
                <a:cs typeface="Times New Roman" charset="0"/>
              </a:rPr>
              <a:t>2</a:t>
            </a:r>
          </a:p>
          <a:p>
            <a:pPr marL="0" indent="0" algn="ctr">
              <a:lnSpc>
                <a:spcPts val="3900"/>
              </a:lnSpc>
              <a:buNone/>
            </a:pPr>
            <a:endParaRPr lang="en-US" dirty="0">
              <a:latin typeface="Rockwell" charset="0"/>
              <a:cs typeface="Times New Roman" charset="0"/>
            </a:endParaRPr>
          </a:p>
          <a:p>
            <a:pPr marL="0" indent="0" algn="ctr">
              <a:lnSpc>
                <a:spcPts val="3900"/>
              </a:lnSpc>
              <a:buNone/>
            </a:pPr>
            <a:endParaRPr lang="en-US" dirty="0">
              <a:latin typeface="Rockwell" charset="0"/>
              <a:cs typeface="Times New Roman" charset="0"/>
            </a:endParaRPr>
          </a:p>
          <a:p>
            <a:pPr marL="0" indent="0" algn="ctr">
              <a:spcBef>
                <a:spcPts val="3600"/>
              </a:spcBef>
              <a:buNone/>
            </a:pPr>
            <a:r>
              <a:rPr lang="en-US" sz="2400" dirty="0" smtClean="0">
                <a:latin typeface="Rockwell" charset="0"/>
                <a:cs typeface="Times New Roman" charset="0"/>
              </a:rPr>
              <a:t>© </a:t>
            </a:r>
            <a:r>
              <a:rPr lang="en-US" sz="2400" dirty="0">
                <a:latin typeface="Rockwell" charset="0"/>
                <a:cs typeface="Times New Roman" charset="0"/>
              </a:rPr>
              <a:t>2018 W. W. Norton &amp; Company, Inc.</a:t>
            </a:r>
          </a:p>
          <a:p>
            <a:pPr marL="0" indent="0" algn="ctr">
              <a:buNone/>
            </a:pPr>
            <a:r>
              <a:rPr lang="en-US" sz="2400" dirty="0">
                <a:latin typeface="Rockwell" charset="0"/>
                <a:cs typeface="Times New Roman" charset="0"/>
              </a:rPr>
              <a:t>Independent and Employee-Owned</a:t>
            </a:r>
          </a:p>
          <a:p>
            <a:pPr marL="0" indent="0">
              <a:buNone/>
            </a:pPr>
            <a:endParaRPr lang="en-US" dirty="0"/>
          </a:p>
        </p:txBody>
      </p:sp>
    </p:spTree>
    <p:extLst>
      <p:ext uri="{BB962C8B-B14F-4D97-AF65-F5344CB8AC3E}">
        <p14:creationId xmlns:p14="http://schemas.microsoft.com/office/powerpoint/2010/main" val="2456238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Types and Terms</a:t>
            </a:r>
          </a:p>
        </p:txBody>
      </p:sp>
      <p:sp>
        <p:nvSpPr>
          <p:cNvPr id="1843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Monogamy Definition</a:t>
            </a:r>
          </a:p>
        </p:txBody>
      </p:sp>
      <p:sp>
        <p:nvSpPr>
          <p:cNvPr id="2048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Monogamy</a:t>
            </a:r>
          </a:p>
          <a:p>
            <a:pPr lvl="4">
              <a:buFont typeface="Wingdings" charset="0"/>
              <a:buChar char=""/>
            </a:pPr>
            <a:r>
              <a:rPr>
                <a:latin typeface="Rockwell" charset="0"/>
              </a:rPr>
              <a:t>The marriage of one person to one other person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MS PGothic" charset="0"/>
              </a:rPr>
              <a:t>The Family in History: Polygamy Definition</a:t>
            </a:r>
          </a:p>
        </p:txBody>
      </p:sp>
      <p:sp>
        <p:nvSpPr>
          <p:cNvPr id="2253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MS PGothic" charset="0"/>
              </a:rPr>
              <a:t>Family Types and Terms:</a:t>
            </a:r>
          </a:p>
          <a:p>
            <a:pPr lvl="1"/>
            <a:r>
              <a:rPr>
                <a:latin typeface="Rockwell" charset="0"/>
              </a:rPr>
              <a:t>Monogamy</a:t>
            </a:r>
          </a:p>
          <a:p>
            <a:pPr lvl="1"/>
            <a:r>
              <a:rPr>
                <a:latin typeface="Rockwell" charset="0"/>
              </a:rPr>
              <a:t>Polygamy</a:t>
            </a:r>
          </a:p>
          <a:p>
            <a:pPr lvl="4">
              <a:buFont typeface="Wingdings" charset="0"/>
              <a:buChar char=""/>
            </a:pPr>
            <a:r>
              <a:rPr>
                <a:latin typeface="Rockwell" charset="0"/>
              </a:rPr>
              <a:t>A marriage in which one person has several spouses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ＭＳ Ｐゴシック"/>
        <a:cs typeface="Arial"/>
      </a:majorFont>
      <a:minorFont>
        <a:latin typeface="Rockwel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mpd="sng">
          <a:solidFill>
            <a:srgbClr val="6E4E8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defPPr>
          <a:defRPr dirty="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10987</TotalTime>
  <Words>7666</Words>
  <Application>Microsoft Macintosh PowerPoint</Application>
  <PresentationFormat>On-screen Show (4:3)</PresentationFormat>
  <Paragraphs>685</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Template</vt:lpstr>
      <vt:lpstr>2</vt:lpstr>
      <vt:lpstr>The Family in History</vt:lpstr>
      <vt:lpstr>The Family in History: Longer Lifespan</vt:lpstr>
      <vt:lpstr>The Family in History: Fewer Children</vt:lpstr>
      <vt:lpstr>The Family in History: Fewer Functional Tasks at Home</vt:lpstr>
      <vt:lpstr>The Family in History: More Diverse Families</vt:lpstr>
      <vt:lpstr>The Family in History: Types and Terms</vt:lpstr>
      <vt:lpstr>The Family in History: Monogamy Definition</vt:lpstr>
      <vt:lpstr>The Family in History: Polygamy Definition</vt:lpstr>
      <vt:lpstr>The Family in History: Nuclear Family Definition</vt:lpstr>
      <vt:lpstr>The Family in History: Conjugal Family</vt:lpstr>
      <vt:lpstr>The Family in History: Patrilineal Definition</vt:lpstr>
      <vt:lpstr>The Family in History: Matrilineal</vt:lpstr>
      <vt:lpstr>The Family in History: Patrilocal Definition</vt:lpstr>
      <vt:lpstr>The Family in History: Matrilocal</vt:lpstr>
      <vt:lpstr>The Family in History: Patriarchal Definition</vt:lpstr>
      <vt:lpstr>The Family in History: Matriarchal</vt:lpstr>
      <vt:lpstr>The Family in History: Heterogamy Definition</vt:lpstr>
      <vt:lpstr>The Family in History: Homogamy</vt:lpstr>
      <vt:lpstr>Early History</vt:lpstr>
      <vt:lpstr>Early History: Patriarchy Definition</vt:lpstr>
      <vt:lpstr>Origins of the American Family: American Indians</vt:lpstr>
      <vt:lpstr>Origins of the American Family: Coverture</vt:lpstr>
      <vt:lpstr>Origins of the American Family: Children and Families</vt:lpstr>
      <vt:lpstr>Origins of the American Family: Extended Families</vt:lpstr>
      <vt:lpstr>Origins of the American Family: Stem Family</vt:lpstr>
      <vt:lpstr>Origins of the American Family: African Americans</vt:lpstr>
      <vt:lpstr>Origins of the American Family: Marriage</vt:lpstr>
      <vt:lpstr>Origins of the American Family: Courtship</vt:lpstr>
      <vt:lpstr>Origins of the American Family: Fewer  Children, More Tender Families</vt:lpstr>
      <vt:lpstr>Origins of the American Family: Institutional Arenas</vt:lpstr>
      <vt:lpstr>Institutional Arenas: Separate Spheres Definition</vt:lpstr>
      <vt:lpstr>Institutional Arenas: Family and State</vt:lpstr>
      <vt:lpstr>Institutional Arenas: No Families</vt:lpstr>
      <vt:lpstr>Institutional Arenas: African Americans, Asian Americans, Mexican Americans</vt:lpstr>
      <vt:lpstr>The Modern Family (1900–1960s)</vt:lpstr>
      <vt:lpstr>The Modern Family (1900–1960s): Companionship Family</vt:lpstr>
      <vt:lpstr>The Companionship Family Ideal</vt:lpstr>
      <vt:lpstr>The Modern Family (1900– 1960s): Companionate Marriage Definition</vt:lpstr>
      <vt:lpstr>The Modern Family (1900–1960s): Dating Definition</vt:lpstr>
      <vt:lpstr>The Modern Family (1900–1960s): Family Wage Definition</vt:lpstr>
      <vt:lpstr>The Modern Family (1900–1960s): Baby Boom Definition</vt:lpstr>
      <vt:lpstr>The Story behind the Numbers: Birth Rates and Women Workers</vt:lpstr>
      <vt:lpstr>The Story behind the Numbers: Baby Boom</vt:lpstr>
      <vt:lpstr>New Family Diversity (1960s–Present)</vt:lpstr>
      <vt:lpstr>New Family Diversity (1960s–Present): Distribution of Household Types</vt:lpstr>
      <vt:lpstr>New Family Diversity (1960s–Present): Modern Relationships and Identities</vt:lpstr>
      <vt:lpstr>New Family Diversity (1960s–Present): Independence</vt:lpstr>
      <vt:lpstr>New Family Diversity (1960s–Present): Children and Families</vt:lpstr>
      <vt:lpstr>New Family Diversity (1960s–Present): Name</vt:lpstr>
      <vt:lpstr>New Family Diversity (1960s–Present): Top 100 Girls’ Names as Percentages of All Girls Born</vt:lpstr>
      <vt:lpstr>Urban Transformations</vt:lpstr>
      <vt:lpstr>Class Activity: What’s in a Name? 1.1</vt:lpstr>
      <vt:lpstr>Class Activity: What’s in a Name? 1.2 </vt:lpstr>
      <vt:lpstr>Class Activity: What’s in a Name? 1.3</vt:lpstr>
      <vt:lpstr>Class Activity: What’s in a Name? 1.4</vt:lpstr>
      <vt:lpstr>Class Activity: What’s in a Name? 1.5</vt:lpstr>
      <vt:lpstr>Review Question 1</vt:lpstr>
      <vt:lpstr>Review Question 2</vt:lpstr>
      <vt:lpstr>Review Question 3</vt:lpstr>
      <vt:lpstr>Review Question 4</vt:lpstr>
      <vt:lpstr>Review Question 5</vt:lpstr>
      <vt:lpstr>Review Question 6</vt:lpstr>
      <vt:lpstr>Lecture Slides</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Compositor</dc:creator>
  <cp:lastModifiedBy>macuser</cp:lastModifiedBy>
  <cp:revision>448</cp:revision>
  <dcterms:created xsi:type="dcterms:W3CDTF">2012-07-17T19:24:24Z</dcterms:created>
  <dcterms:modified xsi:type="dcterms:W3CDTF">2018-04-25T06:43:20Z</dcterms:modified>
</cp:coreProperties>
</file>