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6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118" d="100"/>
          <a:sy n="118" d="100"/>
        </p:scale>
        <p:origin x="26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52BC2F-3106-45DC-A767-4378B69F076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03BD2B-05DA-415C-B9DE-0D6ADB3FD0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709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Social Structure Theory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b="1" dirty="0" smtClean="0">
                <a:solidFill>
                  <a:srgbClr val="FFFF00"/>
                </a:solidFill>
              </a:rPr>
              <a:t>SOCIAL FORCES NOT 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INDIVIDUAL TRAITS CAUSE 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CRIME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9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Poverty and Crime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Crime can be traced to SOCIOECONOMIC disadvantages.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Many turn to crime because they feel they can not obtain wealth in conventional ways.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7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</a:rPr>
              <a:t>Questions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Is this situation aggravated by the</a:t>
            </a: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MEDIAS focus on wealth?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90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>
                <a:solidFill>
                  <a:srgbClr val="FFFF00"/>
                </a:solidFill>
              </a:rPr>
              <a:t>Questions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Is our self image in the U.S. tied </a:t>
            </a: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to material goods?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8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</a:rPr>
              <a:t>Questions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Do people take drugs to numb </a:t>
            </a: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themselves because they are </a:t>
            </a:r>
          </a:p>
          <a:p>
            <a:pPr marL="137160" indent="0">
              <a:buNone/>
            </a:pPr>
            <a:r>
              <a:rPr lang="en-US" sz="4000" b="1" smtClean="0">
                <a:solidFill>
                  <a:srgbClr val="FFFF00"/>
                </a:solidFill>
              </a:rPr>
              <a:t>poor</a:t>
            </a:r>
            <a:r>
              <a:rPr lang="en-US" sz="4000" b="1" dirty="0" smtClean="0">
                <a:solidFill>
                  <a:srgbClr val="FFFF00"/>
                </a:solidFill>
              </a:rPr>
              <a:t>?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34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Social Structure Theory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09160"/>
          </a:xfrm>
        </p:spPr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Believe that a DISADVANTAGED 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ECONOMIC  CLASS position is the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primary cause of crime.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5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Social Structure Theory has 3 overlapping branches.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1. Social Disorganization Theory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2. Strain Theory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3. Cultural Deviance Theory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All 3 branches hold the CORE belief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that SOCIAL ISOLATION and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DISORGANIZED NEIGHBORHOODS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produce crime.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3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Social Disorganization Theory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Crime rates are elevated in a highly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transient, changing neighborhood where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residences and commercial property exist 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side by side.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5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Social Disorganization Theory – Cont.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People try to leave as soon as possible.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Results in:</a:t>
            </a:r>
          </a:p>
          <a:p>
            <a:pPr marL="137160" indent="0"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1. Poor personal relationships.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98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Social Disorganization Theory – Cont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3900" b="1" dirty="0" smtClean="0">
                <a:solidFill>
                  <a:srgbClr val="FFFF00"/>
                </a:solidFill>
              </a:rPr>
              <a:t>2. People </a:t>
            </a:r>
            <a:r>
              <a:rPr lang="en-US" sz="3900" b="1" dirty="0">
                <a:solidFill>
                  <a:srgbClr val="FFFF00"/>
                </a:solidFill>
              </a:rPr>
              <a:t>uninterested in community matters.</a:t>
            </a:r>
          </a:p>
          <a:p>
            <a:pPr marL="137160" indent="0">
              <a:buNone/>
            </a:pPr>
            <a:r>
              <a:rPr lang="en-US" sz="3900" b="1" dirty="0" smtClean="0">
                <a:solidFill>
                  <a:srgbClr val="FFFF00"/>
                </a:solidFill>
              </a:rPr>
              <a:t>3. Constant </a:t>
            </a:r>
            <a:r>
              <a:rPr lang="en-US" sz="3900" b="1" dirty="0">
                <a:solidFill>
                  <a:srgbClr val="FFFF00"/>
                </a:solidFill>
              </a:rPr>
              <a:t>Resident </a:t>
            </a:r>
            <a:r>
              <a:rPr lang="en-US" sz="3900" b="1" dirty="0" smtClean="0">
                <a:solidFill>
                  <a:srgbClr val="FFFF00"/>
                </a:solidFill>
              </a:rPr>
              <a:t>Turnover.</a:t>
            </a:r>
          </a:p>
          <a:p>
            <a:pPr marL="137160" indent="0">
              <a:buNone/>
            </a:pPr>
            <a:r>
              <a:rPr lang="en-US" sz="3900" b="1" dirty="0" smtClean="0">
                <a:solidFill>
                  <a:srgbClr val="FFFF00"/>
                </a:solidFill>
              </a:rPr>
              <a:t>4. Breakdown of school and family.</a:t>
            </a:r>
          </a:p>
          <a:p>
            <a:pPr marL="137160" indent="0">
              <a:buNone/>
            </a:pPr>
            <a:r>
              <a:rPr lang="en-US" sz="3900" b="1" dirty="0" smtClean="0">
                <a:solidFill>
                  <a:srgbClr val="FFFF00"/>
                </a:solidFill>
              </a:rPr>
              <a:t>5. Lack of informal and formal social controls.</a:t>
            </a:r>
            <a:endParaRPr lang="en-US" sz="39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8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U.S. has a STRATIFIED society.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 society based on SOCIAL STRATA created by an UNEQUAL distribution of WEALTH, POWER, &amp; PRESTIGE.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8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Social Disorganization Theory – Cont.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Shaw &amp; McKay (Chicago – 1920’s)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TRANSITIONAL NEIGHBORHOODS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1. Poor neighborhoods with high population turnover.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2. Neighborhood organization breaks down and crime takes over.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Social Disorganization Theory – Cont</a:t>
            </a:r>
            <a:r>
              <a:rPr lang="en-US" sz="3200" b="1" dirty="0" smtClean="0">
                <a:solidFill>
                  <a:srgbClr val="FFFF00"/>
                </a:solidFill>
              </a:rPr>
              <a:t>.</a:t>
            </a: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Shaw &amp; McKay (Chicago – 1920’s</a:t>
            </a:r>
            <a:r>
              <a:rPr lang="en-US" sz="3200" b="1" dirty="0" smtClean="0">
                <a:solidFill>
                  <a:srgbClr val="FFFF00"/>
                </a:solidFill>
              </a:rPr>
              <a:t>)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Concentric Zones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1. Nine Concentric zones circle around the central city.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2. Most crime occurs in the inner city zones.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* These theories have been continuously upheld.</a:t>
            </a: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8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Social Disorganization Theory – Cont.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William Julius Wilson (Chicago – 1970’s)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POVERTY CONCENTRATION EFFECT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Because people FLEE from poor disorganized neighborhoods, the group that remains is STUCK.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2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Social Disorganization Theory – Cont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Robert Sampson (1990’s – 2000)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COLLECTIVE EFFICACY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(The opposite of the concentration effect.)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Cohesive communities with TRUST &amp; SUPERVISION of children.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59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Three Forms of Collective Efficacy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1. Informal Social Control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family supervise and guide youth.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Neighbors “watch out” for each other.</a:t>
            </a:r>
          </a:p>
          <a:p>
            <a:pPr marL="651510" indent="-514350">
              <a:buAutoNum type="arabicPeriod"/>
            </a:pP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8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Three Forms of Collective </a:t>
            </a:r>
            <a:r>
              <a:rPr lang="en-US" b="1" dirty="0" smtClean="0">
                <a:solidFill>
                  <a:srgbClr val="FFFF00"/>
                </a:solidFill>
              </a:rPr>
              <a:t>Efficacy – Cont.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2. Institutional Social Control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Schools, churches, businesses, social service &amp; volunteer organizations.</a:t>
            </a: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79390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Three Forms of Collective Efficacy – Cont.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3. Public Social Control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Police, political power, governmental groups and programs.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9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/>
              <a:t> </a:t>
            </a: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2. STRAIN THEORY (Robert Merton – 1957)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View crime as a result of lower class FRUSTRATION &amp; ANGER.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People who can not achieve goals conventionally turn to crime.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6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3500" b="1" dirty="0">
                <a:solidFill>
                  <a:srgbClr val="FFFF00"/>
                </a:solidFill>
              </a:rPr>
              <a:t>STRAIN THEORY (Robert Merton – 1957</a:t>
            </a:r>
            <a:r>
              <a:rPr lang="en-US" sz="3500" b="1" dirty="0" smtClean="0">
                <a:solidFill>
                  <a:srgbClr val="FFFF00"/>
                </a:solidFill>
              </a:rPr>
              <a:t>)</a:t>
            </a:r>
          </a:p>
          <a:p>
            <a:pPr marL="137160" indent="0">
              <a:buNone/>
            </a:pPr>
            <a:endParaRPr lang="en-US" sz="35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Theory of ANOMIE (Lack of norms)</a:t>
            </a:r>
          </a:p>
          <a:p>
            <a:pPr marL="137160" indent="0">
              <a:buNone/>
            </a:pPr>
            <a:endParaRPr lang="en-US" sz="3500" b="1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(Two elements of culture interact to produce ANOMIE.)</a:t>
            </a:r>
          </a:p>
          <a:p>
            <a:pPr marL="137160" indent="0">
              <a:buNone/>
            </a:pPr>
            <a:endParaRPr lang="en-US" sz="3500" b="1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1. Culturally defined goals. Ex. Wealth</a:t>
            </a:r>
          </a:p>
          <a:p>
            <a:pPr marL="137160" indent="0"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2. Socially approved means for attaining them.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INSTITUTIONAL ANOMIE THEORY (Steven Messner &amp; Richard Rosenfeld – 1994)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Updated version of Merton's work on Anomie.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Anomie arises because of the desire to succeed &amp; have a piece of the “American Dream” at ANY COST.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37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In the U.S. we identify:</a:t>
            </a:r>
          </a:p>
          <a:p>
            <a:pPr marL="137160" indent="0">
              <a:buNone/>
            </a:pPr>
            <a:endParaRPr lang="en-US" sz="40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UPPER, MIDDLE &amp; LOWER CLASS.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75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INSTITUTIONAL ANOMIE THEORY (Steven Messner &amp; Richard Rosenfeld – 1994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marL="13716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1. Non – Economic functions are de valued.</a:t>
            </a:r>
          </a:p>
          <a:p>
            <a:pPr marL="13716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EX. Family, school, community, are beneath economic goals.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7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INSTITUTIONAL ANOMIE THEORY (Steven Messner &amp; Richard Rosenfeld – 1994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2. Non </a:t>
            </a:r>
            <a:r>
              <a:rPr lang="en-US" b="1" dirty="0">
                <a:solidFill>
                  <a:srgbClr val="FFFF00"/>
                </a:solidFill>
              </a:rPr>
              <a:t>– Economic roles have to adjust to economic roles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EX. Families move, schools change to accommodate better jobs.</a:t>
            </a:r>
          </a:p>
          <a:p>
            <a:pPr marL="13716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87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INSTITUTIONAL ANOMIE THEORY (Steven Messner &amp; Richard Rosenfeld – 1994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Economic language penetrates non – economic realms.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EX. – “Bottom Line”  “Downsize”  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Spouses are “Partners”  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Countries should be run like “businesses”</a:t>
            </a: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2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General Strain Theory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General Strain Theory – (Robert Agnew 1993)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Criminality is the result of “NEGATIVE AFFECTIVE  STATES”.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Anger, frustration, &amp; adverse emotions in the wake of destructive social relationships.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0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General Strain Theory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3200" b="1" dirty="0">
                <a:solidFill>
                  <a:srgbClr val="FFFF00"/>
                </a:solidFill>
              </a:rPr>
              <a:t>General Strain Theory – (Robert Agnew 1993</a:t>
            </a:r>
            <a:r>
              <a:rPr lang="en-US" sz="3200" b="1" dirty="0" smtClean="0">
                <a:solidFill>
                  <a:srgbClr val="FFFF00"/>
                </a:solidFill>
              </a:rPr>
              <a:t>)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Examples: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We are unable to attain wealth &amp; fame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We see our peers as doing better than us.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Loss or perceived loss. (Boyfriend, Divorce, Death, etc.</a:t>
            </a: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Child abuse, crime, school failure, (negative stimuli)</a:t>
            </a: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1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Social Structure Theory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3. CULTRAL DEVIANCE THEORY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A LOWER CLASS SUB CULTURE develops as a reaction to: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An inability to attain MAINSTREAM GOALS.</a:t>
            </a:r>
          </a:p>
          <a:p>
            <a:pPr marL="137160" indent="0">
              <a:buNone/>
            </a:pP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2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CULTRAL DEVIANCE </a:t>
            </a:r>
            <a:r>
              <a:rPr lang="en-US" b="1" dirty="0" smtClean="0">
                <a:solidFill>
                  <a:srgbClr val="FFFF00"/>
                </a:solidFill>
              </a:rPr>
              <a:t>THEORY – Cont.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Walter Miller (1958)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FOCAL CONCERNS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Excitement, Risk Taking &amp; Street Smarts are valued.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7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CULTRAL DEVIANCE THEORY – </a:t>
            </a:r>
            <a:r>
              <a:rPr lang="en-US" b="1" dirty="0" smtClean="0">
                <a:solidFill>
                  <a:srgbClr val="FFFF00"/>
                </a:solidFill>
              </a:rPr>
              <a:t>Cont.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Albert Cohen (1955)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Wrote, “ Delinquent Boys”.</a:t>
            </a: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Since they can NOT achieve success lower class youth develop, “STATUS FRUSTRATION”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Sub Cultures like GANGS emerge.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b="1" dirty="0">
                <a:solidFill>
                  <a:srgbClr val="FFFF00"/>
                </a:solidFill>
              </a:rPr>
              <a:t>CULTRAL DEVIANCE THEORY – Cont</a:t>
            </a:r>
            <a:r>
              <a:rPr lang="en-US" b="1" dirty="0" smtClean="0">
                <a:solidFill>
                  <a:srgbClr val="FFFF00"/>
                </a:solidFill>
              </a:rPr>
              <a:t>.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DIFFERENTIAL OPPORTUNITY</a:t>
            </a: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Lower class youth (due to limited legitimate opportunities) join gangs &amp; seek criminal activity to achieve STATUS &amp; SUCCESS</a:t>
            </a:r>
            <a:endParaRPr lang="en-US" sz="32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6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7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Social Structure Theory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Oscar Lewis (1966)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Described a CULURE of POVERTY in U.S.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</a:rPr>
              <a:t>Culture of Poverty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Passed from one generation to the next.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Apathy, cynicism &amp; mistrust result.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5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Culture of Poverty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Children </a:t>
            </a:r>
            <a:r>
              <a:rPr lang="en-US" sz="4000" dirty="0">
                <a:solidFill>
                  <a:srgbClr val="FFFF00"/>
                </a:solidFill>
              </a:rPr>
              <a:t>have a higher poverty 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rate </a:t>
            </a:r>
            <a:r>
              <a:rPr lang="en-US" sz="4000" dirty="0">
                <a:solidFill>
                  <a:srgbClr val="FFFF00"/>
                </a:solidFill>
              </a:rPr>
              <a:t>compared to any other age </a:t>
            </a:r>
            <a:endParaRPr lang="en-US" sz="4000" dirty="0" smtClean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group</a:t>
            </a:r>
            <a:endParaRPr lang="en-US" sz="4000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7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Culture of Poverty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The number of U.S. children </a:t>
            </a: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covered by health insurance is</a:t>
            </a: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declining.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6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Culture of Poverty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Income of Latinos and African</a:t>
            </a: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Americans is 2/3rds when </a:t>
            </a:r>
          </a:p>
          <a:p>
            <a:pPr marL="137160" indent="0"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compared to Whites.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1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Culture of Poverty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jobless rate for African American males has steadily increased since 2000.</a:t>
            </a:r>
          </a:p>
          <a:p>
            <a:pPr marL="13716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13716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The Incarceration rates for African American males has climbed since the 1990’s.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439</TotalTime>
  <Words>1105</Words>
  <Application>Microsoft Office PowerPoint</Application>
  <PresentationFormat>On-screen Show (4:3)</PresentationFormat>
  <Paragraphs>244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Apex</vt:lpstr>
      <vt:lpstr>Social Structure Theory</vt:lpstr>
      <vt:lpstr>Social Structure Theory</vt:lpstr>
      <vt:lpstr>Social Structure Theory</vt:lpstr>
      <vt:lpstr>Social Structure Theory</vt:lpstr>
      <vt:lpstr>Culture of Poverty</vt:lpstr>
      <vt:lpstr>Culture of Poverty</vt:lpstr>
      <vt:lpstr>Culture of Poverty</vt:lpstr>
      <vt:lpstr>Culture of Poverty</vt:lpstr>
      <vt:lpstr>Culture of Poverty</vt:lpstr>
      <vt:lpstr>Poverty and Crime</vt:lpstr>
      <vt:lpstr>Questions</vt:lpstr>
      <vt:lpstr>Questions</vt:lpstr>
      <vt:lpstr>Questions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Social Structure Theory</vt:lpstr>
      <vt:lpstr>General Strain Theory</vt:lpstr>
      <vt:lpstr>General Strain Theory</vt:lpstr>
      <vt:lpstr>Social Structure Theory</vt:lpstr>
      <vt:lpstr>Social Structure Theory</vt:lpstr>
      <vt:lpstr>Social Structure Theory</vt:lpstr>
      <vt:lpstr>Social Structure Theory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nhlhky99</dc:creator>
  <cp:lastModifiedBy>Windows User</cp:lastModifiedBy>
  <cp:revision>28</cp:revision>
  <dcterms:created xsi:type="dcterms:W3CDTF">2013-03-25T16:23:16Z</dcterms:created>
  <dcterms:modified xsi:type="dcterms:W3CDTF">2016-10-03T19:59:44Z</dcterms:modified>
</cp:coreProperties>
</file>